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Override PartName="/ppt/slideLayouts/slideLayout165.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slideLayouts/slideLayout161.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theme/theme7.xml" ContentType="application/vnd.openxmlformats-officedocument.theme+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6" r:id="rId4"/>
    <p:sldMasterId id="2147483688" r:id="rId5"/>
    <p:sldMasterId id="2147483690" r:id="rId6"/>
    <p:sldMasterId id="2147483702" r:id="rId7"/>
    <p:sldMasterId id="2147483714" r:id="rId8"/>
    <p:sldMasterId id="2147483726" r:id="rId9"/>
    <p:sldMasterId id="2147483738" r:id="rId10"/>
    <p:sldMasterId id="2147483750" r:id="rId11"/>
    <p:sldMasterId id="2147483762" r:id="rId12"/>
    <p:sldMasterId id="2147483774" r:id="rId13"/>
    <p:sldMasterId id="2147483786" r:id="rId14"/>
    <p:sldMasterId id="2147483798" r:id="rId15"/>
    <p:sldMasterId id="2147483810" r:id="rId16"/>
    <p:sldMasterId id="2147483822" r:id="rId17"/>
  </p:sldMasterIdLst>
  <p:sldIdLst>
    <p:sldId id="259" r:id="rId18"/>
    <p:sldId id="257" r:id="rId19"/>
    <p:sldId id="260" r:id="rId20"/>
    <p:sldId id="262" r:id="rId21"/>
    <p:sldId id="273" r:id="rId22"/>
    <p:sldId id="263" r:id="rId23"/>
    <p:sldId id="274" r:id="rId24"/>
    <p:sldId id="264" r:id="rId25"/>
    <p:sldId id="277" r:id="rId26"/>
    <p:sldId id="265" r:id="rId27"/>
    <p:sldId id="275" r:id="rId28"/>
    <p:sldId id="266" r:id="rId29"/>
    <p:sldId id="278" r:id="rId30"/>
    <p:sldId id="267" r:id="rId31"/>
    <p:sldId id="276" r:id="rId32"/>
    <p:sldId id="268" r:id="rId33"/>
    <p:sldId id="279" r:id="rId34"/>
    <p:sldId id="280" r:id="rId35"/>
    <p:sldId id="269" r:id="rId36"/>
    <p:sldId id="281" r:id="rId37"/>
    <p:sldId id="270" r:id="rId38"/>
    <p:sldId id="282" r:id="rId39"/>
    <p:sldId id="271" r:id="rId40"/>
    <p:sldId id="283" r:id="rId41"/>
    <p:sldId id="272" r:id="rId42"/>
    <p:sldId id="284" r:id="rId43"/>
    <p:sldId id="285" r:id="rId4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3B4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10"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9"/>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1074DF30-146B-4FF2-9ED6-62809E81DA59}" type="datetimeFigureOut">
              <a:rPr lang="el-GR" smtClean="0"/>
              <a:pPr/>
              <a:t>27/1/2021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8B40291-5A18-4F1C-A753-A031C361C971}" type="slidenum">
              <a:rPr lang="el-GR" smtClean="0"/>
              <a:pPr/>
              <a:t>‹#›</a:t>
            </a:fld>
            <a:endParaRPr lang="el-GR"/>
          </a:p>
        </p:txBody>
      </p:sp>
    </p:spTree>
    <p:extLst>
      <p:ext uri="{BB962C8B-B14F-4D97-AF65-F5344CB8AC3E}">
        <p14:creationId xmlns:p14="http://schemas.microsoft.com/office/powerpoint/2010/main" xmlns="" val="3590277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074DF30-146B-4FF2-9ED6-62809E81DA59}" type="datetimeFigureOut">
              <a:rPr lang="el-GR" smtClean="0"/>
              <a:pPr/>
              <a:t>27/1/2021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8B40291-5A18-4F1C-A753-A031C361C971}" type="slidenum">
              <a:rPr lang="el-GR" smtClean="0"/>
              <a:pPr/>
              <a:t>‹#›</a:t>
            </a:fld>
            <a:endParaRPr lang="el-GR"/>
          </a:p>
        </p:txBody>
      </p:sp>
    </p:spTree>
    <p:extLst>
      <p:ext uri="{BB962C8B-B14F-4D97-AF65-F5344CB8AC3E}">
        <p14:creationId xmlns:p14="http://schemas.microsoft.com/office/powerpoint/2010/main" xmlns="" val="16708166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16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18" name="17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8897823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7160211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6891648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solidFill>
                <a:srgbClr val="575F6D"/>
              </a:solidFill>
            </a:endParaRP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493123630"/>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9" name="8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38344938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3936DED4-B547-4142-80E6-0B3B1E62430D}" type="datetimeFigureOut">
              <a:rPr lang="el-GR" smtClean="0">
                <a:solidFill>
                  <a:srgbClr val="FFF39D"/>
                </a:solidFill>
              </a:rPr>
              <a:pPr/>
              <a:t>27/1/2021</a:t>
            </a:fld>
            <a:endParaRPr lang="el-GR">
              <a:solidFill>
                <a:srgbClr val="FFF39D"/>
              </a:solidFill>
            </a:endParaRP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solidFill>
                <a:srgbClr val="FFF39D"/>
              </a:solidFill>
            </a:endParaRP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768330171"/>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6" name="5 - Θέση υποσέλιδου"/>
          <p:cNvSpPr>
            <a:spLocks noGrp="1"/>
          </p:cNvSpPr>
          <p:nvPr>
            <p:ph type="ftr" sz="quarter" idx="11"/>
          </p:nvPr>
        </p:nvSpPr>
        <p:spPr/>
        <p:txBody>
          <a:bodyPr/>
          <a:lstStyle/>
          <a:p>
            <a:endParaRPr lang="el-GR">
              <a:solidFill>
                <a:srgbClr val="575F6D"/>
              </a:solidFill>
            </a:endParaRPr>
          </a:p>
        </p:txBody>
      </p:sp>
      <p:sp>
        <p:nvSpPr>
          <p:cNvPr id="7" name="6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xmlns="" val="182781331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8" name="7 - Θέση υποσέλιδου"/>
          <p:cNvSpPr>
            <a:spLocks noGrp="1"/>
          </p:cNvSpPr>
          <p:nvPr>
            <p:ph type="ftr" sz="quarter" idx="11"/>
          </p:nvPr>
        </p:nvSpPr>
        <p:spPr/>
        <p:txBody>
          <a:bodyPr/>
          <a:lstStyle/>
          <a:p>
            <a:endParaRPr lang="el-GR">
              <a:solidFill>
                <a:srgbClr val="575F6D"/>
              </a:solidFill>
            </a:endParaRPr>
          </a:p>
        </p:txBody>
      </p:sp>
      <p:sp>
        <p:nvSpPr>
          <p:cNvPr id="9" name="8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xmlns="" val="27236727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7" name="6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5158322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3" name="2 - Θέση υποσέλιδου"/>
          <p:cNvSpPr>
            <a:spLocks noGrp="1"/>
          </p:cNvSpPr>
          <p:nvPr>
            <p:ph type="ftr" sz="quarter" idx="11"/>
          </p:nvPr>
        </p:nvSpPr>
        <p:spPr/>
        <p:txBody>
          <a:bodyPr/>
          <a:lstStyle/>
          <a:p>
            <a:endParaRPr lang="el-GR">
              <a:solidFill>
                <a:srgbClr val="575F6D"/>
              </a:solidFill>
            </a:endParaRPr>
          </a:p>
        </p:txBody>
      </p:sp>
      <p:sp>
        <p:nvSpPr>
          <p:cNvPr id="4" name="3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62879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2"/>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42"/>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074DF30-146B-4FF2-9ED6-62809E81DA59}" type="datetimeFigureOut">
              <a:rPr lang="el-GR" smtClean="0"/>
              <a:pPr/>
              <a:t>27/1/2021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8B40291-5A18-4F1C-A753-A031C361C971}" type="slidenum">
              <a:rPr lang="el-GR" smtClean="0"/>
              <a:pPr/>
              <a:t>‹#›</a:t>
            </a:fld>
            <a:endParaRPr lang="el-GR"/>
          </a:p>
        </p:txBody>
      </p:sp>
    </p:spTree>
    <p:extLst>
      <p:ext uri="{BB962C8B-B14F-4D97-AF65-F5344CB8AC3E}">
        <p14:creationId xmlns:p14="http://schemas.microsoft.com/office/powerpoint/2010/main" xmlns="" val="9684928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22" name="21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1889905524"/>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16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18" name="17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95596511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3638983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13707163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solidFill>
                <a:srgbClr val="575F6D"/>
              </a:solidFill>
            </a:endParaRP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4010060951"/>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9" name="8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9195866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3936DED4-B547-4142-80E6-0B3B1E62430D}" type="datetimeFigureOut">
              <a:rPr lang="el-GR" smtClean="0">
                <a:solidFill>
                  <a:srgbClr val="FFF39D"/>
                </a:solidFill>
              </a:rPr>
              <a:pPr/>
              <a:t>27/1/2021</a:t>
            </a:fld>
            <a:endParaRPr lang="el-GR">
              <a:solidFill>
                <a:srgbClr val="FFF39D"/>
              </a:solidFill>
            </a:endParaRP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solidFill>
                <a:srgbClr val="FFF39D"/>
              </a:solidFill>
            </a:endParaRP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1952317791"/>
      </p:ext>
    </p:extLst>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6" name="5 - Θέση υποσέλιδου"/>
          <p:cNvSpPr>
            <a:spLocks noGrp="1"/>
          </p:cNvSpPr>
          <p:nvPr>
            <p:ph type="ftr" sz="quarter" idx="11"/>
          </p:nvPr>
        </p:nvSpPr>
        <p:spPr/>
        <p:txBody>
          <a:bodyPr/>
          <a:lstStyle/>
          <a:p>
            <a:endParaRPr lang="el-GR">
              <a:solidFill>
                <a:srgbClr val="575F6D"/>
              </a:solidFill>
            </a:endParaRPr>
          </a:p>
        </p:txBody>
      </p:sp>
      <p:sp>
        <p:nvSpPr>
          <p:cNvPr id="7" name="6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xmlns="" val="20997580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8" name="7 - Θέση υποσέλιδου"/>
          <p:cNvSpPr>
            <a:spLocks noGrp="1"/>
          </p:cNvSpPr>
          <p:nvPr>
            <p:ph type="ftr" sz="quarter" idx="11"/>
          </p:nvPr>
        </p:nvSpPr>
        <p:spPr/>
        <p:txBody>
          <a:bodyPr/>
          <a:lstStyle/>
          <a:p>
            <a:endParaRPr lang="el-GR">
              <a:solidFill>
                <a:srgbClr val="575F6D"/>
              </a:solidFill>
            </a:endParaRPr>
          </a:p>
        </p:txBody>
      </p:sp>
      <p:sp>
        <p:nvSpPr>
          <p:cNvPr id="9" name="8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xmlns="" val="18171945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7" name="6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3040967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loral Calendar">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ABD4E570-934C-0545-A095-FA1039C00570}"/>
              </a:ext>
            </a:extLst>
          </p:cNvPr>
          <p:cNvSpPr/>
          <p:nvPr userDrawn="1"/>
        </p:nvSpPr>
        <p:spPr>
          <a:xfrm>
            <a:off x="5701922" y="670111"/>
            <a:ext cx="2943225" cy="5524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63616E89-FD42-4D23-8339-57A0A9C1E3BA}"/>
              </a:ext>
            </a:extLst>
          </p:cNvPr>
          <p:cNvSpPr>
            <a:spLocks noGrp="1"/>
          </p:cNvSpPr>
          <p:nvPr>
            <p:ph type="title" hasCustomPrompt="1"/>
          </p:nvPr>
        </p:nvSpPr>
        <p:spPr>
          <a:xfrm>
            <a:off x="274186" y="670116"/>
            <a:ext cx="4908476" cy="930085"/>
          </a:xfrm>
        </p:spPr>
        <p:txBody>
          <a:bodyPr/>
          <a:lstStyle>
            <a:lvl1pPr>
              <a:defRPr b="0" spc="300">
                <a:solidFill>
                  <a:schemeClr val="tx1">
                    <a:lumMod val="85000"/>
                    <a:lumOff val="15000"/>
                  </a:schemeClr>
                </a:solidFill>
              </a:defRPr>
            </a:lvl1pPr>
          </a:lstStyle>
          <a:p>
            <a:r>
              <a:rPr lang="en-US" dirty="0"/>
              <a:t>ADD TITLE HERE</a:t>
            </a:r>
          </a:p>
        </p:txBody>
      </p:sp>
      <p:sp>
        <p:nvSpPr>
          <p:cNvPr id="11" name="Content Placeholder 10">
            <a:extLst>
              <a:ext uri="{FF2B5EF4-FFF2-40B4-BE49-F238E27FC236}">
                <a16:creationId xmlns="" xmlns:a16="http://schemas.microsoft.com/office/drawing/2014/main" id="{D5FE4697-D3A3-4ECA-A20B-312D0B05A0B1}"/>
              </a:ext>
            </a:extLst>
          </p:cNvPr>
          <p:cNvSpPr>
            <a:spLocks noGrp="1"/>
          </p:cNvSpPr>
          <p:nvPr>
            <p:ph sz="quarter" idx="14" hasCustomPrompt="1"/>
          </p:nvPr>
        </p:nvSpPr>
        <p:spPr>
          <a:xfrm>
            <a:off x="265680" y="1600200"/>
            <a:ext cx="4908476" cy="4610100"/>
          </a:xfrm>
          <a:solidFill>
            <a:srgbClr val="000000">
              <a:alpha val="45098"/>
            </a:srgbClr>
          </a:solidFill>
        </p:spPr>
        <p:txBody>
          <a:bodyPr anchor="ctr"/>
          <a:lstStyle>
            <a:lvl1pPr marL="0" indent="0" algn="ctr">
              <a:buNone/>
              <a:defRPr>
                <a:solidFill>
                  <a:schemeClr val="tx1">
                    <a:lumMod val="85000"/>
                    <a:lumOff val="15000"/>
                  </a:schemeClr>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Add Content</a:t>
            </a:r>
          </a:p>
        </p:txBody>
      </p:sp>
      <p:sp>
        <p:nvSpPr>
          <p:cNvPr id="9" name="Picture Placeholder 8">
            <a:extLst>
              <a:ext uri="{FF2B5EF4-FFF2-40B4-BE49-F238E27FC236}">
                <a16:creationId xmlns="" xmlns:a16="http://schemas.microsoft.com/office/drawing/2014/main" id="{E4CF5936-DA2A-4228-9F01-4B6482101111}"/>
              </a:ext>
            </a:extLst>
          </p:cNvPr>
          <p:cNvSpPr>
            <a:spLocks noGrp="1"/>
          </p:cNvSpPr>
          <p:nvPr>
            <p:ph type="pic" sz="quarter" idx="15"/>
          </p:nvPr>
        </p:nvSpPr>
        <p:spPr>
          <a:xfrm>
            <a:off x="5537110" y="256032"/>
            <a:ext cx="3440564" cy="6345936"/>
          </a:xfrm>
        </p:spPr>
        <p:txBody>
          <a:bodyPr anchor="ctr"/>
          <a:lstStyle>
            <a:lvl1pPr marL="0" indent="0" algn="ctr">
              <a:buNone/>
              <a:defRPr/>
            </a:lvl1pPr>
          </a:lstStyle>
          <a:p>
            <a:r>
              <a:rPr lang="en-US"/>
              <a:t>Click icon to add picture</a:t>
            </a:r>
            <a:endParaRPr lang="en-US" dirty="0"/>
          </a:p>
        </p:txBody>
      </p:sp>
      <p:cxnSp>
        <p:nvCxnSpPr>
          <p:cNvPr id="12" name="Straight Connector 11">
            <a:extLst>
              <a:ext uri="{FF2B5EF4-FFF2-40B4-BE49-F238E27FC236}">
                <a16:creationId xmlns="" xmlns:a16="http://schemas.microsoft.com/office/drawing/2014/main" id="{9798832A-95A2-4B53-BA5A-179924D22D14}"/>
              </a:ext>
              <a:ext uri="{C183D7F6-B498-43B3-948B-1728B52AA6E4}">
                <adec:decorative xmlns="" xmlns:adec="http://schemas.microsoft.com/office/drawing/2017/decorative" val="1"/>
              </a:ext>
            </a:extLst>
          </p:cNvPr>
          <p:cNvCxnSpPr>
            <a:cxnSpLocks/>
          </p:cNvCxnSpPr>
          <p:nvPr userDrawn="1"/>
        </p:nvCxnSpPr>
        <p:spPr>
          <a:xfrm>
            <a:off x="274186" y="1600200"/>
            <a:ext cx="4908476" cy="0"/>
          </a:xfrm>
          <a:prstGeom prst="line">
            <a:avLst/>
          </a:prstGeom>
          <a:ln w="19050">
            <a:solidFill>
              <a:schemeClr val="tx1">
                <a:lumMod val="85000"/>
                <a:lumOff val="15000"/>
              </a:schemeClr>
            </a:solidFill>
          </a:ln>
          <a:effectLst/>
        </p:spPr>
        <p:style>
          <a:lnRef idx="2">
            <a:schemeClr val="accent5"/>
          </a:lnRef>
          <a:fillRef idx="0">
            <a:schemeClr val="accent5"/>
          </a:fillRef>
          <a:effectRef idx="1">
            <a:schemeClr val="accent5"/>
          </a:effectRef>
          <a:fontRef idx="minor">
            <a:schemeClr val="tx1"/>
          </a:fontRef>
        </p:style>
      </p:cxnSp>
      <p:cxnSp>
        <p:nvCxnSpPr>
          <p:cNvPr id="13" name="Straight Connector 12">
            <a:extLst>
              <a:ext uri="{FF2B5EF4-FFF2-40B4-BE49-F238E27FC236}">
                <a16:creationId xmlns="" xmlns:a16="http://schemas.microsoft.com/office/drawing/2014/main" id="{D11B614A-132A-4533-BDD8-B54EEF21C712}"/>
              </a:ext>
              <a:ext uri="{C183D7F6-B498-43B3-948B-1728B52AA6E4}">
                <adec:decorative xmlns="" xmlns:adec="http://schemas.microsoft.com/office/drawing/2017/decorative" val="1"/>
              </a:ext>
            </a:extLst>
          </p:cNvPr>
          <p:cNvCxnSpPr>
            <a:cxnSpLocks/>
          </p:cNvCxnSpPr>
          <p:nvPr userDrawn="1"/>
        </p:nvCxnSpPr>
        <p:spPr>
          <a:xfrm>
            <a:off x="274186" y="6210300"/>
            <a:ext cx="4908476" cy="0"/>
          </a:xfrm>
          <a:prstGeom prst="line">
            <a:avLst/>
          </a:prstGeom>
          <a:ln w="19050">
            <a:solidFill>
              <a:schemeClr val="tx1">
                <a:lumMod val="85000"/>
                <a:lumOff val="15000"/>
              </a:schemeClr>
            </a:solidFill>
          </a:ln>
          <a:effec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xmlns="" val="1691711585"/>
      </p:ext>
    </p:extLst>
  </p:cSld>
  <p:clrMapOvr>
    <a:masterClrMapping/>
  </p:clrMapOvr>
  <p:extLst mod="1">
    <p:ext uri="{DCECCB84-F9BA-43D5-87BE-67443E8EF086}">
      <p15:sldGuideLst xmlns="" xmlns:p15="http://schemas.microsoft.com/office/powerpoint/2012/main">
        <p15:guide id="1" orient="horz" pos="432" userDrawn="1">
          <p15:clr>
            <a:srgbClr val="FBAE40"/>
          </p15:clr>
        </p15:guide>
        <p15:guide id="2" pos="4776" userDrawn="1">
          <p15:clr>
            <a:srgbClr val="FBAE40"/>
          </p15:clr>
        </p15:guide>
        <p15:guide id="3" pos="7248" userDrawn="1">
          <p15:clr>
            <a:srgbClr val="FBAE40"/>
          </p15:clr>
        </p15:guide>
        <p15:guide id="4" orient="horz" pos="3912" userDrawn="1">
          <p15:clr>
            <a:srgbClr val="FBAE40"/>
          </p15:clr>
        </p15:guide>
        <p15:guide id="5" orient="horz" pos="1008"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3" name="2 - Θέση υποσέλιδου"/>
          <p:cNvSpPr>
            <a:spLocks noGrp="1"/>
          </p:cNvSpPr>
          <p:nvPr>
            <p:ph type="ftr" sz="quarter" idx="11"/>
          </p:nvPr>
        </p:nvSpPr>
        <p:spPr/>
        <p:txBody>
          <a:bodyPr/>
          <a:lstStyle/>
          <a:p>
            <a:endParaRPr lang="el-GR">
              <a:solidFill>
                <a:srgbClr val="575F6D"/>
              </a:solidFill>
            </a:endParaRPr>
          </a:p>
        </p:txBody>
      </p:sp>
      <p:sp>
        <p:nvSpPr>
          <p:cNvPr id="4" name="3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9217828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22" name="21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3487405935"/>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16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18" name="17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32405457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3492155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16235879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solidFill>
                <a:srgbClr val="575F6D"/>
              </a:solidFill>
            </a:endParaRP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1365820133"/>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9" name="8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38023975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3936DED4-B547-4142-80E6-0B3B1E62430D}" type="datetimeFigureOut">
              <a:rPr lang="el-GR" smtClean="0">
                <a:solidFill>
                  <a:srgbClr val="FFF39D"/>
                </a:solidFill>
              </a:rPr>
              <a:pPr/>
              <a:t>27/1/2021</a:t>
            </a:fld>
            <a:endParaRPr lang="el-GR">
              <a:solidFill>
                <a:srgbClr val="FFF39D"/>
              </a:solidFill>
            </a:endParaRP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solidFill>
                <a:srgbClr val="FFF39D"/>
              </a:solidFill>
            </a:endParaRP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885409417"/>
      </p:ext>
    </p:extLst>
  </p:cSld>
  <p:clrMapOvr>
    <a:overrideClrMapping bg1="dk1" tx1="lt1" bg2="dk2" tx2="lt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6" name="5 - Θέση υποσέλιδου"/>
          <p:cNvSpPr>
            <a:spLocks noGrp="1"/>
          </p:cNvSpPr>
          <p:nvPr>
            <p:ph type="ftr" sz="quarter" idx="11"/>
          </p:nvPr>
        </p:nvSpPr>
        <p:spPr/>
        <p:txBody>
          <a:bodyPr/>
          <a:lstStyle/>
          <a:p>
            <a:endParaRPr lang="el-GR">
              <a:solidFill>
                <a:srgbClr val="575F6D"/>
              </a:solidFill>
            </a:endParaRPr>
          </a:p>
        </p:txBody>
      </p:sp>
      <p:sp>
        <p:nvSpPr>
          <p:cNvPr id="7" name="6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xmlns="" val="2697272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8" name="7 - Θέση υποσέλιδου"/>
          <p:cNvSpPr>
            <a:spLocks noGrp="1"/>
          </p:cNvSpPr>
          <p:nvPr>
            <p:ph type="ftr" sz="quarter" idx="11"/>
          </p:nvPr>
        </p:nvSpPr>
        <p:spPr/>
        <p:txBody>
          <a:bodyPr/>
          <a:lstStyle/>
          <a:p>
            <a:endParaRPr lang="el-GR">
              <a:solidFill>
                <a:srgbClr val="575F6D"/>
              </a:solidFill>
            </a:endParaRPr>
          </a:p>
        </p:txBody>
      </p:sp>
      <p:sp>
        <p:nvSpPr>
          <p:cNvPr id="9" name="8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xmlns="" val="2154130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solidFill>
                <a:srgbClr val="575F6D"/>
              </a:solidFill>
            </a:endParaRP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958362834"/>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7" name="6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312470921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3" name="2 - Θέση υποσέλιδου"/>
          <p:cNvSpPr>
            <a:spLocks noGrp="1"/>
          </p:cNvSpPr>
          <p:nvPr>
            <p:ph type="ftr" sz="quarter" idx="11"/>
          </p:nvPr>
        </p:nvSpPr>
        <p:spPr/>
        <p:txBody>
          <a:bodyPr/>
          <a:lstStyle/>
          <a:p>
            <a:endParaRPr lang="el-GR">
              <a:solidFill>
                <a:srgbClr val="575F6D"/>
              </a:solidFill>
            </a:endParaRPr>
          </a:p>
        </p:txBody>
      </p:sp>
      <p:sp>
        <p:nvSpPr>
          <p:cNvPr id="4" name="3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8236413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22" name="21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3284305791"/>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16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18" name="17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46783349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65782137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4410550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solidFill>
                <a:srgbClr val="575F6D"/>
              </a:solidFill>
            </a:endParaRP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1030085668"/>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9" name="8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6395178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3936DED4-B547-4142-80E6-0B3B1E62430D}" type="datetimeFigureOut">
              <a:rPr lang="el-GR" smtClean="0">
                <a:solidFill>
                  <a:srgbClr val="FFF39D"/>
                </a:solidFill>
              </a:rPr>
              <a:pPr/>
              <a:t>27/1/2021</a:t>
            </a:fld>
            <a:endParaRPr lang="el-GR">
              <a:solidFill>
                <a:srgbClr val="FFF39D"/>
              </a:solidFill>
            </a:endParaRP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solidFill>
                <a:srgbClr val="FFF39D"/>
              </a:solidFill>
            </a:endParaRP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725169392"/>
      </p:ext>
    </p:extLst>
  </p:cSld>
  <p:clrMapOvr>
    <a:overrideClrMapping bg1="dk1" tx1="lt1" bg2="dk2" tx2="lt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6" name="5 - Θέση υποσέλιδου"/>
          <p:cNvSpPr>
            <a:spLocks noGrp="1"/>
          </p:cNvSpPr>
          <p:nvPr>
            <p:ph type="ftr" sz="quarter" idx="11"/>
          </p:nvPr>
        </p:nvSpPr>
        <p:spPr/>
        <p:txBody>
          <a:bodyPr/>
          <a:lstStyle/>
          <a:p>
            <a:endParaRPr lang="el-GR">
              <a:solidFill>
                <a:srgbClr val="575F6D"/>
              </a:solidFill>
            </a:endParaRPr>
          </a:p>
        </p:txBody>
      </p:sp>
      <p:sp>
        <p:nvSpPr>
          <p:cNvPr id="7" name="6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xmlns="" val="1670595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9" name="8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190504496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8" name="7 - Θέση υποσέλιδου"/>
          <p:cNvSpPr>
            <a:spLocks noGrp="1"/>
          </p:cNvSpPr>
          <p:nvPr>
            <p:ph type="ftr" sz="quarter" idx="11"/>
          </p:nvPr>
        </p:nvSpPr>
        <p:spPr/>
        <p:txBody>
          <a:bodyPr/>
          <a:lstStyle/>
          <a:p>
            <a:endParaRPr lang="el-GR">
              <a:solidFill>
                <a:srgbClr val="575F6D"/>
              </a:solidFill>
            </a:endParaRPr>
          </a:p>
        </p:txBody>
      </p:sp>
      <p:sp>
        <p:nvSpPr>
          <p:cNvPr id="9" name="8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xmlns="" val="18296962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7" name="6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54973941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3" name="2 - Θέση υποσέλιδου"/>
          <p:cNvSpPr>
            <a:spLocks noGrp="1"/>
          </p:cNvSpPr>
          <p:nvPr>
            <p:ph type="ftr" sz="quarter" idx="11"/>
          </p:nvPr>
        </p:nvSpPr>
        <p:spPr/>
        <p:txBody>
          <a:bodyPr/>
          <a:lstStyle/>
          <a:p>
            <a:endParaRPr lang="el-GR">
              <a:solidFill>
                <a:srgbClr val="575F6D"/>
              </a:solidFill>
            </a:endParaRPr>
          </a:p>
        </p:txBody>
      </p:sp>
      <p:sp>
        <p:nvSpPr>
          <p:cNvPr id="4" name="3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1061370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22" name="21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539491257"/>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16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18" name="17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138575262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6585137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9349519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solidFill>
                <a:srgbClr val="575F6D"/>
              </a:solidFill>
            </a:endParaRP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4041621418"/>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9" name="8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348131171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3936DED4-B547-4142-80E6-0B3B1E62430D}" type="datetimeFigureOut">
              <a:rPr lang="el-GR" smtClean="0">
                <a:solidFill>
                  <a:srgbClr val="FFF39D"/>
                </a:solidFill>
              </a:rPr>
              <a:pPr/>
              <a:t>27/1/2021</a:t>
            </a:fld>
            <a:endParaRPr lang="el-GR">
              <a:solidFill>
                <a:srgbClr val="FFF39D"/>
              </a:solidFill>
            </a:endParaRP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solidFill>
                <a:srgbClr val="FFF39D"/>
              </a:solidFill>
            </a:endParaRP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142940569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3936DED4-B547-4142-80E6-0B3B1E62430D}" type="datetimeFigureOut">
              <a:rPr lang="el-GR" smtClean="0">
                <a:solidFill>
                  <a:srgbClr val="FFF39D"/>
                </a:solidFill>
              </a:rPr>
              <a:pPr/>
              <a:t>27/1/2021</a:t>
            </a:fld>
            <a:endParaRPr lang="el-GR">
              <a:solidFill>
                <a:srgbClr val="FFF39D"/>
              </a:solidFill>
            </a:endParaRP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solidFill>
                <a:srgbClr val="FFF39D"/>
              </a:solidFill>
            </a:endParaRP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430963913"/>
      </p:ext>
    </p:extLst>
  </p:cSld>
  <p:clrMapOvr>
    <a:overrideClrMapping bg1="dk1" tx1="lt1" bg2="dk2" tx2="lt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6" name="5 - Θέση υποσέλιδου"/>
          <p:cNvSpPr>
            <a:spLocks noGrp="1"/>
          </p:cNvSpPr>
          <p:nvPr>
            <p:ph type="ftr" sz="quarter" idx="11"/>
          </p:nvPr>
        </p:nvSpPr>
        <p:spPr/>
        <p:txBody>
          <a:bodyPr/>
          <a:lstStyle/>
          <a:p>
            <a:endParaRPr lang="el-GR">
              <a:solidFill>
                <a:srgbClr val="575F6D"/>
              </a:solidFill>
            </a:endParaRPr>
          </a:p>
        </p:txBody>
      </p:sp>
      <p:sp>
        <p:nvSpPr>
          <p:cNvPr id="7" name="6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xmlns="" val="400965212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8" name="7 - Θέση υποσέλιδου"/>
          <p:cNvSpPr>
            <a:spLocks noGrp="1"/>
          </p:cNvSpPr>
          <p:nvPr>
            <p:ph type="ftr" sz="quarter" idx="11"/>
          </p:nvPr>
        </p:nvSpPr>
        <p:spPr/>
        <p:txBody>
          <a:bodyPr/>
          <a:lstStyle/>
          <a:p>
            <a:endParaRPr lang="el-GR">
              <a:solidFill>
                <a:srgbClr val="575F6D"/>
              </a:solidFill>
            </a:endParaRPr>
          </a:p>
        </p:txBody>
      </p:sp>
      <p:sp>
        <p:nvSpPr>
          <p:cNvPr id="9" name="8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xmlns="" val="237820394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7" name="6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44072655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3" name="2 - Θέση υποσέλιδου"/>
          <p:cNvSpPr>
            <a:spLocks noGrp="1"/>
          </p:cNvSpPr>
          <p:nvPr>
            <p:ph type="ftr" sz="quarter" idx="11"/>
          </p:nvPr>
        </p:nvSpPr>
        <p:spPr/>
        <p:txBody>
          <a:bodyPr/>
          <a:lstStyle/>
          <a:p>
            <a:endParaRPr lang="el-GR">
              <a:solidFill>
                <a:srgbClr val="575F6D"/>
              </a:solidFill>
            </a:endParaRPr>
          </a:p>
        </p:txBody>
      </p:sp>
      <p:sp>
        <p:nvSpPr>
          <p:cNvPr id="4" name="3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63233822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22" name="21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3821517378"/>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16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18" name="17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08426038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75269953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132493491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solidFill>
                <a:srgbClr val="575F6D"/>
              </a:solidFill>
            </a:endParaRP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794145418"/>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9" name="8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586897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6" name="5 - Θέση υποσέλιδου"/>
          <p:cNvSpPr>
            <a:spLocks noGrp="1"/>
          </p:cNvSpPr>
          <p:nvPr>
            <p:ph type="ftr" sz="quarter" idx="11"/>
          </p:nvPr>
        </p:nvSpPr>
        <p:spPr/>
        <p:txBody>
          <a:bodyPr/>
          <a:lstStyle/>
          <a:p>
            <a:endParaRPr lang="el-GR">
              <a:solidFill>
                <a:srgbClr val="575F6D"/>
              </a:solidFill>
            </a:endParaRPr>
          </a:p>
        </p:txBody>
      </p:sp>
      <p:sp>
        <p:nvSpPr>
          <p:cNvPr id="7" name="6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xmlns="" val="20297667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3936DED4-B547-4142-80E6-0B3B1E62430D}" type="datetimeFigureOut">
              <a:rPr lang="el-GR" smtClean="0">
                <a:solidFill>
                  <a:srgbClr val="FFF39D"/>
                </a:solidFill>
              </a:rPr>
              <a:pPr/>
              <a:t>27/1/2021</a:t>
            </a:fld>
            <a:endParaRPr lang="el-GR">
              <a:solidFill>
                <a:srgbClr val="FFF39D"/>
              </a:solidFill>
            </a:endParaRP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solidFill>
                <a:srgbClr val="FFF39D"/>
              </a:solidFill>
            </a:endParaRP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37610860"/>
      </p:ext>
    </p:extLst>
  </p:cSld>
  <p:clrMapOvr>
    <a:overrideClrMapping bg1="dk1" tx1="lt1" bg2="dk2" tx2="lt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6" name="5 - Θέση υποσέλιδου"/>
          <p:cNvSpPr>
            <a:spLocks noGrp="1"/>
          </p:cNvSpPr>
          <p:nvPr>
            <p:ph type="ftr" sz="quarter" idx="11"/>
          </p:nvPr>
        </p:nvSpPr>
        <p:spPr/>
        <p:txBody>
          <a:bodyPr/>
          <a:lstStyle/>
          <a:p>
            <a:endParaRPr lang="el-GR">
              <a:solidFill>
                <a:srgbClr val="575F6D"/>
              </a:solidFill>
            </a:endParaRPr>
          </a:p>
        </p:txBody>
      </p:sp>
      <p:sp>
        <p:nvSpPr>
          <p:cNvPr id="7" name="6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xmlns="" val="221824760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8" name="7 - Θέση υποσέλιδου"/>
          <p:cNvSpPr>
            <a:spLocks noGrp="1"/>
          </p:cNvSpPr>
          <p:nvPr>
            <p:ph type="ftr" sz="quarter" idx="11"/>
          </p:nvPr>
        </p:nvSpPr>
        <p:spPr/>
        <p:txBody>
          <a:bodyPr/>
          <a:lstStyle/>
          <a:p>
            <a:endParaRPr lang="el-GR">
              <a:solidFill>
                <a:srgbClr val="575F6D"/>
              </a:solidFill>
            </a:endParaRPr>
          </a:p>
        </p:txBody>
      </p:sp>
      <p:sp>
        <p:nvSpPr>
          <p:cNvPr id="9" name="8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xmlns="" val="82436280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7" name="6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7323164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3" name="2 - Θέση υποσέλιδου"/>
          <p:cNvSpPr>
            <a:spLocks noGrp="1"/>
          </p:cNvSpPr>
          <p:nvPr>
            <p:ph type="ftr" sz="quarter" idx="11"/>
          </p:nvPr>
        </p:nvSpPr>
        <p:spPr/>
        <p:txBody>
          <a:bodyPr/>
          <a:lstStyle/>
          <a:p>
            <a:endParaRPr lang="el-GR">
              <a:solidFill>
                <a:srgbClr val="575F6D"/>
              </a:solidFill>
            </a:endParaRPr>
          </a:p>
        </p:txBody>
      </p:sp>
      <p:sp>
        <p:nvSpPr>
          <p:cNvPr id="4" name="3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53669790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22" name="21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481980955"/>
      </p:ext>
    </p:extLst>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16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18" name="17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183765966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52656500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154794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8" name="7 - Θέση υποσέλιδου"/>
          <p:cNvSpPr>
            <a:spLocks noGrp="1"/>
          </p:cNvSpPr>
          <p:nvPr>
            <p:ph type="ftr" sz="quarter" idx="11"/>
          </p:nvPr>
        </p:nvSpPr>
        <p:spPr/>
        <p:txBody>
          <a:bodyPr/>
          <a:lstStyle/>
          <a:p>
            <a:endParaRPr lang="el-GR">
              <a:solidFill>
                <a:srgbClr val="575F6D"/>
              </a:solidFill>
            </a:endParaRPr>
          </a:p>
        </p:txBody>
      </p:sp>
      <p:sp>
        <p:nvSpPr>
          <p:cNvPr id="9" name="8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xmlns="" val="1682471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7" name="6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223456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3" name="2 - Θέση υποσέλιδου"/>
          <p:cNvSpPr>
            <a:spLocks noGrp="1"/>
          </p:cNvSpPr>
          <p:nvPr>
            <p:ph type="ftr" sz="quarter" idx="11"/>
          </p:nvPr>
        </p:nvSpPr>
        <p:spPr/>
        <p:txBody>
          <a:bodyPr/>
          <a:lstStyle/>
          <a:p>
            <a:endParaRPr lang="el-GR">
              <a:solidFill>
                <a:srgbClr val="575F6D"/>
              </a:solidFill>
            </a:endParaRPr>
          </a:p>
        </p:txBody>
      </p:sp>
      <p:sp>
        <p:nvSpPr>
          <p:cNvPr id="4" name="3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4022177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074DF30-146B-4FF2-9ED6-62809E81DA59}" type="datetimeFigureOut">
              <a:rPr lang="el-GR" smtClean="0"/>
              <a:pPr/>
              <a:t>27/1/2021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8B40291-5A18-4F1C-A753-A031C361C971}" type="slidenum">
              <a:rPr lang="el-GR" smtClean="0"/>
              <a:pPr/>
              <a:t>‹#›</a:t>
            </a:fld>
            <a:endParaRPr lang="el-GR"/>
          </a:p>
        </p:txBody>
      </p:sp>
    </p:spTree>
    <p:extLst>
      <p:ext uri="{BB962C8B-B14F-4D97-AF65-F5344CB8AC3E}">
        <p14:creationId xmlns:p14="http://schemas.microsoft.com/office/powerpoint/2010/main" xmlns="" val="1798695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22" name="21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12967596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16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18" name="17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869737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681449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3"/>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1999704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solidFill>
                <a:srgbClr val="575F6D"/>
              </a:solidFill>
            </a:endParaRP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72851803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9" name="8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574419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3936DED4-B547-4142-80E6-0B3B1E62430D}" type="datetimeFigureOut">
              <a:rPr lang="el-GR" smtClean="0">
                <a:solidFill>
                  <a:srgbClr val="FFF39D"/>
                </a:solidFill>
              </a:rPr>
              <a:pPr/>
              <a:t>27/1/2021</a:t>
            </a:fld>
            <a:endParaRPr lang="el-GR">
              <a:solidFill>
                <a:srgbClr val="FFF39D"/>
              </a:solidFill>
            </a:endParaRP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solidFill>
                <a:srgbClr val="FFF39D"/>
              </a:solidFill>
            </a:endParaRP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24410617"/>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6" name="5 - Θέση υποσέλιδου"/>
          <p:cNvSpPr>
            <a:spLocks noGrp="1"/>
          </p:cNvSpPr>
          <p:nvPr>
            <p:ph type="ftr" sz="quarter" idx="11"/>
          </p:nvPr>
        </p:nvSpPr>
        <p:spPr/>
        <p:txBody>
          <a:bodyPr/>
          <a:lstStyle/>
          <a:p>
            <a:endParaRPr lang="el-GR">
              <a:solidFill>
                <a:srgbClr val="575F6D"/>
              </a:solidFill>
            </a:endParaRPr>
          </a:p>
        </p:txBody>
      </p:sp>
      <p:sp>
        <p:nvSpPr>
          <p:cNvPr id="7" name="6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xmlns="" val="224494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8" name="7 - Θέση υποσέλιδου"/>
          <p:cNvSpPr>
            <a:spLocks noGrp="1"/>
          </p:cNvSpPr>
          <p:nvPr>
            <p:ph type="ftr" sz="quarter" idx="11"/>
          </p:nvPr>
        </p:nvSpPr>
        <p:spPr/>
        <p:txBody>
          <a:bodyPr/>
          <a:lstStyle/>
          <a:p>
            <a:endParaRPr lang="el-GR">
              <a:solidFill>
                <a:srgbClr val="575F6D"/>
              </a:solidFill>
            </a:endParaRPr>
          </a:p>
        </p:txBody>
      </p:sp>
      <p:sp>
        <p:nvSpPr>
          <p:cNvPr id="9" name="8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xmlns="" val="3544534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7" name="6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444109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4"/>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1074DF30-146B-4FF2-9ED6-62809E81DA59}" type="datetimeFigureOut">
              <a:rPr lang="el-GR" smtClean="0"/>
              <a:pPr/>
              <a:t>27/1/2021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8B40291-5A18-4F1C-A753-A031C361C971}" type="slidenum">
              <a:rPr lang="el-GR" smtClean="0"/>
              <a:pPr/>
              <a:t>‹#›</a:t>
            </a:fld>
            <a:endParaRPr lang="el-GR"/>
          </a:p>
        </p:txBody>
      </p:sp>
    </p:spTree>
    <p:extLst>
      <p:ext uri="{BB962C8B-B14F-4D97-AF65-F5344CB8AC3E}">
        <p14:creationId xmlns:p14="http://schemas.microsoft.com/office/powerpoint/2010/main" xmlns="" val="478851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3" name="2 - Θέση υποσέλιδου"/>
          <p:cNvSpPr>
            <a:spLocks noGrp="1"/>
          </p:cNvSpPr>
          <p:nvPr>
            <p:ph type="ftr" sz="quarter" idx="11"/>
          </p:nvPr>
        </p:nvSpPr>
        <p:spPr/>
        <p:txBody>
          <a:bodyPr/>
          <a:lstStyle/>
          <a:p>
            <a:endParaRPr lang="el-GR">
              <a:solidFill>
                <a:srgbClr val="575F6D"/>
              </a:solidFill>
            </a:endParaRPr>
          </a:p>
        </p:txBody>
      </p:sp>
      <p:sp>
        <p:nvSpPr>
          <p:cNvPr id="4" name="3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299068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22" name="21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573304769"/>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16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18" name="17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184043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636062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3"/>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9536575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loral Calend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BD4E570-934C-0545-A095-FA1039C00570}"/>
              </a:ext>
            </a:extLst>
          </p:cNvPr>
          <p:cNvSpPr/>
          <p:nvPr userDrawn="1"/>
        </p:nvSpPr>
        <p:spPr>
          <a:xfrm>
            <a:off x="5701922" y="670111"/>
            <a:ext cx="2943225" cy="5524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xmlns="" id="{63616E89-FD42-4D23-8339-57A0A9C1E3BA}"/>
              </a:ext>
            </a:extLst>
          </p:cNvPr>
          <p:cNvSpPr>
            <a:spLocks noGrp="1"/>
          </p:cNvSpPr>
          <p:nvPr>
            <p:ph type="title" hasCustomPrompt="1"/>
          </p:nvPr>
        </p:nvSpPr>
        <p:spPr>
          <a:xfrm>
            <a:off x="274186" y="670116"/>
            <a:ext cx="4908476" cy="930085"/>
          </a:xfrm>
        </p:spPr>
        <p:txBody>
          <a:bodyPr/>
          <a:lstStyle>
            <a:lvl1pPr>
              <a:defRPr b="0" spc="300">
                <a:solidFill>
                  <a:schemeClr val="tx1">
                    <a:lumMod val="85000"/>
                    <a:lumOff val="15000"/>
                  </a:schemeClr>
                </a:solidFill>
              </a:defRPr>
            </a:lvl1pPr>
          </a:lstStyle>
          <a:p>
            <a:r>
              <a:rPr lang="en-US" dirty="0"/>
              <a:t>ADD TITLE HERE</a:t>
            </a:r>
          </a:p>
        </p:txBody>
      </p:sp>
      <p:sp>
        <p:nvSpPr>
          <p:cNvPr id="11" name="Content Placeholder 10">
            <a:extLst>
              <a:ext uri="{FF2B5EF4-FFF2-40B4-BE49-F238E27FC236}">
                <a16:creationId xmlns:a16="http://schemas.microsoft.com/office/drawing/2014/main" xmlns="" id="{D5FE4697-D3A3-4ECA-A20B-312D0B05A0B1}"/>
              </a:ext>
            </a:extLst>
          </p:cNvPr>
          <p:cNvSpPr>
            <a:spLocks noGrp="1"/>
          </p:cNvSpPr>
          <p:nvPr>
            <p:ph sz="quarter" idx="14" hasCustomPrompt="1"/>
          </p:nvPr>
        </p:nvSpPr>
        <p:spPr>
          <a:xfrm>
            <a:off x="265680" y="1600200"/>
            <a:ext cx="4908476" cy="4610100"/>
          </a:xfrm>
          <a:solidFill>
            <a:srgbClr val="000000">
              <a:alpha val="45098"/>
            </a:srgbClr>
          </a:solidFill>
        </p:spPr>
        <p:txBody>
          <a:bodyPr anchor="ctr"/>
          <a:lstStyle>
            <a:lvl1pPr marL="0" indent="0" algn="ctr">
              <a:buNone/>
              <a:defRPr>
                <a:solidFill>
                  <a:schemeClr val="tx1">
                    <a:lumMod val="85000"/>
                    <a:lumOff val="15000"/>
                  </a:schemeClr>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Add Content</a:t>
            </a:r>
          </a:p>
        </p:txBody>
      </p:sp>
      <p:sp>
        <p:nvSpPr>
          <p:cNvPr id="9" name="Picture Placeholder 8">
            <a:extLst>
              <a:ext uri="{FF2B5EF4-FFF2-40B4-BE49-F238E27FC236}">
                <a16:creationId xmlns:a16="http://schemas.microsoft.com/office/drawing/2014/main" xmlns="" id="{E4CF5936-DA2A-4228-9F01-4B6482101111}"/>
              </a:ext>
            </a:extLst>
          </p:cNvPr>
          <p:cNvSpPr>
            <a:spLocks noGrp="1"/>
          </p:cNvSpPr>
          <p:nvPr>
            <p:ph type="pic" sz="quarter" idx="15"/>
          </p:nvPr>
        </p:nvSpPr>
        <p:spPr>
          <a:xfrm>
            <a:off x="5537110" y="256032"/>
            <a:ext cx="3440564" cy="6345936"/>
          </a:xfrm>
        </p:spPr>
        <p:txBody>
          <a:bodyPr anchor="ctr"/>
          <a:lstStyle>
            <a:lvl1pPr marL="0" indent="0" algn="ctr">
              <a:buNone/>
              <a:defRPr/>
            </a:lvl1pPr>
          </a:lstStyle>
          <a:p>
            <a:r>
              <a:rPr lang="en-US"/>
              <a:t>Click icon to add picture</a:t>
            </a:r>
            <a:endParaRPr lang="en-US" dirty="0"/>
          </a:p>
        </p:txBody>
      </p:sp>
      <p:cxnSp>
        <p:nvCxnSpPr>
          <p:cNvPr id="12" name="Straight Connector 11">
            <a:extLst>
              <a:ext uri="{FF2B5EF4-FFF2-40B4-BE49-F238E27FC236}">
                <a16:creationId xmlns:a16="http://schemas.microsoft.com/office/drawing/2014/main" xmlns="" id="{9798832A-95A2-4B53-BA5A-179924D22D14}"/>
              </a:ext>
              <a:ext uri="{C183D7F6-B498-43B3-948B-1728B52AA6E4}">
                <adec:decorative xmlns:adec="http://schemas.microsoft.com/office/drawing/2017/decorative" xmlns="" val="1"/>
              </a:ext>
            </a:extLst>
          </p:cNvPr>
          <p:cNvCxnSpPr>
            <a:cxnSpLocks/>
          </p:cNvCxnSpPr>
          <p:nvPr userDrawn="1"/>
        </p:nvCxnSpPr>
        <p:spPr>
          <a:xfrm>
            <a:off x="274186" y="1600200"/>
            <a:ext cx="4908476" cy="0"/>
          </a:xfrm>
          <a:prstGeom prst="line">
            <a:avLst/>
          </a:prstGeom>
          <a:ln w="19050">
            <a:solidFill>
              <a:schemeClr val="tx1">
                <a:lumMod val="85000"/>
                <a:lumOff val="15000"/>
              </a:schemeClr>
            </a:solidFill>
          </a:ln>
          <a:effectLst/>
        </p:spPr>
        <p:style>
          <a:lnRef idx="2">
            <a:schemeClr val="accent5"/>
          </a:lnRef>
          <a:fillRef idx="0">
            <a:schemeClr val="accent5"/>
          </a:fillRef>
          <a:effectRef idx="1">
            <a:schemeClr val="accent5"/>
          </a:effectRef>
          <a:fontRef idx="minor">
            <a:schemeClr val="tx1"/>
          </a:fontRef>
        </p:style>
      </p:cxnSp>
      <p:cxnSp>
        <p:nvCxnSpPr>
          <p:cNvPr id="13" name="Straight Connector 12">
            <a:extLst>
              <a:ext uri="{FF2B5EF4-FFF2-40B4-BE49-F238E27FC236}">
                <a16:creationId xmlns:a16="http://schemas.microsoft.com/office/drawing/2014/main" xmlns="" id="{D11B614A-132A-4533-BDD8-B54EEF21C712}"/>
              </a:ext>
              <a:ext uri="{C183D7F6-B498-43B3-948B-1728B52AA6E4}">
                <adec:decorative xmlns:adec="http://schemas.microsoft.com/office/drawing/2017/decorative" xmlns="" val="1"/>
              </a:ext>
            </a:extLst>
          </p:cNvPr>
          <p:cNvCxnSpPr>
            <a:cxnSpLocks/>
          </p:cNvCxnSpPr>
          <p:nvPr userDrawn="1"/>
        </p:nvCxnSpPr>
        <p:spPr>
          <a:xfrm>
            <a:off x="274186" y="6210300"/>
            <a:ext cx="4908476" cy="0"/>
          </a:xfrm>
          <a:prstGeom prst="line">
            <a:avLst/>
          </a:prstGeom>
          <a:ln w="19050">
            <a:solidFill>
              <a:schemeClr val="tx1">
                <a:lumMod val="85000"/>
                <a:lumOff val="15000"/>
              </a:schemeClr>
            </a:solidFill>
          </a:ln>
          <a:effec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xmlns="" val="3282653680"/>
      </p:ext>
    </p:extLst>
  </p:cSld>
  <p:clrMapOvr>
    <a:masterClrMapping/>
  </p:clrMapOvr>
  <p:extLst mod="1">
    <p:ext uri="{DCECCB84-F9BA-43D5-87BE-67443E8EF086}">
      <p15:sldGuideLst xmlns:p15="http://schemas.microsoft.com/office/powerpoint/2012/main" xmlns="">
        <p15:guide id="1" orient="horz" pos="432" userDrawn="1">
          <p15:clr>
            <a:srgbClr val="FBAE40"/>
          </p15:clr>
        </p15:guide>
        <p15:guide id="2" pos="4776" userDrawn="1">
          <p15:clr>
            <a:srgbClr val="FBAE40"/>
          </p15:clr>
        </p15:guide>
        <p15:guide id="3" pos="7248" userDrawn="1">
          <p15:clr>
            <a:srgbClr val="FBAE40"/>
          </p15:clr>
        </p15:guide>
        <p15:guide id="4" orient="horz" pos="3912" userDrawn="1">
          <p15:clr>
            <a:srgbClr val="FBAE40"/>
          </p15:clr>
        </p15:guide>
        <p15:guide id="5" orient="horz" pos="100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loral Calend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BD4E570-934C-0545-A095-FA1039C00570}"/>
              </a:ext>
            </a:extLst>
          </p:cNvPr>
          <p:cNvSpPr/>
          <p:nvPr userDrawn="1"/>
        </p:nvSpPr>
        <p:spPr>
          <a:xfrm>
            <a:off x="5701922" y="670111"/>
            <a:ext cx="2943225" cy="5524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xmlns="" id="{63616E89-FD42-4D23-8339-57A0A9C1E3BA}"/>
              </a:ext>
            </a:extLst>
          </p:cNvPr>
          <p:cNvSpPr>
            <a:spLocks noGrp="1"/>
          </p:cNvSpPr>
          <p:nvPr>
            <p:ph type="title" hasCustomPrompt="1"/>
          </p:nvPr>
        </p:nvSpPr>
        <p:spPr>
          <a:xfrm>
            <a:off x="274186" y="670112"/>
            <a:ext cx="4908476" cy="930085"/>
          </a:xfrm>
        </p:spPr>
        <p:txBody>
          <a:bodyPr/>
          <a:lstStyle>
            <a:lvl1pPr>
              <a:defRPr b="0" spc="300">
                <a:solidFill>
                  <a:schemeClr val="tx1">
                    <a:lumMod val="85000"/>
                    <a:lumOff val="15000"/>
                  </a:schemeClr>
                </a:solidFill>
              </a:defRPr>
            </a:lvl1pPr>
          </a:lstStyle>
          <a:p>
            <a:r>
              <a:rPr lang="en-US" dirty="0"/>
              <a:t>ADD TITLE HERE</a:t>
            </a:r>
          </a:p>
        </p:txBody>
      </p:sp>
      <p:sp>
        <p:nvSpPr>
          <p:cNvPr id="11" name="Content Placeholder 10">
            <a:extLst>
              <a:ext uri="{FF2B5EF4-FFF2-40B4-BE49-F238E27FC236}">
                <a16:creationId xmlns:a16="http://schemas.microsoft.com/office/drawing/2014/main" xmlns="" id="{D5FE4697-D3A3-4ECA-A20B-312D0B05A0B1}"/>
              </a:ext>
            </a:extLst>
          </p:cNvPr>
          <p:cNvSpPr>
            <a:spLocks noGrp="1"/>
          </p:cNvSpPr>
          <p:nvPr>
            <p:ph sz="quarter" idx="14" hasCustomPrompt="1"/>
          </p:nvPr>
        </p:nvSpPr>
        <p:spPr>
          <a:xfrm>
            <a:off x="265680" y="1600200"/>
            <a:ext cx="4908476" cy="4610100"/>
          </a:xfrm>
          <a:solidFill>
            <a:srgbClr val="000000">
              <a:alpha val="45098"/>
            </a:srgbClr>
          </a:solidFill>
        </p:spPr>
        <p:txBody>
          <a:bodyPr anchor="ctr"/>
          <a:lstStyle>
            <a:lvl1pPr marL="0" indent="0" algn="ctr">
              <a:buNone/>
              <a:defRPr>
                <a:solidFill>
                  <a:schemeClr val="tx1">
                    <a:lumMod val="85000"/>
                    <a:lumOff val="15000"/>
                  </a:schemeClr>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Add Content</a:t>
            </a:r>
          </a:p>
        </p:txBody>
      </p:sp>
      <p:sp>
        <p:nvSpPr>
          <p:cNvPr id="9" name="Picture Placeholder 8">
            <a:extLst>
              <a:ext uri="{FF2B5EF4-FFF2-40B4-BE49-F238E27FC236}">
                <a16:creationId xmlns:a16="http://schemas.microsoft.com/office/drawing/2014/main" xmlns="" id="{E4CF5936-DA2A-4228-9F01-4B6482101111}"/>
              </a:ext>
            </a:extLst>
          </p:cNvPr>
          <p:cNvSpPr>
            <a:spLocks noGrp="1"/>
          </p:cNvSpPr>
          <p:nvPr>
            <p:ph type="pic" sz="quarter" idx="15"/>
          </p:nvPr>
        </p:nvSpPr>
        <p:spPr>
          <a:xfrm>
            <a:off x="5537110" y="256032"/>
            <a:ext cx="3440564" cy="6345936"/>
          </a:xfrm>
        </p:spPr>
        <p:txBody>
          <a:bodyPr anchor="ctr"/>
          <a:lstStyle>
            <a:lvl1pPr marL="0" indent="0" algn="ctr">
              <a:buNone/>
              <a:defRPr/>
            </a:lvl1pPr>
          </a:lstStyle>
          <a:p>
            <a:r>
              <a:rPr lang="en-US"/>
              <a:t>Click icon to add picture</a:t>
            </a:r>
            <a:endParaRPr lang="en-US" dirty="0"/>
          </a:p>
        </p:txBody>
      </p:sp>
      <p:cxnSp>
        <p:nvCxnSpPr>
          <p:cNvPr id="12" name="Straight Connector 11">
            <a:extLst>
              <a:ext uri="{FF2B5EF4-FFF2-40B4-BE49-F238E27FC236}">
                <a16:creationId xmlns:a16="http://schemas.microsoft.com/office/drawing/2014/main" xmlns="" id="{9798832A-95A2-4B53-BA5A-179924D22D14}"/>
              </a:ext>
              <a:ext uri="{C183D7F6-B498-43B3-948B-1728B52AA6E4}">
                <adec:decorative xmlns:adec="http://schemas.microsoft.com/office/drawing/2017/decorative" xmlns="" val="1"/>
              </a:ext>
            </a:extLst>
          </p:cNvPr>
          <p:cNvCxnSpPr>
            <a:cxnSpLocks/>
          </p:cNvCxnSpPr>
          <p:nvPr userDrawn="1"/>
        </p:nvCxnSpPr>
        <p:spPr>
          <a:xfrm>
            <a:off x="274186" y="1600200"/>
            <a:ext cx="4908476" cy="0"/>
          </a:xfrm>
          <a:prstGeom prst="line">
            <a:avLst/>
          </a:prstGeom>
          <a:ln w="19050">
            <a:solidFill>
              <a:schemeClr val="tx1">
                <a:lumMod val="85000"/>
                <a:lumOff val="15000"/>
              </a:schemeClr>
            </a:solidFill>
          </a:ln>
          <a:effectLst/>
        </p:spPr>
        <p:style>
          <a:lnRef idx="2">
            <a:schemeClr val="accent5"/>
          </a:lnRef>
          <a:fillRef idx="0">
            <a:schemeClr val="accent5"/>
          </a:fillRef>
          <a:effectRef idx="1">
            <a:schemeClr val="accent5"/>
          </a:effectRef>
          <a:fontRef idx="minor">
            <a:schemeClr val="tx1"/>
          </a:fontRef>
        </p:style>
      </p:cxnSp>
      <p:cxnSp>
        <p:nvCxnSpPr>
          <p:cNvPr id="13" name="Straight Connector 12">
            <a:extLst>
              <a:ext uri="{FF2B5EF4-FFF2-40B4-BE49-F238E27FC236}">
                <a16:creationId xmlns:a16="http://schemas.microsoft.com/office/drawing/2014/main" xmlns="" id="{D11B614A-132A-4533-BDD8-B54EEF21C712}"/>
              </a:ext>
              <a:ext uri="{C183D7F6-B498-43B3-948B-1728B52AA6E4}">
                <adec:decorative xmlns:adec="http://schemas.microsoft.com/office/drawing/2017/decorative" xmlns="" val="1"/>
              </a:ext>
            </a:extLst>
          </p:cNvPr>
          <p:cNvCxnSpPr>
            <a:cxnSpLocks/>
          </p:cNvCxnSpPr>
          <p:nvPr userDrawn="1"/>
        </p:nvCxnSpPr>
        <p:spPr>
          <a:xfrm>
            <a:off x="274186" y="6210300"/>
            <a:ext cx="4908476" cy="0"/>
          </a:xfrm>
          <a:prstGeom prst="line">
            <a:avLst/>
          </a:prstGeom>
          <a:ln w="19050">
            <a:solidFill>
              <a:schemeClr val="tx1">
                <a:lumMod val="85000"/>
                <a:lumOff val="15000"/>
              </a:schemeClr>
            </a:solidFill>
          </a:ln>
          <a:effec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xmlns="" val="2784430158"/>
      </p:ext>
    </p:extLst>
  </p:cSld>
  <p:clrMapOvr>
    <a:masterClrMapping/>
  </p:clrMapOvr>
  <p:extLst mod="1">
    <p:ext uri="{DCECCB84-F9BA-43D5-87BE-67443E8EF086}">
      <p15:sldGuideLst xmlns:p15="http://schemas.microsoft.com/office/powerpoint/2012/main" xmlns="">
        <p15:guide id="1" orient="horz" pos="432" userDrawn="1">
          <p15:clr>
            <a:srgbClr val="FBAE40"/>
          </p15:clr>
        </p15:guide>
        <p15:guide id="2" pos="4776" userDrawn="1">
          <p15:clr>
            <a:srgbClr val="FBAE40"/>
          </p15:clr>
        </p15:guide>
        <p15:guide id="3" pos="7248" userDrawn="1">
          <p15:clr>
            <a:srgbClr val="FBAE40"/>
          </p15:clr>
        </p15:guide>
        <p15:guide id="4" orient="horz" pos="3912" userDrawn="1">
          <p15:clr>
            <a:srgbClr val="FBAE40"/>
          </p15:clr>
        </p15:guide>
        <p15:guide id="5" orient="horz" pos="1008"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solidFill>
                <a:srgbClr val="575F6D"/>
              </a:solidFill>
            </a:endParaRP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407114999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9" name="8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16370758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3936DED4-B547-4142-80E6-0B3B1E62430D}" type="datetimeFigureOut">
              <a:rPr lang="el-GR" smtClean="0">
                <a:solidFill>
                  <a:srgbClr val="FFF39D"/>
                </a:solidFill>
              </a:rPr>
              <a:pPr/>
              <a:t>27/1/2021</a:t>
            </a:fld>
            <a:endParaRPr lang="el-GR">
              <a:solidFill>
                <a:srgbClr val="FFF39D"/>
              </a:solidFill>
            </a:endParaRP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solidFill>
                <a:srgbClr val="FFF39D"/>
              </a:solidFill>
            </a:endParaRP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36814604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1074DF30-146B-4FF2-9ED6-62809E81DA59}" type="datetimeFigureOut">
              <a:rPr lang="el-GR" smtClean="0"/>
              <a:pPr/>
              <a:t>27/1/2021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8B40291-5A18-4F1C-A753-A031C361C971}" type="slidenum">
              <a:rPr lang="el-GR" smtClean="0"/>
              <a:pPr/>
              <a:t>‹#›</a:t>
            </a:fld>
            <a:endParaRPr lang="el-GR"/>
          </a:p>
        </p:txBody>
      </p:sp>
    </p:spTree>
    <p:extLst>
      <p:ext uri="{BB962C8B-B14F-4D97-AF65-F5344CB8AC3E}">
        <p14:creationId xmlns:p14="http://schemas.microsoft.com/office/powerpoint/2010/main" xmlns="" val="21135360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6" name="5 - Θέση υποσέλιδου"/>
          <p:cNvSpPr>
            <a:spLocks noGrp="1"/>
          </p:cNvSpPr>
          <p:nvPr>
            <p:ph type="ftr" sz="quarter" idx="11"/>
          </p:nvPr>
        </p:nvSpPr>
        <p:spPr/>
        <p:txBody>
          <a:bodyPr/>
          <a:lstStyle/>
          <a:p>
            <a:endParaRPr lang="el-GR">
              <a:solidFill>
                <a:srgbClr val="575F6D"/>
              </a:solidFill>
            </a:endParaRPr>
          </a:p>
        </p:txBody>
      </p:sp>
      <p:sp>
        <p:nvSpPr>
          <p:cNvPr id="7" name="6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xmlns="" val="3204880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8" name="7 - Θέση υποσέλιδου"/>
          <p:cNvSpPr>
            <a:spLocks noGrp="1"/>
          </p:cNvSpPr>
          <p:nvPr>
            <p:ph type="ftr" sz="quarter" idx="11"/>
          </p:nvPr>
        </p:nvSpPr>
        <p:spPr/>
        <p:txBody>
          <a:bodyPr/>
          <a:lstStyle/>
          <a:p>
            <a:endParaRPr lang="el-GR">
              <a:solidFill>
                <a:srgbClr val="575F6D"/>
              </a:solidFill>
            </a:endParaRPr>
          </a:p>
        </p:txBody>
      </p:sp>
      <p:sp>
        <p:nvSpPr>
          <p:cNvPr id="9" name="8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xmlns="" val="1401934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7" name="6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33722956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3" name="2 - Θέση υποσέλιδου"/>
          <p:cNvSpPr>
            <a:spLocks noGrp="1"/>
          </p:cNvSpPr>
          <p:nvPr>
            <p:ph type="ftr" sz="quarter" idx="11"/>
          </p:nvPr>
        </p:nvSpPr>
        <p:spPr/>
        <p:txBody>
          <a:bodyPr/>
          <a:lstStyle/>
          <a:p>
            <a:endParaRPr lang="el-GR">
              <a:solidFill>
                <a:srgbClr val="575F6D"/>
              </a:solidFill>
            </a:endParaRPr>
          </a:p>
        </p:txBody>
      </p:sp>
      <p:sp>
        <p:nvSpPr>
          <p:cNvPr id="4" name="3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5303314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22" name="21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811624727"/>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16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18" name="17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3213967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9937579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8181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solidFill>
                <a:srgbClr val="575F6D"/>
              </a:solidFill>
            </a:endParaRP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045697275"/>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9" name="8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3471092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1074DF30-146B-4FF2-9ED6-62809E81DA59}" type="datetimeFigureOut">
              <a:rPr lang="el-GR" smtClean="0"/>
              <a:pPr/>
              <a:t>27/1/2021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8B40291-5A18-4F1C-A753-A031C361C971}" type="slidenum">
              <a:rPr lang="el-GR" smtClean="0"/>
              <a:pPr/>
              <a:t>‹#›</a:t>
            </a:fld>
            <a:endParaRPr lang="el-GR"/>
          </a:p>
        </p:txBody>
      </p:sp>
    </p:spTree>
    <p:extLst>
      <p:ext uri="{BB962C8B-B14F-4D97-AF65-F5344CB8AC3E}">
        <p14:creationId xmlns:p14="http://schemas.microsoft.com/office/powerpoint/2010/main" xmlns="" val="28930938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3936DED4-B547-4142-80E6-0B3B1E62430D}" type="datetimeFigureOut">
              <a:rPr lang="el-GR" smtClean="0">
                <a:solidFill>
                  <a:srgbClr val="FFF39D"/>
                </a:solidFill>
              </a:rPr>
              <a:pPr/>
              <a:t>27/1/2021</a:t>
            </a:fld>
            <a:endParaRPr lang="el-GR">
              <a:solidFill>
                <a:srgbClr val="FFF39D"/>
              </a:solidFill>
            </a:endParaRP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solidFill>
                <a:srgbClr val="FFF39D"/>
              </a:solidFill>
            </a:endParaRP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1097785741"/>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6" name="5 - Θέση υποσέλιδου"/>
          <p:cNvSpPr>
            <a:spLocks noGrp="1"/>
          </p:cNvSpPr>
          <p:nvPr>
            <p:ph type="ftr" sz="quarter" idx="11"/>
          </p:nvPr>
        </p:nvSpPr>
        <p:spPr/>
        <p:txBody>
          <a:bodyPr/>
          <a:lstStyle/>
          <a:p>
            <a:endParaRPr lang="el-GR">
              <a:solidFill>
                <a:srgbClr val="575F6D"/>
              </a:solidFill>
            </a:endParaRPr>
          </a:p>
        </p:txBody>
      </p:sp>
      <p:sp>
        <p:nvSpPr>
          <p:cNvPr id="7" name="6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xmlns="" val="39387092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8" name="7 - Θέση υποσέλιδου"/>
          <p:cNvSpPr>
            <a:spLocks noGrp="1"/>
          </p:cNvSpPr>
          <p:nvPr>
            <p:ph type="ftr" sz="quarter" idx="11"/>
          </p:nvPr>
        </p:nvSpPr>
        <p:spPr/>
        <p:txBody>
          <a:bodyPr/>
          <a:lstStyle/>
          <a:p>
            <a:endParaRPr lang="el-GR">
              <a:solidFill>
                <a:srgbClr val="575F6D"/>
              </a:solidFill>
            </a:endParaRPr>
          </a:p>
        </p:txBody>
      </p:sp>
      <p:sp>
        <p:nvSpPr>
          <p:cNvPr id="9" name="8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xmlns="" val="32527958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7" name="6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8382683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3" name="2 - Θέση υποσέλιδου"/>
          <p:cNvSpPr>
            <a:spLocks noGrp="1"/>
          </p:cNvSpPr>
          <p:nvPr>
            <p:ph type="ftr" sz="quarter" idx="11"/>
          </p:nvPr>
        </p:nvSpPr>
        <p:spPr/>
        <p:txBody>
          <a:bodyPr/>
          <a:lstStyle/>
          <a:p>
            <a:endParaRPr lang="el-GR">
              <a:solidFill>
                <a:srgbClr val="575F6D"/>
              </a:solidFill>
            </a:endParaRPr>
          </a:p>
        </p:txBody>
      </p:sp>
      <p:sp>
        <p:nvSpPr>
          <p:cNvPr id="4" name="3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1123296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22" name="21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955965372"/>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16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18" name="17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16499366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3183886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1859824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solidFill>
                <a:srgbClr val="575F6D"/>
              </a:solidFill>
            </a:endParaRP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25962648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1074DF30-146B-4FF2-9ED6-62809E81DA59}" type="datetimeFigureOut">
              <a:rPr lang="el-GR" smtClean="0"/>
              <a:pPr/>
              <a:t>27/1/2021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8B40291-5A18-4F1C-A753-A031C361C971}" type="slidenum">
              <a:rPr lang="el-GR" smtClean="0"/>
              <a:pPr/>
              <a:t>‹#›</a:t>
            </a:fld>
            <a:endParaRPr lang="el-GR"/>
          </a:p>
        </p:txBody>
      </p:sp>
    </p:spTree>
    <p:extLst>
      <p:ext uri="{BB962C8B-B14F-4D97-AF65-F5344CB8AC3E}">
        <p14:creationId xmlns:p14="http://schemas.microsoft.com/office/powerpoint/2010/main" xmlns="" val="19339290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9" name="8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692723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3936DED4-B547-4142-80E6-0B3B1E62430D}" type="datetimeFigureOut">
              <a:rPr lang="el-GR" smtClean="0">
                <a:solidFill>
                  <a:srgbClr val="FFF39D"/>
                </a:solidFill>
              </a:rPr>
              <a:pPr/>
              <a:t>27/1/2021</a:t>
            </a:fld>
            <a:endParaRPr lang="el-GR">
              <a:solidFill>
                <a:srgbClr val="FFF39D"/>
              </a:solidFill>
            </a:endParaRP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solidFill>
                <a:srgbClr val="FFF39D"/>
              </a:solidFill>
            </a:endParaRP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4125354603"/>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6" name="5 - Θέση υποσέλιδου"/>
          <p:cNvSpPr>
            <a:spLocks noGrp="1"/>
          </p:cNvSpPr>
          <p:nvPr>
            <p:ph type="ftr" sz="quarter" idx="11"/>
          </p:nvPr>
        </p:nvSpPr>
        <p:spPr/>
        <p:txBody>
          <a:bodyPr/>
          <a:lstStyle/>
          <a:p>
            <a:endParaRPr lang="el-GR">
              <a:solidFill>
                <a:srgbClr val="575F6D"/>
              </a:solidFill>
            </a:endParaRPr>
          </a:p>
        </p:txBody>
      </p:sp>
      <p:sp>
        <p:nvSpPr>
          <p:cNvPr id="7" name="6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xmlns="" val="26322062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8" name="7 - Θέση υποσέλιδου"/>
          <p:cNvSpPr>
            <a:spLocks noGrp="1"/>
          </p:cNvSpPr>
          <p:nvPr>
            <p:ph type="ftr" sz="quarter" idx="11"/>
          </p:nvPr>
        </p:nvSpPr>
        <p:spPr/>
        <p:txBody>
          <a:bodyPr/>
          <a:lstStyle/>
          <a:p>
            <a:endParaRPr lang="el-GR">
              <a:solidFill>
                <a:srgbClr val="575F6D"/>
              </a:solidFill>
            </a:endParaRPr>
          </a:p>
        </p:txBody>
      </p:sp>
      <p:sp>
        <p:nvSpPr>
          <p:cNvPr id="9" name="8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xmlns="" val="10440893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7" name="6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33388568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3" name="2 - Θέση υποσέλιδου"/>
          <p:cNvSpPr>
            <a:spLocks noGrp="1"/>
          </p:cNvSpPr>
          <p:nvPr>
            <p:ph type="ftr" sz="quarter" idx="11"/>
          </p:nvPr>
        </p:nvSpPr>
        <p:spPr/>
        <p:txBody>
          <a:bodyPr/>
          <a:lstStyle/>
          <a:p>
            <a:endParaRPr lang="el-GR">
              <a:solidFill>
                <a:srgbClr val="575F6D"/>
              </a:solidFill>
            </a:endParaRPr>
          </a:p>
        </p:txBody>
      </p:sp>
      <p:sp>
        <p:nvSpPr>
          <p:cNvPr id="4" name="3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274353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22" name="21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56733989"/>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16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18" name="17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12067366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12600736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398488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1074DF30-146B-4FF2-9ED6-62809E81DA59}" type="datetimeFigureOut">
              <a:rPr lang="el-GR" smtClean="0"/>
              <a:pPr/>
              <a:t>27/1/2021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8B40291-5A18-4F1C-A753-A031C361C971}" type="slidenum">
              <a:rPr lang="el-GR" smtClean="0"/>
              <a:pPr/>
              <a:t>‹#›</a:t>
            </a:fld>
            <a:endParaRPr lang="el-GR"/>
          </a:p>
        </p:txBody>
      </p:sp>
    </p:spTree>
    <p:extLst>
      <p:ext uri="{BB962C8B-B14F-4D97-AF65-F5344CB8AC3E}">
        <p14:creationId xmlns:p14="http://schemas.microsoft.com/office/powerpoint/2010/main" xmlns="" val="25932804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solidFill>
                <a:srgbClr val="575F6D"/>
              </a:solidFill>
            </a:endParaRP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4229603427"/>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9" name="8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33214161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3936DED4-B547-4142-80E6-0B3B1E62430D}" type="datetimeFigureOut">
              <a:rPr lang="el-GR" smtClean="0">
                <a:solidFill>
                  <a:srgbClr val="FFF39D"/>
                </a:solidFill>
              </a:rPr>
              <a:pPr/>
              <a:t>27/1/2021</a:t>
            </a:fld>
            <a:endParaRPr lang="el-GR">
              <a:solidFill>
                <a:srgbClr val="FFF39D"/>
              </a:solidFill>
            </a:endParaRP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solidFill>
                <a:srgbClr val="FFF39D"/>
              </a:solidFill>
            </a:endParaRP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1377822461"/>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6" name="5 - Θέση υποσέλιδου"/>
          <p:cNvSpPr>
            <a:spLocks noGrp="1"/>
          </p:cNvSpPr>
          <p:nvPr>
            <p:ph type="ftr" sz="quarter" idx="11"/>
          </p:nvPr>
        </p:nvSpPr>
        <p:spPr/>
        <p:txBody>
          <a:bodyPr/>
          <a:lstStyle/>
          <a:p>
            <a:endParaRPr lang="el-GR">
              <a:solidFill>
                <a:srgbClr val="575F6D"/>
              </a:solidFill>
            </a:endParaRPr>
          </a:p>
        </p:txBody>
      </p:sp>
      <p:sp>
        <p:nvSpPr>
          <p:cNvPr id="7" name="6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xmlns="" val="40167493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8" name="7 - Θέση υποσέλιδου"/>
          <p:cNvSpPr>
            <a:spLocks noGrp="1"/>
          </p:cNvSpPr>
          <p:nvPr>
            <p:ph type="ftr" sz="quarter" idx="11"/>
          </p:nvPr>
        </p:nvSpPr>
        <p:spPr/>
        <p:txBody>
          <a:bodyPr/>
          <a:lstStyle/>
          <a:p>
            <a:endParaRPr lang="el-GR">
              <a:solidFill>
                <a:srgbClr val="575F6D"/>
              </a:solidFill>
            </a:endParaRPr>
          </a:p>
        </p:txBody>
      </p:sp>
      <p:sp>
        <p:nvSpPr>
          <p:cNvPr id="9" name="8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xmlns="" val="10933956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7" name="6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40821981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3" name="2 - Θέση υποσέλιδου"/>
          <p:cNvSpPr>
            <a:spLocks noGrp="1"/>
          </p:cNvSpPr>
          <p:nvPr>
            <p:ph type="ftr" sz="quarter" idx="11"/>
          </p:nvPr>
        </p:nvSpPr>
        <p:spPr/>
        <p:txBody>
          <a:bodyPr/>
          <a:lstStyle/>
          <a:p>
            <a:endParaRPr lang="el-GR">
              <a:solidFill>
                <a:srgbClr val="575F6D"/>
              </a:solidFill>
            </a:endParaRPr>
          </a:p>
        </p:txBody>
      </p:sp>
      <p:sp>
        <p:nvSpPr>
          <p:cNvPr id="4" name="3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41153797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22" name="21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1265262044"/>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16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18" name="17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8541179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681221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2"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074DF30-146B-4FF2-9ED6-62809E81DA59}" type="datetimeFigureOut">
              <a:rPr lang="el-GR" smtClean="0"/>
              <a:pPr/>
              <a:t>27/1/2021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8B40291-5A18-4F1C-A753-A031C361C971}" type="slidenum">
              <a:rPr lang="el-GR" smtClean="0"/>
              <a:pPr/>
              <a:t>‹#›</a:t>
            </a:fld>
            <a:endParaRPr lang="el-GR"/>
          </a:p>
        </p:txBody>
      </p:sp>
    </p:spTree>
    <p:extLst>
      <p:ext uri="{BB962C8B-B14F-4D97-AF65-F5344CB8AC3E}">
        <p14:creationId xmlns:p14="http://schemas.microsoft.com/office/powerpoint/2010/main" xmlns="" val="23241474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500361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solidFill>
                <a:srgbClr val="575F6D"/>
              </a:solidFill>
            </a:endParaRP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927725522"/>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9" name="8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3015172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3936DED4-B547-4142-80E6-0B3B1E62430D}" type="datetimeFigureOut">
              <a:rPr lang="el-GR" smtClean="0">
                <a:solidFill>
                  <a:srgbClr val="FFF39D"/>
                </a:solidFill>
              </a:rPr>
              <a:pPr/>
              <a:t>27/1/2021</a:t>
            </a:fld>
            <a:endParaRPr lang="el-GR">
              <a:solidFill>
                <a:srgbClr val="FFF39D"/>
              </a:solidFill>
            </a:endParaRP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solidFill>
                <a:srgbClr val="FFF39D"/>
              </a:solidFill>
            </a:endParaRP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1197068028"/>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6" name="5 - Θέση υποσέλιδου"/>
          <p:cNvSpPr>
            <a:spLocks noGrp="1"/>
          </p:cNvSpPr>
          <p:nvPr>
            <p:ph type="ftr" sz="quarter" idx="11"/>
          </p:nvPr>
        </p:nvSpPr>
        <p:spPr/>
        <p:txBody>
          <a:bodyPr/>
          <a:lstStyle/>
          <a:p>
            <a:endParaRPr lang="el-GR">
              <a:solidFill>
                <a:srgbClr val="575F6D"/>
              </a:solidFill>
            </a:endParaRPr>
          </a:p>
        </p:txBody>
      </p:sp>
      <p:sp>
        <p:nvSpPr>
          <p:cNvPr id="7" name="6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xmlns="" val="29998590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8" name="7 - Θέση υποσέλιδου"/>
          <p:cNvSpPr>
            <a:spLocks noGrp="1"/>
          </p:cNvSpPr>
          <p:nvPr>
            <p:ph type="ftr" sz="quarter" idx="11"/>
          </p:nvPr>
        </p:nvSpPr>
        <p:spPr/>
        <p:txBody>
          <a:bodyPr/>
          <a:lstStyle/>
          <a:p>
            <a:endParaRPr lang="el-GR">
              <a:solidFill>
                <a:srgbClr val="575F6D"/>
              </a:solidFill>
            </a:endParaRPr>
          </a:p>
        </p:txBody>
      </p:sp>
      <p:sp>
        <p:nvSpPr>
          <p:cNvPr id="9" name="8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xmlns="" val="740228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7" name="6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39116926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3" name="2 - Θέση υποσέλιδου"/>
          <p:cNvSpPr>
            <a:spLocks noGrp="1"/>
          </p:cNvSpPr>
          <p:nvPr>
            <p:ph type="ftr" sz="quarter" idx="11"/>
          </p:nvPr>
        </p:nvSpPr>
        <p:spPr/>
        <p:txBody>
          <a:bodyPr/>
          <a:lstStyle/>
          <a:p>
            <a:endParaRPr lang="el-GR">
              <a:solidFill>
                <a:srgbClr val="575F6D"/>
              </a:solidFill>
            </a:endParaRPr>
          </a:p>
        </p:txBody>
      </p:sp>
      <p:sp>
        <p:nvSpPr>
          <p:cNvPr id="4" name="3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7721332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22" name="21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65854153"/>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16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18" name="17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160197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074DF30-146B-4FF2-9ED6-62809E81DA59}" type="datetimeFigureOut">
              <a:rPr lang="el-GR" smtClean="0"/>
              <a:pPr/>
              <a:t>27/1/2021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8B40291-5A18-4F1C-A753-A031C361C971}" type="slidenum">
              <a:rPr lang="el-GR" smtClean="0"/>
              <a:pPr/>
              <a:t>‹#›</a:t>
            </a:fld>
            <a:endParaRPr lang="el-GR"/>
          </a:p>
        </p:txBody>
      </p:sp>
    </p:spTree>
    <p:extLst>
      <p:ext uri="{BB962C8B-B14F-4D97-AF65-F5344CB8AC3E}">
        <p14:creationId xmlns:p14="http://schemas.microsoft.com/office/powerpoint/2010/main" xmlns="" val="24667782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8009512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4223466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solidFill>
                <a:srgbClr val="575F6D"/>
              </a:solidFill>
            </a:endParaRP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348240569"/>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9" name="8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10919685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3936DED4-B547-4142-80E6-0B3B1E62430D}" type="datetimeFigureOut">
              <a:rPr lang="el-GR" smtClean="0">
                <a:solidFill>
                  <a:srgbClr val="FFF39D"/>
                </a:solidFill>
              </a:rPr>
              <a:pPr/>
              <a:t>27/1/2021</a:t>
            </a:fld>
            <a:endParaRPr lang="el-GR">
              <a:solidFill>
                <a:srgbClr val="FFF39D"/>
              </a:solidFill>
            </a:endParaRP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solidFill>
                <a:srgbClr val="FFF39D"/>
              </a:solidFill>
            </a:endParaRP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1299980239"/>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6" name="5 - Θέση υποσέλιδου"/>
          <p:cNvSpPr>
            <a:spLocks noGrp="1"/>
          </p:cNvSpPr>
          <p:nvPr>
            <p:ph type="ftr" sz="quarter" idx="11"/>
          </p:nvPr>
        </p:nvSpPr>
        <p:spPr/>
        <p:txBody>
          <a:bodyPr/>
          <a:lstStyle/>
          <a:p>
            <a:endParaRPr lang="el-GR">
              <a:solidFill>
                <a:srgbClr val="575F6D"/>
              </a:solidFill>
            </a:endParaRPr>
          </a:p>
        </p:txBody>
      </p:sp>
      <p:sp>
        <p:nvSpPr>
          <p:cNvPr id="7" name="6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xmlns="" val="8287378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8" name="7 - Θέση υποσέλιδου"/>
          <p:cNvSpPr>
            <a:spLocks noGrp="1"/>
          </p:cNvSpPr>
          <p:nvPr>
            <p:ph type="ftr" sz="quarter" idx="11"/>
          </p:nvPr>
        </p:nvSpPr>
        <p:spPr/>
        <p:txBody>
          <a:bodyPr/>
          <a:lstStyle/>
          <a:p>
            <a:endParaRPr lang="el-GR">
              <a:solidFill>
                <a:srgbClr val="575F6D"/>
              </a:solidFill>
            </a:endParaRPr>
          </a:p>
        </p:txBody>
      </p:sp>
      <p:sp>
        <p:nvSpPr>
          <p:cNvPr id="9" name="8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xmlns="" val="16197518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7" name="6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6871491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3" name="2 - Θέση υποσέλιδου"/>
          <p:cNvSpPr>
            <a:spLocks noGrp="1"/>
          </p:cNvSpPr>
          <p:nvPr>
            <p:ph type="ftr" sz="quarter" idx="11"/>
          </p:nvPr>
        </p:nvSpPr>
        <p:spPr/>
        <p:txBody>
          <a:bodyPr/>
          <a:lstStyle/>
          <a:p>
            <a:endParaRPr lang="el-GR">
              <a:solidFill>
                <a:srgbClr val="575F6D"/>
              </a:solidFill>
            </a:endParaRPr>
          </a:p>
        </p:txBody>
      </p:sp>
      <p:sp>
        <p:nvSpPr>
          <p:cNvPr id="4" name="3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4973076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27/1/2021</a:t>
            </a:fld>
            <a:endParaRPr lang="el-GR">
              <a:solidFill>
                <a:srgbClr val="575F6D"/>
              </a:solidFill>
            </a:endParaRPr>
          </a:p>
        </p:txBody>
      </p:sp>
      <p:sp>
        <p:nvSpPr>
          <p:cNvPr id="22" name="21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02371782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10.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1.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2.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3.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4.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5.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6.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7.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7.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8.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9.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4DF30-146B-4FF2-9ED6-62809E81DA59}" type="datetimeFigureOut">
              <a:rPr lang="el-GR" smtClean="0"/>
              <a:pPr/>
              <a:t>27/1/2021</a:t>
            </a:fld>
            <a:endParaRPr lang="el-GR"/>
          </a:p>
        </p:txBody>
      </p:sp>
      <p:sp>
        <p:nvSpPr>
          <p:cNvPr id="5" name="Θέση υποσέλιδου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40291-5A18-4F1C-A753-A031C361C971}" type="slidenum">
              <a:rPr lang="el-GR" smtClean="0"/>
              <a:pPr/>
              <a:t>‹#›</a:t>
            </a:fld>
            <a:endParaRPr lang="el-GR"/>
          </a:p>
        </p:txBody>
      </p:sp>
    </p:spTree>
    <p:extLst>
      <p:ext uri="{BB962C8B-B14F-4D97-AF65-F5344CB8AC3E}">
        <p14:creationId xmlns:p14="http://schemas.microsoft.com/office/powerpoint/2010/main" xmlns="" val="345877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solidFill>
                <a:srgbClr val="575F6D"/>
              </a:solidFill>
            </a:endParaRP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130674883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solidFill>
                <a:srgbClr val="575F6D"/>
              </a:solidFill>
            </a:endParaRP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47459072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solidFill>
                <a:srgbClr val="575F6D"/>
              </a:solidFill>
            </a:endParaRP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417392511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solidFill>
                <a:srgbClr val="575F6D"/>
              </a:solidFill>
            </a:endParaRP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403546439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solidFill>
                <a:srgbClr val="575F6D"/>
              </a:solidFill>
            </a:endParaRP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2191167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solidFill>
                <a:srgbClr val="575F6D"/>
              </a:solidFill>
            </a:endParaRP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281963492"/>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solidFill>
                <a:srgbClr val="575F6D"/>
              </a:solidFill>
            </a:endParaRP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9464215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solidFill>
                <a:srgbClr val="575F6D"/>
              </a:solidFill>
            </a:endParaRP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4038881287"/>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solidFill>
                <a:srgbClr val="575F6D"/>
              </a:solidFill>
            </a:endParaRP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15701898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solidFill>
                <a:srgbClr val="575F6D"/>
              </a:solidFill>
            </a:endParaRP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0922945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81C5AC4-075F-480C-A549-FF1607656152}"/>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9B0CADE-C190-4CBD-BDAE-F8FC5C8D2EB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3211154796"/>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92" userDrawn="1">
          <p15:clr>
            <a:srgbClr val="F26B43"/>
          </p15:clr>
        </p15:guide>
        <p15:guide id="2" pos="4344" userDrawn="1">
          <p15:clr>
            <a:srgbClr val="F26B43"/>
          </p15:clr>
        </p15:guide>
        <p15:guide id="3" pos="216" userDrawn="1">
          <p15:clr>
            <a:srgbClr val="F26B43"/>
          </p15:clr>
        </p15:guide>
        <p15:guide id="4" pos="7464" userDrawn="1">
          <p15:clr>
            <a:srgbClr val="F26B43"/>
          </p15:clr>
        </p15:guide>
        <p15:guide id="5" orient="horz" pos="4128" userDrawn="1">
          <p15:clr>
            <a:srgbClr val="F26B43"/>
          </p15:clr>
        </p15:guide>
        <p15:guide id="6" pos="456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81C5AC4-075F-480C-A549-FF160765615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9B0CADE-C190-4CBD-BDAE-F8FC5C8D2EB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1531935847"/>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92" userDrawn="1">
          <p15:clr>
            <a:srgbClr val="F26B43"/>
          </p15:clr>
        </p15:guide>
        <p15:guide id="2" pos="4344" userDrawn="1">
          <p15:clr>
            <a:srgbClr val="F26B43"/>
          </p15:clr>
        </p15:guide>
        <p15:guide id="3" pos="216" userDrawn="1">
          <p15:clr>
            <a:srgbClr val="F26B43"/>
          </p15:clr>
        </p15:guide>
        <p15:guide id="4" pos="7464" userDrawn="1">
          <p15:clr>
            <a:srgbClr val="F26B43"/>
          </p15:clr>
        </p15:guide>
        <p15:guide id="5" orient="horz" pos="4128" userDrawn="1">
          <p15:clr>
            <a:srgbClr val="F26B43"/>
          </p15:clr>
        </p15:guide>
        <p15:guide id="6" pos="456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solidFill>
                <a:srgbClr val="575F6D"/>
              </a:solidFill>
            </a:endParaRP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36172609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solidFill>
                <a:srgbClr val="575F6D"/>
              </a:solidFill>
            </a:endParaRP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26339729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solidFill>
                <a:srgbClr val="575F6D"/>
              </a:solidFill>
            </a:endParaRP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2342624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936DED4-B547-4142-80E6-0B3B1E62430D}" type="datetimeFigureOut">
              <a:rPr lang="el-GR" smtClean="0">
                <a:solidFill>
                  <a:srgbClr val="575F6D"/>
                </a:solidFill>
              </a:rPr>
              <a:pPr/>
              <a:t>27/1/2021</a:t>
            </a:fld>
            <a:endParaRPr lang="el-GR">
              <a:solidFill>
                <a:srgbClr val="575F6D"/>
              </a:solidFill>
            </a:endParaRP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solidFill>
                <a:srgbClr val="575F6D"/>
              </a:solidFill>
            </a:endParaRP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4071174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0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5.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8.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85720" y="285728"/>
            <a:ext cx="8172480" cy="785818"/>
          </a:xfrm>
        </p:spPr>
        <p:txBody>
          <a:bodyPr/>
          <a:lstStyle/>
          <a:p>
            <a:r>
              <a:rPr lang="el-GR" dirty="0" smtClean="0"/>
              <a:t>Αρχαιο θεατρο ερετριασ</a:t>
            </a:r>
            <a:endParaRPr lang="el-GR" dirty="0"/>
          </a:p>
        </p:txBody>
      </p:sp>
      <p:sp>
        <p:nvSpPr>
          <p:cNvPr id="3" name="2 - Υπότιτλος"/>
          <p:cNvSpPr>
            <a:spLocks noGrp="1"/>
          </p:cNvSpPr>
          <p:nvPr>
            <p:ph type="subTitle" idx="1"/>
          </p:nvPr>
        </p:nvSpPr>
        <p:spPr>
          <a:xfrm>
            <a:off x="1928794" y="1214422"/>
            <a:ext cx="6858048" cy="4786346"/>
          </a:xfrm>
        </p:spPr>
        <p:txBody>
          <a:bodyPr/>
          <a:lstStyle/>
          <a:p>
            <a:endParaRPr lang="el-GR" dirty="0" smtClean="0"/>
          </a:p>
          <a:p>
            <a:endParaRPr lang="el-GR" dirty="0"/>
          </a:p>
        </p:txBody>
      </p:sp>
      <p:pic>
        <p:nvPicPr>
          <p:cNvPr id="4" name="3 - Εικόνα" descr="https://www.greek-language.gr/digitalResources/assets/img/ancient_greek/encyclopedia/tragedy/contents-05.jpg"/>
          <p:cNvPicPr/>
          <p:nvPr/>
        </p:nvPicPr>
        <p:blipFill>
          <a:blip r:embed="rId2" cstate="print"/>
          <a:srcRect/>
          <a:stretch>
            <a:fillRect/>
          </a:stretch>
        </p:blipFill>
        <p:spPr bwMode="auto">
          <a:xfrm>
            <a:off x="1857356" y="4000504"/>
            <a:ext cx="3214710" cy="2357454"/>
          </a:xfrm>
          <a:prstGeom prst="rect">
            <a:avLst/>
          </a:prstGeom>
          <a:ln>
            <a:noFill/>
          </a:ln>
          <a:effectLst>
            <a:softEdge rad="112500"/>
          </a:effectLst>
        </p:spPr>
      </p:pic>
      <p:pic>
        <p:nvPicPr>
          <p:cNvPr id="6" name="5 - Εικόνα" descr="https://www.greek-language.gr/digitalResources/assets/img/ancient_greek/encyclopedia/tragedy/contents-01.jpg"/>
          <p:cNvPicPr/>
          <p:nvPr/>
        </p:nvPicPr>
        <p:blipFill>
          <a:blip r:embed="rId3" cstate="print"/>
          <a:srcRect/>
          <a:stretch>
            <a:fillRect/>
          </a:stretch>
        </p:blipFill>
        <p:spPr bwMode="auto">
          <a:xfrm>
            <a:off x="5429256" y="4357694"/>
            <a:ext cx="2786082" cy="2000264"/>
          </a:xfrm>
          <a:prstGeom prst="rect">
            <a:avLst/>
          </a:prstGeom>
          <a:ln>
            <a:noFill/>
          </a:ln>
          <a:effectLst>
            <a:softEdge rad="112500"/>
          </a:effectLst>
        </p:spPr>
      </p:pic>
      <p:pic>
        <p:nvPicPr>
          <p:cNvPr id="7" name="6 - Εικόνα" descr="Αρχαίο Θέατρο Ερέτριας - Πώς έγινε η αποκατάσταση ενός μνημείου | Cat Is Art"/>
          <p:cNvPicPr/>
          <p:nvPr/>
        </p:nvPicPr>
        <p:blipFill>
          <a:blip r:embed="rId4" cstate="print"/>
          <a:srcRect/>
          <a:stretch>
            <a:fillRect/>
          </a:stretch>
        </p:blipFill>
        <p:spPr bwMode="auto">
          <a:xfrm>
            <a:off x="1857356" y="1071546"/>
            <a:ext cx="4286280" cy="2786082"/>
          </a:xfrm>
          <a:prstGeom prst="rect">
            <a:avLst/>
          </a:prstGeom>
          <a:ln>
            <a:noFill/>
          </a:ln>
          <a:effectLst>
            <a:softEdge rad="112500"/>
          </a:effectLst>
        </p:spPr>
      </p:pic>
      <p:pic>
        <p:nvPicPr>
          <p:cNvPr id="5" name="4 - Εικόνα" descr="https://www.greek-language.gr/digitalResources/assets/img/ancient_greek/encyclopedia/tragedy/contents-02.jpg"/>
          <p:cNvPicPr/>
          <p:nvPr/>
        </p:nvPicPr>
        <p:blipFill>
          <a:blip r:embed="rId5" cstate="print"/>
          <a:srcRect/>
          <a:stretch>
            <a:fillRect/>
          </a:stretch>
        </p:blipFill>
        <p:spPr bwMode="auto">
          <a:xfrm>
            <a:off x="5000628" y="1785926"/>
            <a:ext cx="3571900" cy="2364514"/>
          </a:xfrm>
          <a:prstGeom prst="rect">
            <a:avLst/>
          </a:prstGeom>
          <a:ln>
            <a:noFill/>
          </a:ln>
          <a:effectLst>
            <a:softEdge rad="112500"/>
          </a:effectLst>
        </p:spPr>
      </p:pic>
      <p:pic>
        <p:nvPicPr>
          <p:cNvPr id="8" name="7 - Εικόνα" descr="https://www.greek-language.gr/digitalResources/assets/img/ancient_greek/encyclopedia/tragedy/contents-06.jpg"/>
          <p:cNvPicPr/>
          <p:nvPr/>
        </p:nvPicPr>
        <p:blipFill>
          <a:blip r:embed="rId6" cstate="print"/>
          <a:srcRect/>
          <a:stretch>
            <a:fillRect/>
          </a:stretch>
        </p:blipFill>
        <p:spPr bwMode="auto">
          <a:xfrm>
            <a:off x="6000760" y="142852"/>
            <a:ext cx="2857520" cy="1714512"/>
          </a:xfrm>
          <a:prstGeom prst="rect">
            <a:avLst/>
          </a:prstGeom>
          <a:ln>
            <a:noFill/>
          </a:ln>
          <a:effectLst>
            <a:softEdge rad="112500"/>
          </a:effectLst>
        </p:spPr>
      </p:pic>
      <p:sp>
        <p:nvSpPr>
          <p:cNvPr id="9" name="Ορθογώνιο 8"/>
          <p:cNvSpPr/>
          <p:nvPr/>
        </p:nvSpPr>
        <p:spPr>
          <a:xfrm>
            <a:off x="323528" y="6372036"/>
            <a:ext cx="8424936" cy="369332"/>
          </a:xfrm>
          <a:prstGeom prst="rect">
            <a:avLst/>
          </a:prstGeom>
        </p:spPr>
        <p:txBody>
          <a:bodyPr wrap="square">
            <a:spAutoFit/>
          </a:bodyPr>
          <a:lstStyle/>
          <a:p>
            <a:r>
              <a:rPr lang="el-GR" b="1" cap="small" dirty="0">
                <a:solidFill>
                  <a:srgbClr val="363B44"/>
                </a:solidFill>
                <a:latin typeface="+mj-lt"/>
                <a:ea typeface="+mj-ea"/>
                <a:cs typeface="+mj-cs"/>
              </a:rPr>
              <a:t>ΗΜΕΡΟΛΟΓΙΟ 2021 ΤΩΝ ΜΑΘΗΤΩΝ  </a:t>
            </a:r>
            <a:r>
              <a:rPr lang="el-GR" b="1" cap="small" dirty="0" smtClean="0">
                <a:solidFill>
                  <a:srgbClr val="363B44"/>
                </a:solidFill>
                <a:latin typeface="+mj-lt"/>
                <a:ea typeface="+mj-ea"/>
                <a:cs typeface="+mj-cs"/>
              </a:rPr>
              <a:t>2ου </a:t>
            </a:r>
            <a:r>
              <a:rPr lang="el-GR" b="1" cap="small" dirty="0">
                <a:solidFill>
                  <a:srgbClr val="363B44"/>
                </a:solidFill>
                <a:latin typeface="+mj-lt"/>
                <a:ea typeface="+mj-ea"/>
                <a:cs typeface="+mj-cs"/>
              </a:rPr>
              <a:t>ΓΥΜΝΑΣΙΟΥ ΑΡΤΕΜΙΔΟΣ</a:t>
            </a:r>
          </a:p>
        </p:txBody>
      </p:sp>
    </p:spTree>
    <p:extLst>
      <p:ext uri="{BB962C8B-B14F-4D97-AF65-F5344CB8AC3E}">
        <p14:creationId xmlns:p14="http://schemas.microsoft.com/office/powerpoint/2010/main" xmlns="" val="1680679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451D2-31A4-4D53-960B-266BF0A2C9F0}"/>
              </a:ext>
            </a:extLst>
          </p:cNvPr>
          <p:cNvSpPr>
            <a:spLocks noGrp="1"/>
          </p:cNvSpPr>
          <p:nvPr>
            <p:ph type="title"/>
          </p:nvPr>
        </p:nvSpPr>
        <p:spPr/>
        <p:txBody>
          <a:bodyPr/>
          <a:lstStyle/>
          <a:p>
            <a:r>
              <a:rPr lang="el-GR" dirty="0" smtClean="0">
                <a:latin typeface="Calibri" panose="020F0502020204030204" pitchFamily="34" charset="0"/>
                <a:cs typeface="Calibri" panose="020F0502020204030204" pitchFamily="34" charset="0"/>
              </a:rPr>
              <a:t>ΜΑΙΟΣ</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2021</a:t>
            </a:r>
          </a:p>
        </p:txBody>
      </p:sp>
      <p:graphicFrame>
        <p:nvGraphicFramePr>
          <p:cNvPr id="7" name="Table 7">
            <a:extLst>
              <a:ext uri="{FF2B5EF4-FFF2-40B4-BE49-F238E27FC236}">
                <a16:creationId xmlns:a16="http://schemas.microsoft.com/office/drawing/2014/main" xmlns="" id="{5104BAB0-B498-4036-B268-FECFC551CC6D}"/>
              </a:ext>
            </a:extLst>
          </p:cNvPr>
          <p:cNvGraphicFramePr>
            <a:graphicFrameLocks noGrp="1"/>
          </p:cNvGraphicFramePr>
          <p:nvPr>
            <p:ph sz="quarter" idx="14"/>
            <p:extLst>
              <p:ext uri="{D42A27DB-BD31-4B8C-83A1-F6EECF244321}">
                <p14:modId xmlns:p14="http://schemas.microsoft.com/office/powerpoint/2010/main" xmlns="" val="1405385867"/>
              </p:ext>
            </p:extLst>
          </p:nvPr>
        </p:nvGraphicFramePr>
        <p:xfrm>
          <a:off x="265511" y="1600203"/>
          <a:ext cx="4882346" cy="4576481"/>
        </p:xfrm>
        <a:graphic>
          <a:graphicData uri="http://schemas.openxmlformats.org/drawingml/2006/table">
            <a:tbl>
              <a:tblPr firstRow="1" bandRow="1">
                <a:tableStyleId>{5C22544A-7EE6-4342-B048-85BDC9FD1C3A}</a:tableStyleId>
              </a:tblPr>
              <a:tblGrid>
                <a:gridCol w="697478">
                  <a:extLst>
                    <a:ext uri="{9D8B030D-6E8A-4147-A177-3AD203B41FA5}">
                      <a16:colId xmlns:a16="http://schemas.microsoft.com/office/drawing/2014/main" xmlns="" val="1148754081"/>
                    </a:ext>
                  </a:extLst>
                </a:gridCol>
                <a:gridCol w="697478">
                  <a:extLst>
                    <a:ext uri="{9D8B030D-6E8A-4147-A177-3AD203B41FA5}">
                      <a16:colId xmlns:a16="http://schemas.microsoft.com/office/drawing/2014/main" xmlns="" val="2055401132"/>
                    </a:ext>
                  </a:extLst>
                </a:gridCol>
                <a:gridCol w="697478">
                  <a:extLst>
                    <a:ext uri="{9D8B030D-6E8A-4147-A177-3AD203B41FA5}">
                      <a16:colId xmlns:a16="http://schemas.microsoft.com/office/drawing/2014/main" xmlns="" val="3486828978"/>
                    </a:ext>
                  </a:extLst>
                </a:gridCol>
                <a:gridCol w="697478">
                  <a:extLst>
                    <a:ext uri="{9D8B030D-6E8A-4147-A177-3AD203B41FA5}">
                      <a16:colId xmlns:a16="http://schemas.microsoft.com/office/drawing/2014/main" xmlns="" val="1080772099"/>
                    </a:ext>
                  </a:extLst>
                </a:gridCol>
                <a:gridCol w="697478">
                  <a:extLst>
                    <a:ext uri="{9D8B030D-6E8A-4147-A177-3AD203B41FA5}">
                      <a16:colId xmlns:a16="http://schemas.microsoft.com/office/drawing/2014/main" xmlns="" val="2153821520"/>
                    </a:ext>
                  </a:extLst>
                </a:gridCol>
                <a:gridCol w="697478">
                  <a:extLst>
                    <a:ext uri="{9D8B030D-6E8A-4147-A177-3AD203B41FA5}">
                      <a16:colId xmlns:a16="http://schemas.microsoft.com/office/drawing/2014/main" xmlns="" val="2395788322"/>
                    </a:ext>
                  </a:extLst>
                </a:gridCol>
                <a:gridCol w="697478">
                  <a:extLst>
                    <a:ext uri="{9D8B030D-6E8A-4147-A177-3AD203B41FA5}">
                      <a16:colId xmlns:a16="http://schemas.microsoft.com/office/drawing/2014/main" xmlns="" val="1517030268"/>
                    </a:ext>
                  </a:extLst>
                </a:gridCol>
              </a:tblGrid>
              <a:tr h="653783">
                <a:tc>
                  <a:txBody>
                    <a:bodyPr/>
                    <a:lstStyle/>
                    <a:p>
                      <a:pPr algn="r"/>
                      <a:r>
                        <a:rPr lang="el-GR" sz="1800" b="0" i="0" dirty="0" smtClean="0">
                          <a:solidFill>
                            <a:srgbClr val="FF0000"/>
                          </a:solidFill>
                          <a:latin typeface="Calibri" panose="020F0502020204030204" pitchFamily="34" charset="0"/>
                          <a:cs typeface="Calibri" panose="020F0502020204030204" pitchFamily="34" charset="0"/>
                        </a:rPr>
                        <a:t>ΚΥΡ</a:t>
                      </a:r>
                      <a:endParaRPr lang="en-US" sz="1800" b="0" i="0" dirty="0">
                        <a:solidFill>
                          <a:srgbClr val="FF0000"/>
                        </a:solidFill>
                        <a:latin typeface="Calibri" panose="020F0502020204030204" pitchFamily="34" charset="0"/>
                        <a:cs typeface="Calibri" panose="020F0502020204030204" pitchFamily="34" charset="0"/>
                      </a:endParaRPr>
                    </a:p>
                  </a:txBody>
                  <a:tcPr marL="68580" marR="6858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ΔΕΥ</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ΤΡΙ</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ΤΕΤ</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ΠΕΜ</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ΠΑΡ</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ΣΑΒ</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16442911"/>
                  </a:ext>
                </a:extLst>
              </a:tr>
              <a:tr h="653783">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a:t>
                      </a:r>
                    </a:p>
                  </a:txBody>
                  <a:tcPr marL="68580" marR="6858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13702262"/>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2</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8</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568955791"/>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9</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10</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11</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15</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69336706"/>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16</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20</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21</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22</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71195308"/>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23</a:t>
                      </a: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24</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25</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26</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27</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28</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29</a:t>
                      </a: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8084880"/>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30</a:t>
                      </a: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31</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54238251"/>
                  </a:ext>
                </a:extLst>
              </a:tr>
            </a:tbl>
          </a:graphicData>
        </a:graphic>
      </p:graphicFrame>
      <p:pic>
        <p:nvPicPr>
          <p:cNvPr id="4" name="Picture 2" descr="C:\Users\Dell\Desktop\1ERETRIA2018.jpg"/>
          <p:cNvPicPr>
            <a:picLocks noChangeAspect="1" noChangeArrowheads="1"/>
          </p:cNvPicPr>
          <p:nvPr/>
        </p:nvPicPr>
        <p:blipFill>
          <a:blip r:embed="rId2" cstate="print"/>
          <a:srcRect/>
          <a:stretch>
            <a:fillRect/>
          </a:stretch>
        </p:blipFill>
        <p:spPr bwMode="auto">
          <a:xfrm>
            <a:off x="5288948" y="260649"/>
            <a:ext cx="3819556" cy="3888431"/>
          </a:xfrm>
          <a:prstGeom prst="rect">
            <a:avLst/>
          </a:prstGeom>
          <a:noFill/>
        </p:spPr>
      </p:pic>
      <p:sp>
        <p:nvSpPr>
          <p:cNvPr id="3" name="Ορθογώνιο 2"/>
          <p:cNvSpPr/>
          <p:nvPr/>
        </p:nvSpPr>
        <p:spPr>
          <a:xfrm>
            <a:off x="5288947" y="4005064"/>
            <a:ext cx="3822087" cy="2862322"/>
          </a:xfrm>
          <a:prstGeom prst="rect">
            <a:avLst/>
          </a:prstGeom>
          <a:solidFill>
            <a:schemeClr val="accent5">
              <a:lumMod val="20000"/>
              <a:lumOff val="80000"/>
            </a:schemeClr>
          </a:solidFill>
        </p:spPr>
        <p:txBody>
          <a:bodyPr wrap="square">
            <a:spAutoFit/>
          </a:bodyPr>
          <a:lstStyle/>
          <a:p>
            <a:r>
              <a:rPr lang="el-GR" sz="2000" dirty="0"/>
              <a:t>Στην περίοδο ακμής του, τον 4ο αι. </a:t>
            </a:r>
            <a:r>
              <a:rPr lang="el-GR" sz="2000" dirty="0" err="1"/>
              <a:t>π.Χ.</a:t>
            </a:r>
            <a:r>
              <a:rPr lang="el-GR" sz="2000" dirty="0"/>
              <a:t>, το θέατρο υπέστη μετατροπές και έλαβε σε μεγάλο βαθμό τη μορφή που βλέπουμε σήμερα. Το κοίλο διέθετε ένδεκα κερκίδες, διαχωρισμένες από δέκα κλίμακες, που οδηγούσαν στο ανώτερο τμήμα του. </a:t>
            </a:r>
          </a:p>
        </p:txBody>
      </p:sp>
      <p:sp>
        <p:nvSpPr>
          <p:cNvPr id="5" name="Ορθογώνιο 4"/>
          <p:cNvSpPr/>
          <p:nvPr/>
        </p:nvSpPr>
        <p:spPr>
          <a:xfrm>
            <a:off x="-36512" y="6211669"/>
            <a:ext cx="5555817" cy="369332"/>
          </a:xfrm>
          <a:prstGeom prst="rect">
            <a:avLst/>
          </a:prstGeom>
        </p:spPr>
        <p:txBody>
          <a:bodyPr wrap="square">
            <a:spAutoFit/>
          </a:bodyPr>
          <a:lstStyle/>
          <a:p>
            <a:r>
              <a:rPr lang="el-GR" dirty="0"/>
              <a:t>1 </a:t>
            </a:r>
            <a:r>
              <a:rPr lang="el-GR" dirty="0" smtClean="0"/>
              <a:t>: Πρωτομαγιά, 2 : Πάσχα, 3 : Δευτέρα </a:t>
            </a:r>
            <a:r>
              <a:rPr lang="el-GR" dirty="0"/>
              <a:t>του Πάσχα</a:t>
            </a:r>
          </a:p>
        </p:txBody>
      </p:sp>
    </p:spTree>
    <p:extLst>
      <p:ext uri="{BB962C8B-B14F-4D97-AF65-F5344CB8AC3E}">
        <p14:creationId xmlns:p14="http://schemas.microsoft.com/office/powerpoint/2010/main" xmlns="" val="963140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654032"/>
          </a:xfrm>
        </p:spPr>
        <p:txBody>
          <a:bodyPr/>
          <a:lstStyle/>
          <a:p>
            <a:r>
              <a:rPr lang="el-GR" b="1" i="1" dirty="0" smtClean="0">
                <a:solidFill>
                  <a:srgbClr val="C00000"/>
                </a:solidFill>
              </a:rPr>
              <a:t>Β. Η ΣΚΗΝΗ</a:t>
            </a:r>
            <a:endParaRPr lang="el-GR" b="1" i="1" dirty="0">
              <a:solidFill>
                <a:srgbClr val="C00000"/>
              </a:solidFill>
            </a:endParaRPr>
          </a:p>
        </p:txBody>
      </p:sp>
      <p:sp>
        <p:nvSpPr>
          <p:cNvPr id="3" name="2 - Θέση περιεχομένου"/>
          <p:cNvSpPr>
            <a:spLocks noGrp="1"/>
          </p:cNvSpPr>
          <p:nvPr>
            <p:ph sz="quarter" idx="1"/>
          </p:nvPr>
        </p:nvSpPr>
        <p:spPr>
          <a:xfrm>
            <a:off x="457200" y="1000108"/>
            <a:ext cx="7467600" cy="5473844"/>
          </a:xfrm>
        </p:spPr>
        <p:txBody>
          <a:bodyPr>
            <a:normAutofit fontScale="85000" lnSpcReduction="10000"/>
          </a:bodyPr>
          <a:lstStyle/>
          <a:p>
            <a:r>
              <a:rPr lang="el-GR" dirty="0" smtClean="0"/>
              <a:t>Στην 1</a:t>
            </a:r>
            <a:r>
              <a:rPr lang="el-GR" baseline="30000" dirty="0" smtClean="0"/>
              <a:t>η</a:t>
            </a:r>
            <a:r>
              <a:rPr lang="el-GR" dirty="0" smtClean="0"/>
              <a:t> οικοδομική του φάση το κτήριο της σκηνής έμοιαζε με ανάκτορο, διέθετε πέντε συνεχόμενα ορθογώνια δωμάτια και βρισκόταν στο ίδιο επίπεδο με την κυκλική ορχήστρα, με την οποία επικοινωνούσε με τρεις εισόδους.</a:t>
            </a:r>
          </a:p>
          <a:p>
            <a:r>
              <a:rPr lang="el-GR" dirty="0" smtClean="0"/>
              <a:t>Στη 2</a:t>
            </a:r>
            <a:r>
              <a:rPr lang="el-GR" baseline="30000" dirty="0" smtClean="0"/>
              <a:t>η</a:t>
            </a:r>
            <a:r>
              <a:rPr lang="el-GR" dirty="0" smtClean="0"/>
              <a:t> οικοδομική φάση ,η  σκηνή ενισχύθηκε, απέκτησε δύο παρασκήνια και στοά με ιωνική πρόσοψη που τα συνέδεε, ωστόσο, βρισκόταν σε υψηλότερο επίπεδο από την ορχήστρα. Αυτή η διαφορά ύψους καλύφθηκε με τη δημιουργία μιας θολωτής υπόγειας στοάς, η οποία οδηγούσε από τη σκηνή στο κέντρο της ορχήστρας, και πιθανότατα ήταν η «</a:t>
            </a:r>
            <a:r>
              <a:rPr lang="el-GR" b="1" dirty="0" smtClean="0"/>
              <a:t>χαρώνεια κλίμακα»</a:t>
            </a:r>
            <a:r>
              <a:rPr lang="el-GR" dirty="0" smtClean="0"/>
              <a:t>, που εξυπηρετούσε την εμφάνιση στην ορχήστρα των θεών του Κάτω Κόσμου και των νεκρών κατά τις παραστάσεις. </a:t>
            </a:r>
          </a:p>
          <a:p>
            <a:r>
              <a:rPr lang="el-GR" dirty="0" smtClean="0"/>
              <a:t>Στις αρχές του 2ου αιώνα π. Χ., η σκηνή επεκτάθηκε με την προσθήκη δύο πτερύγων που διακοσμούνται με ζωγραφικά σχέδια. Τοποθετήθηκε επίσης ένα προστατευτικό κιγκλίδωμα στην πρώτη σειρά των εδωλίων για να προστατεύει τους θεατές κατά τους αγώνες των μονομάχων.</a:t>
            </a:r>
            <a:endParaRPr lang="el-GR" dirty="0"/>
          </a:p>
        </p:txBody>
      </p:sp>
    </p:spTree>
    <p:extLst>
      <p:ext uri="{BB962C8B-B14F-4D97-AF65-F5344CB8AC3E}">
        <p14:creationId xmlns:p14="http://schemas.microsoft.com/office/powerpoint/2010/main" xmlns="" val="1814326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451D2-31A4-4D53-960B-266BF0A2C9F0}"/>
              </a:ext>
            </a:extLst>
          </p:cNvPr>
          <p:cNvSpPr>
            <a:spLocks noGrp="1"/>
          </p:cNvSpPr>
          <p:nvPr>
            <p:ph type="title"/>
          </p:nvPr>
        </p:nvSpPr>
        <p:spPr/>
        <p:txBody>
          <a:bodyPr/>
          <a:lstStyle/>
          <a:p>
            <a:r>
              <a:rPr lang="el-GR" dirty="0" smtClean="0">
                <a:latin typeface="Calibri" panose="020F0502020204030204" pitchFamily="34" charset="0"/>
                <a:cs typeface="Calibri" panose="020F0502020204030204" pitchFamily="34" charset="0"/>
              </a:rPr>
              <a:t>ΙΟΥΝΙΟΣ</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2021</a:t>
            </a:r>
          </a:p>
        </p:txBody>
      </p:sp>
      <p:graphicFrame>
        <p:nvGraphicFramePr>
          <p:cNvPr id="7" name="Table 7">
            <a:extLst>
              <a:ext uri="{FF2B5EF4-FFF2-40B4-BE49-F238E27FC236}">
                <a16:creationId xmlns:a16="http://schemas.microsoft.com/office/drawing/2014/main" xmlns="" id="{5104BAB0-B498-4036-B268-FECFC551CC6D}"/>
              </a:ext>
            </a:extLst>
          </p:cNvPr>
          <p:cNvGraphicFramePr>
            <a:graphicFrameLocks noGrp="1"/>
          </p:cNvGraphicFramePr>
          <p:nvPr>
            <p:ph sz="quarter" idx="14"/>
            <p:extLst>
              <p:ext uri="{D42A27DB-BD31-4B8C-83A1-F6EECF244321}">
                <p14:modId xmlns:p14="http://schemas.microsoft.com/office/powerpoint/2010/main" xmlns="" val="4245568800"/>
              </p:ext>
            </p:extLst>
          </p:nvPr>
        </p:nvGraphicFramePr>
        <p:xfrm>
          <a:off x="265511" y="1600203"/>
          <a:ext cx="4882346" cy="3922698"/>
        </p:xfrm>
        <a:graphic>
          <a:graphicData uri="http://schemas.openxmlformats.org/drawingml/2006/table">
            <a:tbl>
              <a:tblPr firstRow="1" bandRow="1">
                <a:tableStyleId>{5C22544A-7EE6-4342-B048-85BDC9FD1C3A}</a:tableStyleId>
              </a:tblPr>
              <a:tblGrid>
                <a:gridCol w="697478">
                  <a:extLst>
                    <a:ext uri="{9D8B030D-6E8A-4147-A177-3AD203B41FA5}">
                      <a16:colId xmlns:a16="http://schemas.microsoft.com/office/drawing/2014/main" xmlns="" val="1148754081"/>
                    </a:ext>
                  </a:extLst>
                </a:gridCol>
                <a:gridCol w="697478">
                  <a:extLst>
                    <a:ext uri="{9D8B030D-6E8A-4147-A177-3AD203B41FA5}">
                      <a16:colId xmlns:a16="http://schemas.microsoft.com/office/drawing/2014/main" xmlns="" val="2055401132"/>
                    </a:ext>
                  </a:extLst>
                </a:gridCol>
                <a:gridCol w="697478">
                  <a:extLst>
                    <a:ext uri="{9D8B030D-6E8A-4147-A177-3AD203B41FA5}">
                      <a16:colId xmlns:a16="http://schemas.microsoft.com/office/drawing/2014/main" xmlns="" val="3486828978"/>
                    </a:ext>
                  </a:extLst>
                </a:gridCol>
                <a:gridCol w="697478">
                  <a:extLst>
                    <a:ext uri="{9D8B030D-6E8A-4147-A177-3AD203B41FA5}">
                      <a16:colId xmlns:a16="http://schemas.microsoft.com/office/drawing/2014/main" xmlns="" val="1080772099"/>
                    </a:ext>
                  </a:extLst>
                </a:gridCol>
                <a:gridCol w="697478">
                  <a:extLst>
                    <a:ext uri="{9D8B030D-6E8A-4147-A177-3AD203B41FA5}">
                      <a16:colId xmlns:a16="http://schemas.microsoft.com/office/drawing/2014/main" xmlns="" val="2153821520"/>
                    </a:ext>
                  </a:extLst>
                </a:gridCol>
                <a:gridCol w="697478">
                  <a:extLst>
                    <a:ext uri="{9D8B030D-6E8A-4147-A177-3AD203B41FA5}">
                      <a16:colId xmlns:a16="http://schemas.microsoft.com/office/drawing/2014/main" xmlns="" val="2395788322"/>
                    </a:ext>
                  </a:extLst>
                </a:gridCol>
                <a:gridCol w="697478">
                  <a:extLst>
                    <a:ext uri="{9D8B030D-6E8A-4147-A177-3AD203B41FA5}">
                      <a16:colId xmlns:a16="http://schemas.microsoft.com/office/drawing/2014/main" xmlns="" val="1517030268"/>
                    </a:ext>
                  </a:extLst>
                </a:gridCol>
              </a:tblGrid>
              <a:tr h="653783">
                <a:tc>
                  <a:txBody>
                    <a:bodyPr/>
                    <a:lstStyle/>
                    <a:p>
                      <a:pPr algn="r"/>
                      <a:r>
                        <a:rPr lang="el-GR" sz="1800" b="0" i="0" dirty="0" smtClean="0">
                          <a:solidFill>
                            <a:srgbClr val="FF0000"/>
                          </a:solidFill>
                          <a:latin typeface="Calibri" panose="020F0502020204030204" pitchFamily="34" charset="0"/>
                          <a:cs typeface="Calibri" panose="020F0502020204030204" pitchFamily="34" charset="0"/>
                        </a:rPr>
                        <a:t>ΚΥΡ</a:t>
                      </a:r>
                      <a:endParaRPr lang="en-US" sz="1800" b="0" i="0" dirty="0">
                        <a:solidFill>
                          <a:srgbClr val="FF0000"/>
                        </a:solidFill>
                        <a:latin typeface="Calibri" panose="020F0502020204030204" pitchFamily="34" charset="0"/>
                        <a:cs typeface="Calibri" panose="020F0502020204030204" pitchFamily="34" charset="0"/>
                      </a:endParaRPr>
                    </a:p>
                  </a:txBody>
                  <a:tcPr marL="68580" marR="6858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ΔΕΥ</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ΤΡΙ</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ΤΕΤ</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ΠΕΜ</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ΠΑΡ</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ΣΑΒ</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16442911"/>
                  </a:ext>
                </a:extLst>
              </a:tr>
              <a:tr h="653783">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3</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4</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5</a:t>
                      </a:r>
                    </a:p>
                  </a:txBody>
                  <a:tcPr marL="68580" marR="6858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13702262"/>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6</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10</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11</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12</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568955791"/>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13</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19</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69336706"/>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20</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21</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26</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71195308"/>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27</a:t>
                      </a: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28</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29</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30</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8084880"/>
                  </a:ext>
                </a:extLst>
              </a:tr>
            </a:tbl>
          </a:graphicData>
        </a:graphic>
      </p:graphicFrame>
      <p:pic>
        <p:nvPicPr>
          <p:cNvPr id="4" name="Picture 2" descr="C:\Users\Dell\Desktop\arxaio-theatro-tis-eretrias-anoigei-epeita-apo-40-xronia-4.jpg"/>
          <p:cNvPicPr>
            <a:picLocks noChangeAspect="1" noChangeArrowheads="1"/>
          </p:cNvPicPr>
          <p:nvPr/>
        </p:nvPicPr>
        <p:blipFill>
          <a:blip r:embed="rId2" cstate="print"/>
          <a:srcRect/>
          <a:stretch>
            <a:fillRect/>
          </a:stretch>
        </p:blipFill>
        <p:spPr bwMode="auto">
          <a:xfrm>
            <a:off x="5508104" y="116633"/>
            <a:ext cx="3528392" cy="3672408"/>
          </a:xfrm>
          <a:prstGeom prst="rect">
            <a:avLst/>
          </a:prstGeom>
          <a:noFill/>
        </p:spPr>
      </p:pic>
      <p:sp>
        <p:nvSpPr>
          <p:cNvPr id="3" name="Ορθογώνιο 2"/>
          <p:cNvSpPr/>
          <p:nvPr/>
        </p:nvSpPr>
        <p:spPr>
          <a:xfrm>
            <a:off x="5364088" y="3645024"/>
            <a:ext cx="3672408" cy="3139321"/>
          </a:xfrm>
          <a:prstGeom prst="rect">
            <a:avLst/>
          </a:prstGeom>
          <a:solidFill>
            <a:schemeClr val="accent1">
              <a:lumMod val="40000"/>
              <a:lumOff val="60000"/>
            </a:schemeClr>
          </a:solidFill>
        </p:spPr>
        <p:txBody>
          <a:bodyPr wrap="square">
            <a:spAutoFit/>
          </a:bodyPr>
          <a:lstStyle/>
          <a:p>
            <a:r>
              <a:rPr lang="el-GR" dirty="0"/>
              <a:t>Η κυκλική ορχήστρα μεταφέρθηκε κατά 8 μ. βορειότερα και κατασκευάσθηκε 3 μ. βαθύτερα από την προγενέστερη. Η σκηνή ενισχύθηκε, απέκτησε δύο παρασκήνια και στοά με ιωνική πρόσοψη που τα συνέδεε, ωστόσο, βρισκόταν πια σε υψηλότερο επίπεδο από την ορχήστρα. </a:t>
            </a:r>
          </a:p>
        </p:txBody>
      </p:sp>
      <p:sp>
        <p:nvSpPr>
          <p:cNvPr id="5" name="Ορθογώνιο 4"/>
          <p:cNvSpPr/>
          <p:nvPr/>
        </p:nvSpPr>
        <p:spPr>
          <a:xfrm>
            <a:off x="251520" y="5689107"/>
            <a:ext cx="4572000" cy="369332"/>
          </a:xfrm>
          <a:prstGeom prst="rect">
            <a:avLst/>
          </a:prstGeom>
        </p:spPr>
        <p:txBody>
          <a:bodyPr>
            <a:spAutoFit/>
          </a:bodyPr>
          <a:lstStyle/>
          <a:p>
            <a:r>
              <a:rPr lang="el-GR" dirty="0"/>
              <a:t>20 </a:t>
            </a:r>
            <a:r>
              <a:rPr lang="el-GR" dirty="0" smtClean="0"/>
              <a:t>: Πεντηκοστή, 21 : Αγίου </a:t>
            </a:r>
            <a:r>
              <a:rPr lang="el-GR" dirty="0"/>
              <a:t>Πνεύματος</a:t>
            </a:r>
          </a:p>
        </p:txBody>
      </p:sp>
    </p:spTree>
    <p:extLst>
      <p:ext uri="{BB962C8B-B14F-4D97-AF65-F5344CB8AC3E}">
        <p14:creationId xmlns:p14="http://schemas.microsoft.com/office/powerpoint/2010/main" xmlns="" val="1526332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dirty="0" smtClean="0">
                <a:solidFill>
                  <a:srgbClr val="C00000"/>
                </a:solidFill>
              </a:rPr>
              <a:t>Η </a:t>
            </a:r>
            <a:r>
              <a:rPr lang="el-GR" i="1" dirty="0" err="1" smtClean="0">
                <a:solidFill>
                  <a:srgbClr val="C00000"/>
                </a:solidFill>
              </a:rPr>
              <a:t>σκηνη</a:t>
            </a:r>
            <a:endParaRPr lang="el-GR" i="1" dirty="0">
              <a:solidFill>
                <a:srgbClr val="C00000"/>
              </a:solidFill>
            </a:endParaRPr>
          </a:p>
        </p:txBody>
      </p:sp>
      <p:pic>
        <p:nvPicPr>
          <p:cNvPr id="4" name="3 - Θέση περιεχομένου" descr="http://images.perseus.tufts.edu/images/1987.08.7/1987.08.3104"/>
          <p:cNvPicPr>
            <a:picLocks noGrp="1"/>
          </p:cNvPicPr>
          <p:nvPr>
            <p:ph sz="quarter" idx="1"/>
          </p:nvPr>
        </p:nvPicPr>
        <p:blipFill>
          <a:blip r:embed="rId2" cstate="print"/>
          <a:srcRect/>
          <a:stretch>
            <a:fillRect/>
          </a:stretch>
        </p:blipFill>
        <p:spPr bwMode="auto">
          <a:xfrm>
            <a:off x="785786" y="1714488"/>
            <a:ext cx="7429552" cy="4714908"/>
          </a:xfrm>
          <a:prstGeom prst="rect">
            <a:avLst/>
          </a:prstGeom>
          <a:ln>
            <a:noFill/>
          </a:ln>
          <a:effectLst>
            <a:softEdge rad="112500"/>
          </a:effectLst>
        </p:spPr>
      </p:pic>
    </p:spTree>
    <p:extLst>
      <p:ext uri="{BB962C8B-B14F-4D97-AF65-F5344CB8AC3E}">
        <p14:creationId xmlns:p14="http://schemas.microsoft.com/office/powerpoint/2010/main" xmlns="" val="701891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451D2-31A4-4D53-960B-266BF0A2C9F0}"/>
              </a:ext>
            </a:extLst>
          </p:cNvPr>
          <p:cNvSpPr>
            <a:spLocks noGrp="1"/>
          </p:cNvSpPr>
          <p:nvPr>
            <p:ph type="title"/>
          </p:nvPr>
        </p:nvSpPr>
        <p:spPr/>
        <p:txBody>
          <a:bodyPr/>
          <a:lstStyle/>
          <a:p>
            <a:r>
              <a:rPr lang="el-GR" dirty="0" smtClean="0">
                <a:latin typeface="Calibri" panose="020F0502020204030204" pitchFamily="34" charset="0"/>
                <a:cs typeface="Calibri" panose="020F0502020204030204" pitchFamily="34" charset="0"/>
              </a:rPr>
              <a:t>ΙΟΥΛΙΟΣ</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2021</a:t>
            </a:r>
          </a:p>
        </p:txBody>
      </p:sp>
      <p:graphicFrame>
        <p:nvGraphicFramePr>
          <p:cNvPr id="7" name="Table 7">
            <a:extLst>
              <a:ext uri="{FF2B5EF4-FFF2-40B4-BE49-F238E27FC236}">
                <a16:creationId xmlns:a16="http://schemas.microsoft.com/office/drawing/2014/main" xmlns="" id="{5104BAB0-B498-4036-B268-FECFC551CC6D}"/>
              </a:ext>
            </a:extLst>
          </p:cNvPr>
          <p:cNvGraphicFramePr>
            <a:graphicFrameLocks noGrp="1"/>
          </p:cNvGraphicFramePr>
          <p:nvPr>
            <p:ph sz="quarter" idx="14"/>
            <p:extLst>
              <p:ext uri="{D42A27DB-BD31-4B8C-83A1-F6EECF244321}">
                <p14:modId xmlns:p14="http://schemas.microsoft.com/office/powerpoint/2010/main" xmlns="" val="2072301056"/>
              </p:ext>
            </p:extLst>
          </p:nvPr>
        </p:nvGraphicFramePr>
        <p:xfrm>
          <a:off x="265511" y="1600203"/>
          <a:ext cx="4882346" cy="3922698"/>
        </p:xfrm>
        <a:graphic>
          <a:graphicData uri="http://schemas.openxmlformats.org/drawingml/2006/table">
            <a:tbl>
              <a:tblPr firstRow="1" bandRow="1">
                <a:tableStyleId>{5C22544A-7EE6-4342-B048-85BDC9FD1C3A}</a:tableStyleId>
              </a:tblPr>
              <a:tblGrid>
                <a:gridCol w="697478">
                  <a:extLst>
                    <a:ext uri="{9D8B030D-6E8A-4147-A177-3AD203B41FA5}">
                      <a16:colId xmlns:a16="http://schemas.microsoft.com/office/drawing/2014/main" xmlns="" val="1148754081"/>
                    </a:ext>
                  </a:extLst>
                </a:gridCol>
                <a:gridCol w="697478">
                  <a:extLst>
                    <a:ext uri="{9D8B030D-6E8A-4147-A177-3AD203B41FA5}">
                      <a16:colId xmlns:a16="http://schemas.microsoft.com/office/drawing/2014/main" xmlns="" val="2055401132"/>
                    </a:ext>
                  </a:extLst>
                </a:gridCol>
                <a:gridCol w="697478">
                  <a:extLst>
                    <a:ext uri="{9D8B030D-6E8A-4147-A177-3AD203B41FA5}">
                      <a16:colId xmlns:a16="http://schemas.microsoft.com/office/drawing/2014/main" xmlns="" val="3486828978"/>
                    </a:ext>
                  </a:extLst>
                </a:gridCol>
                <a:gridCol w="697478">
                  <a:extLst>
                    <a:ext uri="{9D8B030D-6E8A-4147-A177-3AD203B41FA5}">
                      <a16:colId xmlns:a16="http://schemas.microsoft.com/office/drawing/2014/main" xmlns="" val="1080772099"/>
                    </a:ext>
                  </a:extLst>
                </a:gridCol>
                <a:gridCol w="697478">
                  <a:extLst>
                    <a:ext uri="{9D8B030D-6E8A-4147-A177-3AD203B41FA5}">
                      <a16:colId xmlns:a16="http://schemas.microsoft.com/office/drawing/2014/main" xmlns="" val="2153821520"/>
                    </a:ext>
                  </a:extLst>
                </a:gridCol>
                <a:gridCol w="697478">
                  <a:extLst>
                    <a:ext uri="{9D8B030D-6E8A-4147-A177-3AD203B41FA5}">
                      <a16:colId xmlns:a16="http://schemas.microsoft.com/office/drawing/2014/main" xmlns="" val="2395788322"/>
                    </a:ext>
                  </a:extLst>
                </a:gridCol>
                <a:gridCol w="697478">
                  <a:extLst>
                    <a:ext uri="{9D8B030D-6E8A-4147-A177-3AD203B41FA5}">
                      <a16:colId xmlns:a16="http://schemas.microsoft.com/office/drawing/2014/main" xmlns="" val="1517030268"/>
                    </a:ext>
                  </a:extLst>
                </a:gridCol>
              </a:tblGrid>
              <a:tr h="653783">
                <a:tc>
                  <a:txBody>
                    <a:bodyPr/>
                    <a:lstStyle/>
                    <a:p>
                      <a:pPr algn="r"/>
                      <a:r>
                        <a:rPr lang="el-GR" sz="1800" b="0" i="0" dirty="0" smtClean="0">
                          <a:solidFill>
                            <a:srgbClr val="FF0000"/>
                          </a:solidFill>
                          <a:latin typeface="Calibri" panose="020F0502020204030204" pitchFamily="34" charset="0"/>
                          <a:cs typeface="Calibri" panose="020F0502020204030204" pitchFamily="34" charset="0"/>
                        </a:rPr>
                        <a:t>ΚΥΡ</a:t>
                      </a:r>
                      <a:endParaRPr lang="en-US" sz="1800" b="0" i="0" dirty="0">
                        <a:solidFill>
                          <a:srgbClr val="FF0000"/>
                        </a:solidFill>
                        <a:latin typeface="Calibri" panose="020F0502020204030204" pitchFamily="34" charset="0"/>
                        <a:cs typeface="Calibri" panose="020F0502020204030204" pitchFamily="34" charset="0"/>
                      </a:endParaRPr>
                    </a:p>
                  </a:txBody>
                  <a:tcPr marL="68580" marR="6858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ΔΕΥ</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ΤΡΙ</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ΤΕΤ</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ΠΕΜ</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ΠΑΡ</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ΣΑΒ</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16442911"/>
                  </a:ext>
                </a:extLst>
              </a:tr>
              <a:tr h="653783">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3</a:t>
                      </a:r>
                    </a:p>
                  </a:txBody>
                  <a:tcPr marL="68580" marR="6858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13702262"/>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4</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10</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568955791"/>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11</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17</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69336706"/>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18</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20</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21</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24</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71195308"/>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25</a:t>
                      </a: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26</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27</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28</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29</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30</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31</a:t>
                      </a: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8084880"/>
                  </a:ext>
                </a:extLst>
              </a:tr>
            </a:tbl>
          </a:graphicData>
        </a:graphic>
      </p:graphicFrame>
      <p:pic>
        <p:nvPicPr>
          <p:cNvPr id="4" name="Picture 2" descr="C:\Users\Dell\Desktop\αρχείο λήψης (1).jpg"/>
          <p:cNvPicPr>
            <a:picLocks noChangeAspect="1" noChangeArrowheads="1"/>
          </p:cNvPicPr>
          <p:nvPr/>
        </p:nvPicPr>
        <p:blipFill>
          <a:blip r:embed="rId2" cstate="print"/>
          <a:srcRect/>
          <a:stretch>
            <a:fillRect/>
          </a:stretch>
        </p:blipFill>
        <p:spPr bwMode="auto">
          <a:xfrm>
            <a:off x="5419508" y="188640"/>
            <a:ext cx="3706241" cy="3816424"/>
          </a:xfrm>
          <a:prstGeom prst="rect">
            <a:avLst/>
          </a:prstGeom>
          <a:noFill/>
        </p:spPr>
      </p:pic>
      <p:sp>
        <p:nvSpPr>
          <p:cNvPr id="3" name="Ορθογώνιο 2"/>
          <p:cNvSpPr/>
          <p:nvPr/>
        </p:nvSpPr>
        <p:spPr>
          <a:xfrm>
            <a:off x="5419507" y="4023062"/>
            <a:ext cx="3706241" cy="2862322"/>
          </a:xfrm>
          <a:prstGeom prst="rect">
            <a:avLst/>
          </a:prstGeom>
          <a:solidFill>
            <a:schemeClr val="tx2">
              <a:lumMod val="20000"/>
              <a:lumOff val="80000"/>
            </a:schemeClr>
          </a:solidFill>
        </p:spPr>
        <p:txBody>
          <a:bodyPr wrap="square">
            <a:spAutoFit/>
          </a:bodyPr>
          <a:lstStyle/>
          <a:p>
            <a:r>
              <a:rPr lang="el-GR" dirty="0"/>
              <a:t>Αυτή η διαφορά ύψους καλύφθηκε με τη δημιουργία μιας θολωτής υπόγειας στοάς, η οποία οδηγούσε από τη σκηνή στο κέντρο της ορχήστρας, και πιθανότατα ήταν η «</a:t>
            </a:r>
            <a:r>
              <a:rPr lang="el-GR" dirty="0" err="1"/>
              <a:t>χαρώνεια</a:t>
            </a:r>
            <a:r>
              <a:rPr lang="el-GR" dirty="0"/>
              <a:t> κλίμακα, που εξυπηρετούσε την εμφάνιση στην ορχήστρα των θεών του Κάτω Κόσμου και των νεκρών κατά τις παραστάσεις. </a:t>
            </a:r>
          </a:p>
        </p:txBody>
      </p:sp>
    </p:spTree>
    <p:extLst>
      <p:ext uri="{BB962C8B-B14F-4D97-AF65-F5344CB8AC3E}">
        <p14:creationId xmlns:p14="http://schemas.microsoft.com/office/powerpoint/2010/main" xmlns="" val="3201504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725470"/>
          </a:xfrm>
        </p:spPr>
        <p:txBody>
          <a:bodyPr/>
          <a:lstStyle/>
          <a:p>
            <a:r>
              <a:rPr lang="el-GR" b="1" i="1" dirty="0" smtClean="0">
                <a:solidFill>
                  <a:srgbClr val="C00000"/>
                </a:solidFill>
              </a:rPr>
              <a:t>Γ. Η ΟΡΧΗΣΤΡΑ</a:t>
            </a:r>
            <a:endParaRPr lang="el-GR" b="1" i="1" dirty="0">
              <a:solidFill>
                <a:srgbClr val="C00000"/>
              </a:solidFill>
            </a:endParaRPr>
          </a:p>
        </p:txBody>
      </p:sp>
      <p:sp>
        <p:nvSpPr>
          <p:cNvPr id="3" name="2 - Θέση περιεχομένου"/>
          <p:cNvSpPr>
            <a:spLocks noGrp="1"/>
          </p:cNvSpPr>
          <p:nvPr>
            <p:ph sz="quarter" idx="1"/>
          </p:nvPr>
        </p:nvSpPr>
        <p:spPr>
          <a:xfrm>
            <a:off x="457200" y="1142984"/>
            <a:ext cx="7467600" cy="5330968"/>
          </a:xfrm>
        </p:spPr>
        <p:txBody>
          <a:bodyPr>
            <a:normAutofit lnSpcReduction="10000"/>
          </a:bodyPr>
          <a:lstStyle/>
          <a:p>
            <a:r>
              <a:rPr lang="el-GR" dirty="0" smtClean="0"/>
              <a:t>Η κυκλική ορχήστρα έχει διάμετρο 22 μ. και οριοθετείται από ένα ημικυκλικό κανάλι </a:t>
            </a:r>
            <a:r>
              <a:rPr lang="el-GR" dirty="0" err="1" smtClean="0"/>
              <a:t>ομβρίων</a:t>
            </a:r>
            <a:r>
              <a:rPr lang="el-GR" dirty="0" smtClean="0"/>
              <a:t> υδάτων που συνδέεται με δύο υπόγειους αγωγούς. </a:t>
            </a:r>
          </a:p>
          <a:p>
            <a:r>
              <a:rPr lang="el-GR" dirty="0" smtClean="0"/>
              <a:t>καλυπτόταν με κονίαμα και την κοσμούσαν δίχρωμα ζωγραφιστά σχέδια που απεικόνιζαν κλήμα και σταφύλια.</a:t>
            </a:r>
          </a:p>
          <a:p>
            <a:r>
              <a:rPr lang="el-GR" dirty="0" smtClean="0"/>
              <a:t>Τον 4</a:t>
            </a:r>
            <a:r>
              <a:rPr lang="el-GR" baseline="30000" dirty="0" smtClean="0"/>
              <a:t>ο</a:t>
            </a:r>
            <a:r>
              <a:rPr lang="el-GR" dirty="0" smtClean="0"/>
              <a:t> </a:t>
            </a:r>
            <a:r>
              <a:rPr lang="el-GR" dirty="0" err="1" smtClean="0"/>
              <a:t>αι.π.Χ</a:t>
            </a:r>
            <a:r>
              <a:rPr lang="el-GR" dirty="0" smtClean="0"/>
              <a:t> μεταφέρθηκε κατά 8 μ. βορειότερα και κατασκευάσθηκε 3 μ. βαθύτερα από την προγενέστερη. </a:t>
            </a:r>
          </a:p>
          <a:p>
            <a:r>
              <a:rPr lang="el-GR" dirty="0" smtClean="0"/>
              <a:t>Ένα υπόγειο θολωτό πέρασμα συνέδεε το κτίριο της σκηνής με την ορχήστρα. Ο σχεδιασμός αυτός, σπανιότατος στα ελληνικά θέατρα, επέτρεπε σε ορισμένες παραστάσεις τη σκηνοθετική αποκάλυψη του κάτω κόσμου.</a:t>
            </a:r>
          </a:p>
          <a:p>
            <a:endParaRPr lang="el-GR" dirty="0" smtClean="0"/>
          </a:p>
          <a:p>
            <a:endParaRPr lang="el-GR" dirty="0" smtClean="0"/>
          </a:p>
          <a:p>
            <a:endParaRPr lang="el-GR" dirty="0"/>
          </a:p>
        </p:txBody>
      </p:sp>
    </p:spTree>
    <p:extLst>
      <p:ext uri="{BB962C8B-B14F-4D97-AF65-F5344CB8AC3E}">
        <p14:creationId xmlns:p14="http://schemas.microsoft.com/office/powerpoint/2010/main" xmlns="" val="944843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451D2-31A4-4D53-960B-266BF0A2C9F0}"/>
              </a:ext>
            </a:extLst>
          </p:cNvPr>
          <p:cNvSpPr>
            <a:spLocks noGrp="1"/>
          </p:cNvSpPr>
          <p:nvPr>
            <p:ph type="title"/>
          </p:nvPr>
        </p:nvSpPr>
        <p:spPr/>
        <p:txBody>
          <a:bodyPr>
            <a:normAutofit fontScale="90000"/>
          </a:bodyPr>
          <a:lstStyle/>
          <a:p>
            <a:r>
              <a:rPr lang="el-GR" dirty="0" smtClean="0"/>
              <a:t>ΑΥΓΟΥΣΤΟΣ</a:t>
            </a:r>
            <a:r>
              <a:rPr lang="en-US" dirty="0" smtClean="0"/>
              <a:t> </a:t>
            </a:r>
            <a:r>
              <a:rPr lang="en-US" dirty="0"/>
              <a:t>2021</a:t>
            </a:r>
          </a:p>
        </p:txBody>
      </p:sp>
      <p:graphicFrame>
        <p:nvGraphicFramePr>
          <p:cNvPr id="7" name="Table 7">
            <a:extLst>
              <a:ext uri="{FF2B5EF4-FFF2-40B4-BE49-F238E27FC236}">
                <a16:creationId xmlns:a16="http://schemas.microsoft.com/office/drawing/2014/main" xmlns="" id="{5104BAB0-B498-4036-B268-FECFC551CC6D}"/>
              </a:ext>
            </a:extLst>
          </p:cNvPr>
          <p:cNvGraphicFramePr>
            <a:graphicFrameLocks noGrp="1"/>
          </p:cNvGraphicFramePr>
          <p:nvPr>
            <p:ph sz="quarter" idx="14"/>
            <p:extLst>
              <p:ext uri="{D42A27DB-BD31-4B8C-83A1-F6EECF244321}">
                <p14:modId xmlns:p14="http://schemas.microsoft.com/office/powerpoint/2010/main" xmlns="" val="917989685"/>
              </p:ext>
            </p:extLst>
          </p:nvPr>
        </p:nvGraphicFramePr>
        <p:xfrm>
          <a:off x="265511" y="1600203"/>
          <a:ext cx="4882346" cy="4576481"/>
        </p:xfrm>
        <a:graphic>
          <a:graphicData uri="http://schemas.openxmlformats.org/drawingml/2006/table">
            <a:tbl>
              <a:tblPr firstRow="1" bandRow="1">
                <a:tableStyleId>{5C22544A-7EE6-4342-B048-85BDC9FD1C3A}</a:tableStyleId>
              </a:tblPr>
              <a:tblGrid>
                <a:gridCol w="697478">
                  <a:extLst>
                    <a:ext uri="{9D8B030D-6E8A-4147-A177-3AD203B41FA5}">
                      <a16:colId xmlns:a16="http://schemas.microsoft.com/office/drawing/2014/main" xmlns="" val="1148754081"/>
                    </a:ext>
                  </a:extLst>
                </a:gridCol>
                <a:gridCol w="697478">
                  <a:extLst>
                    <a:ext uri="{9D8B030D-6E8A-4147-A177-3AD203B41FA5}">
                      <a16:colId xmlns:a16="http://schemas.microsoft.com/office/drawing/2014/main" xmlns="" val="2055401132"/>
                    </a:ext>
                  </a:extLst>
                </a:gridCol>
                <a:gridCol w="697478">
                  <a:extLst>
                    <a:ext uri="{9D8B030D-6E8A-4147-A177-3AD203B41FA5}">
                      <a16:colId xmlns:a16="http://schemas.microsoft.com/office/drawing/2014/main" xmlns="" val="3486828978"/>
                    </a:ext>
                  </a:extLst>
                </a:gridCol>
                <a:gridCol w="697478">
                  <a:extLst>
                    <a:ext uri="{9D8B030D-6E8A-4147-A177-3AD203B41FA5}">
                      <a16:colId xmlns:a16="http://schemas.microsoft.com/office/drawing/2014/main" xmlns="" val="1080772099"/>
                    </a:ext>
                  </a:extLst>
                </a:gridCol>
                <a:gridCol w="697478">
                  <a:extLst>
                    <a:ext uri="{9D8B030D-6E8A-4147-A177-3AD203B41FA5}">
                      <a16:colId xmlns:a16="http://schemas.microsoft.com/office/drawing/2014/main" xmlns="" val="2153821520"/>
                    </a:ext>
                  </a:extLst>
                </a:gridCol>
                <a:gridCol w="697478">
                  <a:extLst>
                    <a:ext uri="{9D8B030D-6E8A-4147-A177-3AD203B41FA5}">
                      <a16:colId xmlns:a16="http://schemas.microsoft.com/office/drawing/2014/main" xmlns="" val="2395788322"/>
                    </a:ext>
                  </a:extLst>
                </a:gridCol>
                <a:gridCol w="697478">
                  <a:extLst>
                    <a:ext uri="{9D8B030D-6E8A-4147-A177-3AD203B41FA5}">
                      <a16:colId xmlns:a16="http://schemas.microsoft.com/office/drawing/2014/main" xmlns="" val="1517030268"/>
                    </a:ext>
                  </a:extLst>
                </a:gridCol>
              </a:tblGrid>
              <a:tr h="653783">
                <a:tc>
                  <a:txBody>
                    <a:bodyPr/>
                    <a:lstStyle/>
                    <a:p>
                      <a:pPr algn="r"/>
                      <a:r>
                        <a:rPr lang="el-GR" sz="1600" b="0" i="0" dirty="0" smtClean="0">
                          <a:solidFill>
                            <a:srgbClr val="FF0000"/>
                          </a:solidFill>
                          <a:latin typeface="+mn-lt"/>
                        </a:rPr>
                        <a:t>ΚΥΡ</a:t>
                      </a:r>
                      <a:endParaRPr lang="en-US" sz="1600" b="0" i="0" dirty="0">
                        <a:solidFill>
                          <a:srgbClr val="FF0000"/>
                        </a:solidFill>
                        <a:latin typeface="+mn-lt"/>
                      </a:endParaRPr>
                    </a:p>
                  </a:txBody>
                  <a:tcPr marL="68580" marR="6858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ΔΕΥ</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ΤΡΙ</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ΤΕΤ</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ΠΕΜ</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ΠΑΡ</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ΣΑΒ</a:t>
                      </a:r>
                      <a:endParaRPr lang="en-US" sz="1600" b="0" i="0" dirty="0">
                        <a:solidFill>
                          <a:schemeClr val="tx1">
                            <a:lumMod val="85000"/>
                            <a:lumOff val="15000"/>
                          </a:schemeClr>
                        </a:solidFill>
                        <a:latin typeface="+mn-lt"/>
                      </a:endParaRPr>
                    </a:p>
                  </a:txBody>
                  <a:tcPr marL="68580" marR="6858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16442911"/>
                  </a:ext>
                </a:extLst>
              </a:tr>
              <a:tr h="653783">
                <a:tc>
                  <a:txBody>
                    <a:bodyPr/>
                    <a:lstStyle/>
                    <a:p>
                      <a:pPr algn="r"/>
                      <a:r>
                        <a:rPr lang="en-US" b="0" i="0" baseline="0" dirty="0">
                          <a:solidFill>
                            <a:srgbClr val="FF0000"/>
                          </a:solidFill>
                          <a:latin typeface="+mn-lt"/>
                        </a:rPr>
                        <a:t>1</a:t>
                      </a:r>
                    </a:p>
                  </a:txBody>
                  <a:tcPr marL="68580" marR="6858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2</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3</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4</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5</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6</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7</a:t>
                      </a:r>
                    </a:p>
                  </a:txBody>
                  <a:tcPr marL="68580" marR="6858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13702262"/>
                  </a:ext>
                </a:extLst>
              </a:tr>
              <a:tr h="653783">
                <a:tc>
                  <a:txBody>
                    <a:bodyPr/>
                    <a:lstStyle/>
                    <a:p>
                      <a:pPr algn="r"/>
                      <a:r>
                        <a:rPr lang="en-US" b="0" i="0" baseline="0" dirty="0">
                          <a:solidFill>
                            <a:srgbClr val="FF0000"/>
                          </a:solidFill>
                          <a:latin typeface="+mn-lt"/>
                        </a:rPr>
                        <a:t>8</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10</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11</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12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13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14</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568955791"/>
                  </a:ext>
                </a:extLst>
              </a:tr>
              <a:tr h="653783">
                <a:tc>
                  <a:txBody>
                    <a:bodyPr/>
                    <a:lstStyle/>
                    <a:p>
                      <a:pPr algn="r"/>
                      <a:r>
                        <a:rPr lang="en-US" b="0" i="0" baseline="0" dirty="0">
                          <a:solidFill>
                            <a:srgbClr val="FF0000"/>
                          </a:solidFill>
                          <a:latin typeface="+mn-lt"/>
                        </a:rPr>
                        <a:t>15</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16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17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18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19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20</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21</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69336706"/>
                  </a:ext>
                </a:extLst>
              </a:tr>
              <a:tr h="653783">
                <a:tc>
                  <a:txBody>
                    <a:bodyPr/>
                    <a:lstStyle/>
                    <a:p>
                      <a:pPr algn="r"/>
                      <a:r>
                        <a:rPr lang="en-US" b="0" i="0" baseline="0" dirty="0">
                          <a:solidFill>
                            <a:srgbClr val="FF0000"/>
                          </a:solidFill>
                          <a:latin typeface="+mn-lt"/>
                        </a:rPr>
                        <a:t>22</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23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24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25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26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27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28</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71195308"/>
                  </a:ext>
                </a:extLst>
              </a:tr>
              <a:tr h="653783">
                <a:tc>
                  <a:txBody>
                    <a:bodyPr/>
                    <a:lstStyle/>
                    <a:p>
                      <a:pPr algn="r"/>
                      <a:r>
                        <a:rPr lang="en-US" b="0" i="0" baseline="0" dirty="0">
                          <a:solidFill>
                            <a:srgbClr val="FF0000"/>
                          </a:solidFill>
                          <a:latin typeface="+mn-lt"/>
                        </a:rPr>
                        <a:t>29</a:t>
                      </a: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30</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31</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b="0" i="0" baseline="0" dirty="0">
                        <a:solidFill>
                          <a:schemeClr val="tx1">
                            <a:lumMod val="85000"/>
                            <a:lumOff val="15000"/>
                          </a:schemeClr>
                        </a:solidFill>
                        <a:latin typeface="+mn-lt"/>
                      </a:endParaRP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8084880"/>
                  </a:ext>
                </a:extLst>
              </a:tr>
              <a:tr h="653783">
                <a:tc>
                  <a:txBody>
                    <a:bodyPr/>
                    <a:lstStyle/>
                    <a:p>
                      <a:pPr algn="r"/>
                      <a:endParaRPr lang="en-US" sz="1600" b="0" i="0" baseline="0" dirty="0">
                        <a:solidFill>
                          <a:schemeClr val="tx1">
                            <a:lumMod val="85000"/>
                            <a:lumOff val="15000"/>
                          </a:schemeClr>
                        </a:solidFill>
                        <a:latin typeface="+mn-lt"/>
                      </a:endParaRP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6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6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b="0" i="0" baseline="0" dirty="0">
                        <a:solidFill>
                          <a:schemeClr val="tx1">
                            <a:lumMod val="85000"/>
                            <a:lumOff val="15000"/>
                          </a:schemeClr>
                        </a:solidFill>
                        <a:latin typeface="+mn-lt"/>
                      </a:endParaRP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40698866"/>
                  </a:ext>
                </a:extLst>
              </a:tr>
            </a:tbl>
          </a:graphicData>
        </a:graphic>
      </p:graphicFrame>
      <p:pic>
        <p:nvPicPr>
          <p:cNvPr id="4" name="Picture 2" descr="C:\Users\Dell\Desktop\19309673940_089e572f9d_o.jpg"/>
          <p:cNvPicPr>
            <a:picLocks noChangeAspect="1" noChangeArrowheads="1"/>
          </p:cNvPicPr>
          <p:nvPr/>
        </p:nvPicPr>
        <p:blipFill>
          <a:blip r:embed="rId2" cstate="print"/>
          <a:srcRect/>
          <a:stretch>
            <a:fillRect/>
          </a:stretch>
        </p:blipFill>
        <p:spPr bwMode="auto">
          <a:xfrm>
            <a:off x="5220072" y="332656"/>
            <a:ext cx="3816424" cy="3690406"/>
          </a:xfrm>
          <a:prstGeom prst="rect">
            <a:avLst/>
          </a:prstGeom>
          <a:noFill/>
        </p:spPr>
      </p:pic>
      <p:sp>
        <p:nvSpPr>
          <p:cNvPr id="3" name="Ορθογώνιο 2"/>
          <p:cNvSpPr/>
          <p:nvPr/>
        </p:nvSpPr>
        <p:spPr>
          <a:xfrm>
            <a:off x="5373216" y="4023062"/>
            <a:ext cx="3510136" cy="2862322"/>
          </a:xfrm>
          <a:prstGeom prst="rect">
            <a:avLst/>
          </a:prstGeom>
          <a:solidFill>
            <a:schemeClr val="accent1">
              <a:lumMod val="40000"/>
              <a:lumOff val="60000"/>
            </a:schemeClr>
          </a:solidFill>
        </p:spPr>
        <p:txBody>
          <a:bodyPr wrap="square">
            <a:spAutoFit/>
          </a:bodyPr>
          <a:lstStyle/>
          <a:p>
            <a:r>
              <a:rPr lang="el-GR" sz="2000" dirty="0"/>
              <a:t>Για την κατασκευή του θεάτρου χρησιμοποιήθηκε τοπικός πωρόλιθος στη θεμελίωση και ασβεστόλιθος στις παρόδους -οι πάροδοι, μάλιστα, απέκτησαν κλίση προς την ορχήστρα, για να μειωθεί με τον τρόπο αυτό η διαφορά ύψους με το κοίλο.</a:t>
            </a:r>
          </a:p>
        </p:txBody>
      </p:sp>
      <p:sp>
        <p:nvSpPr>
          <p:cNvPr id="5" name="Ορθογώνιο 4"/>
          <p:cNvSpPr/>
          <p:nvPr/>
        </p:nvSpPr>
        <p:spPr>
          <a:xfrm>
            <a:off x="467544" y="5661248"/>
            <a:ext cx="2534668" cy="369332"/>
          </a:xfrm>
          <a:prstGeom prst="rect">
            <a:avLst/>
          </a:prstGeom>
        </p:spPr>
        <p:txBody>
          <a:bodyPr wrap="none">
            <a:spAutoFit/>
          </a:bodyPr>
          <a:lstStyle/>
          <a:p>
            <a:r>
              <a:rPr lang="el-GR" dirty="0"/>
              <a:t>15 </a:t>
            </a:r>
            <a:r>
              <a:rPr lang="el-GR" dirty="0" smtClean="0"/>
              <a:t>: Κοίμηση </a:t>
            </a:r>
            <a:r>
              <a:rPr lang="el-GR" dirty="0"/>
              <a:t>Θεοτόκου</a:t>
            </a:r>
          </a:p>
        </p:txBody>
      </p:sp>
    </p:spTree>
    <p:extLst>
      <p:ext uri="{BB962C8B-B14F-4D97-AF65-F5344CB8AC3E}">
        <p14:creationId xmlns:p14="http://schemas.microsoft.com/office/powerpoint/2010/main" xmlns="" val="2862067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796908"/>
          </a:xfrm>
        </p:spPr>
        <p:txBody>
          <a:bodyPr/>
          <a:lstStyle/>
          <a:p>
            <a:r>
              <a:rPr lang="el-GR" i="1" dirty="0" smtClean="0">
                <a:solidFill>
                  <a:srgbClr val="C00000"/>
                </a:solidFill>
              </a:rPr>
              <a:t>Η </a:t>
            </a:r>
            <a:r>
              <a:rPr lang="el-GR" i="1" dirty="0" err="1" smtClean="0">
                <a:solidFill>
                  <a:srgbClr val="C00000"/>
                </a:solidFill>
              </a:rPr>
              <a:t>ορχηστρα</a:t>
            </a:r>
            <a:endParaRPr lang="el-GR" i="1" dirty="0">
              <a:solidFill>
                <a:srgbClr val="C00000"/>
              </a:solidFill>
            </a:endParaRPr>
          </a:p>
        </p:txBody>
      </p:sp>
      <p:pic>
        <p:nvPicPr>
          <p:cNvPr id="4" name="3 - Θέση περιεχομένου" descr="http://images.perseus.tufts.edu/images/1987.08.7/1987.08.3108"/>
          <p:cNvPicPr>
            <a:picLocks noGrp="1"/>
          </p:cNvPicPr>
          <p:nvPr>
            <p:ph sz="quarter" idx="1"/>
          </p:nvPr>
        </p:nvPicPr>
        <p:blipFill>
          <a:blip r:embed="rId2" cstate="print"/>
          <a:srcRect/>
          <a:stretch>
            <a:fillRect/>
          </a:stretch>
        </p:blipFill>
        <p:spPr bwMode="auto">
          <a:xfrm>
            <a:off x="357158" y="1071546"/>
            <a:ext cx="5643602" cy="4714908"/>
          </a:xfrm>
          <a:prstGeom prst="rect">
            <a:avLst/>
          </a:prstGeom>
          <a:ln>
            <a:noFill/>
          </a:ln>
          <a:effectLst>
            <a:softEdge rad="112500"/>
          </a:effectLst>
        </p:spPr>
      </p:pic>
      <p:pic>
        <p:nvPicPr>
          <p:cNvPr id="5" name="3 - Θέση περιεχομένου" descr="http://images.perseus.tufts.edu/images/1987.08.7/1987.08.3107"/>
          <p:cNvPicPr>
            <a:picLocks/>
          </p:cNvPicPr>
          <p:nvPr/>
        </p:nvPicPr>
        <p:blipFill>
          <a:blip r:embed="rId3" cstate="print"/>
          <a:srcRect/>
          <a:stretch>
            <a:fillRect/>
          </a:stretch>
        </p:blipFill>
        <p:spPr bwMode="auto">
          <a:xfrm>
            <a:off x="6215074" y="928670"/>
            <a:ext cx="2357454" cy="3643338"/>
          </a:xfrm>
          <a:prstGeom prst="rect">
            <a:avLst/>
          </a:prstGeom>
          <a:ln>
            <a:noFill/>
          </a:ln>
          <a:effectLst>
            <a:softEdge rad="112500"/>
          </a:effectLst>
        </p:spPr>
      </p:pic>
    </p:spTree>
    <p:extLst>
      <p:ext uri="{BB962C8B-B14F-4D97-AF65-F5344CB8AC3E}">
        <p14:creationId xmlns:p14="http://schemas.microsoft.com/office/powerpoint/2010/main" xmlns="" val="3245961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5543560" cy="1143000"/>
          </a:xfrm>
        </p:spPr>
        <p:txBody>
          <a:bodyPr/>
          <a:lstStyle/>
          <a:p>
            <a:r>
              <a:rPr lang="el-GR" b="1" dirty="0" err="1" smtClean="0"/>
              <a:t>Σοφα</a:t>
            </a:r>
            <a:r>
              <a:rPr lang="el-GR" b="1" dirty="0" smtClean="0"/>
              <a:t> </a:t>
            </a:r>
            <a:r>
              <a:rPr lang="el-GR" b="1" dirty="0" err="1" smtClean="0"/>
              <a:t>Λογια</a:t>
            </a:r>
            <a:r>
              <a:rPr lang="el-GR" b="1" dirty="0" smtClean="0"/>
              <a:t> των  </a:t>
            </a:r>
            <a:r>
              <a:rPr lang="el-GR" b="1" dirty="0" err="1" smtClean="0"/>
              <a:t>μεγαλων</a:t>
            </a:r>
            <a:r>
              <a:rPr lang="el-GR" b="1" dirty="0" smtClean="0"/>
              <a:t>  </a:t>
            </a:r>
            <a:r>
              <a:rPr lang="el-GR" b="1" dirty="0" err="1" smtClean="0"/>
              <a:t>τραγικων</a:t>
            </a:r>
            <a:endParaRPr lang="el-GR" b="1" dirty="0"/>
          </a:p>
        </p:txBody>
      </p:sp>
      <p:sp>
        <p:nvSpPr>
          <p:cNvPr id="3" name="2 - Θέση περιεχομένου"/>
          <p:cNvSpPr>
            <a:spLocks noGrp="1"/>
          </p:cNvSpPr>
          <p:nvPr>
            <p:ph sz="quarter" idx="1"/>
          </p:nvPr>
        </p:nvSpPr>
        <p:spPr>
          <a:xfrm>
            <a:off x="457200" y="1357298"/>
            <a:ext cx="5614998" cy="5116654"/>
          </a:xfrm>
        </p:spPr>
        <p:txBody>
          <a:bodyPr/>
          <a:lstStyle/>
          <a:p>
            <a:r>
              <a:rPr lang="el-GR" dirty="0" smtClean="0"/>
              <a:t>Ώ παίδες Ελλήνων, </a:t>
            </a:r>
            <a:r>
              <a:rPr lang="el-GR" dirty="0" err="1" smtClean="0"/>
              <a:t>ίτε</a:t>
            </a:r>
            <a:r>
              <a:rPr lang="el-GR" dirty="0" smtClean="0"/>
              <a:t> </a:t>
            </a:r>
            <a:r>
              <a:rPr lang="el-GR" dirty="0" err="1" smtClean="0"/>
              <a:t>ελευθερούτε</a:t>
            </a:r>
            <a:r>
              <a:rPr lang="el-GR" dirty="0" smtClean="0"/>
              <a:t> </a:t>
            </a:r>
            <a:r>
              <a:rPr lang="el-GR" dirty="0" err="1" smtClean="0"/>
              <a:t>πατρίδ</a:t>
            </a:r>
            <a:r>
              <a:rPr lang="el-GR" dirty="0" smtClean="0"/>
              <a:t>’ </a:t>
            </a:r>
            <a:r>
              <a:rPr lang="el-GR" dirty="0" err="1" smtClean="0"/>
              <a:t>ελευθερούτε</a:t>
            </a:r>
            <a:r>
              <a:rPr lang="el-GR" dirty="0" smtClean="0"/>
              <a:t> δε </a:t>
            </a:r>
            <a:r>
              <a:rPr lang="el-GR" dirty="0" err="1" smtClean="0"/>
              <a:t>παίδας</a:t>
            </a:r>
            <a:r>
              <a:rPr lang="el-GR" dirty="0" smtClean="0"/>
              <a:t>, γυναίκας, θεών τε πατρώων </a:t>
            </a:r>
            <a:r>
              <a:rPr lang="el-GR" dirty="0" err="1" smtClean="0"/>
              <a:t>έδη</a:t>
            </a:r>
            <a:r>
              <a:rPr lang="el-GR" dirty="0" smtClean="0"/>
              <a:t>, </a:t>
            </a:r>
            <a:r>
              <a:rPr lang="el-GR" dirty="0" err="1" smtClean="0"/>
              <a:t>θήκας</a:t>
            </a:r>
            <a:r>
              <a:rPr lang="el-GR" dirty="0" smtClean="0"/>
              <a:t> τε προγόνων νυν υπέρ πάντων αγών.</a:t>
            </a:r>
          </a:p>
          <a:p>
            <a:pPr algn="r">
              <a:buNone/>
            </a:pPr>
            <a:r>
              <a:rPr lang="el-GR" dirty="0" smtClean="0"/>
              <a:t>                                                 </a:t>
            </a:r>
            <a:r>
              <a:rPr lang="el-GR" i="1" dirty="0" smtClean="0"/>
              <a:t>Αισχύλος, </a:t>
            </a:r>
            <a:r>
              <a:rPr lang="el-GR" i="1" dirty="0" err="1" smtClean="0"/>
              <a:t>Πέρσαι</a:t>
            </a:r>
            <a:endParaRPr lang="el-GR" i="1" dirty="0" smtClean="0"/>
          </a:p>
          <a:p>
            <a:r>
              <a:rPr lang="el-GR" dirty="0" err="1" smtClean="0"/>
              <a:t>Βροτοίς</a:t>
            </a:r>
            <a:r>
              <a:rPr lang="el-GR" dirty="0" smtClean="0"/>
              <a:t> </a:t>
            </a:r>
            <a:r>
              <a:rPr lang="el-GR" dirty="0" err="1" smtClean="0"/>
              <a:t>πέφυκε</a:t>
            </a:r>
            <a:r>
              <a:rPr lang="el-GR" dirty="0" smtClean="0"/>
              <a:t> τον πεσόντα </a:t>
            </a:r>
            <a:r>
              <a:rPr lang="el-GR" dirty="0" err="1" smtClean="0"/>
              <a:t>λακτίσαι.Είναι</a:t>
            </a:r>
            <a:r>
              <a:rPr lang="el-GR" dirty="0" smtClean="0"/>
              <a:t> στην ανθρώπινη φύση να κλωτσάνε αυτόν που έχει ξεπέσει.</a:t>
            </a:r>
          </a:p>
          <a:p>
            <a:pPr algn="r">
              <a:buNone/>
            </a:pPr>
            <a:r>
              <a:rPr lang="el-GR" i="1" dirty="0" smtClean="0"/>
              <a:t>Αισχύλος, Αγαμέμνων</a:t>
            </a:r>
            <a:endParaRPr lang="el-GR" i="1" dirty="0"/>
          </a:p>
        </p:txBody>
      </p:sp>
      <p:pic>
        <p:nvPicPr>
          <p:cNvPr id="4" name="3 - Εικόνα" descr="Αισχύλος - Αισχύλος από την Ελευσίνα - Ο Αρχαίος Ελληνας Αισχύλος"/>
          <p:cNvPicPr/>
          <p:nvPr/>
        </p:nvPicPr>
        <p:blipFill>
          <a:blip r:embed="rId2" cstate="print"/>
          <a:srcRect/>
          <a:stretch>
            <a:fillRect/>
          </a:stretch>
        </p:blipFill>
        <p:spPr bwMode="auto">
          <a:xfrm>
            <a:off x="6143636" y="285728"/>
            <a:ext cx="2714644" cy="2643206"/>
          </a:xfrm>
          <a:prstGeom prst="rect">
            <a:avLst/>
          </a:prstGeom>
          <a:ln>
            <a:noFill/>
          </a:ln>
          <a:effectLst>
            <a:softEdge rad="112500"/>
          </a:effectLst>
        </p:spPr>
      </p:pic>
    </p:spTree>
    <p:extLst>
      <p:ext uri="{BB962C8B-B14F-4D97-AF65-F5344CB8AC3E}">
        <p14:creationId xmlns:p14="http://schemas.microsoft.com/office/powerpoint/2010/main" xmlns="" val="3159183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451D2-31A4-4D53-960B-266BF0A2C9F0}"/>
              </a:ext>
            </a:extLst>
          </p:cNvPr>
          <p:cNvSpPr>
            <a:spLocks noGrp="1"/>
          </p:cNvSpPr>
          <p:nvPr>
            <p:ph type="title"/>
          </p:nvPr>
        </p:nvSpPr>
        <p:spPr/>
        <p:txBody>
          <a:bodyPr>
            <a:normAutofit/>
          </a:bodyPr>
          <a:lstStyle/>
          <a:p>
            <a:r>
              <a:rPr lang="el-GR" sz="4000" dirty="0" smtClean="0">
                <a:latin typeface="Calibri" panose="020F0502020204030204" pitchFamily="34" charset="0"/>
                <a:cs typeface="Calibri" panose="020F0502020204030204" pitchFamily="34" charset="0"/>
              </a:rPr>
              <a:t>ΣΕΠΤΕΜΒΡΙΟΣ</a:t>
            </a:r>
            <a:r>
              <a:rPr lang="en-US" sz="4000" dirty="0" smtClean="0">
                <a:latin typeface="Calibri" panose="020F0502020204030204" pitchFamily="34" charset="0"/>
                <a:cs typeface="Calibri" panose="020F0502020204030204" pitchFamily="34" charset="0"/>
              </a:rPr>
              <a:t> </a:t>
            </a:r>
            <a:r>
              <a:rPr lang="en-US" sz="4000" dirty="0">
                <a:latin typeface="Calibri" panose="020F0502020204030204" pitchFamily="34" charset="0"/>
                <a:cs typeface="Calibri" panose="020F0502020204030204" pitchFamily="34" charset="0"/>
              </a:rPr>
              <a:t>2021</a:t>
            </a:r>
          </a:p>
        </p:txBody>
      </p:sp>
      <p:graphicFrame>
        <p:nvGraphicFramePr>
          <p:cNvPr id="7" name="Table 7">
            <a:extLst>
              <a:ext uri="{FF2B5EF4-FFF2-40B4-BE49-F238E27FC236}">
                <a16:creationId xmlns:a16="http://schemas.microsoft.com/office/drawing/2014/main" xmlns="" id="{5104BAB0-B498-4036-B268-FECFC551CC6D}"/>
              </a:ext>
            </a:extLst>
          </p:cNvPr>
          <p:cNvGraphicFramePr>
            <a:graphicFrameLocks noGrp="1"/>
          </p:cNvGraphicFramePr>
          <p:nvPr>
            <p:ph sz="quarter" idx="14"/>
            <p:extLst>
              <p:ext uri="{D42A27DB-BD31-4B8C-83A1-F6EECF244321}">
                <p14:modId xmlns:p14="http://schemas.microsoft.com/office/powerpoint/2010/main" xmlns="" val="3280061241"/>
              </p:ext>
            </p:extLst>
          </p:nvPr>
        </p:nvGraphicFramePr>
        <p:xfrm>
          <a:off x="265511" y="1600203"/>
          <a:ext cx="4882346" cy="3922698"/>
        </p:xfrm>
        <a:graphic>
          <a:graphicData uri="http://schemas.openxmlformats.org/drawingml/2006/table">
            <a:tbl>
              <a:tblPr firstRow="1" bandRow="1">
                <a:tableStyleId>{5C22544A-7EE6-4342-B048-85BDC9FD1C3A}</a:tableStyleId>
              </a:tblPr>
              <a:tblGrid>
                <a:gridCol w="697478">
                  <a:extLst>
                    <a:ext uri="{9D8B030D-6E8A-4147-A177-3AD203B41FA5}">
                      <a16:colId xmlns:a16="http://schemas.microsoft.com/office/drawing/2014/main" xmlns="" val="1148754081"/>
                    </a:ext>
                  </a:extLst>
                </a:gridCol>
                <a:gridCol w="697478">
                  <a:extLst>
                    <a:ext uri="{9D8B030D-6E8A-4147-A177-3AD203B41FA5}">
                      <a16:colId xmlns:a16="http://schemas.microsoft.com/office/drawing/2014/main" xmlns="" val="2055401132"/>
                    </a:ext>
                  </a:extLst>
                </a:gridCol>
                <a:gridCol w="697478">
                  <a:extLst>
                    <a:ext uri="{9D8B030D-6E8A-4147-A177-3AD203B41FA5}">
                      <a16:colId xmlns:a16="http://schemas.microsoft.com/office/drawing/2014/main" xmlns="" val="3486828978"/>
                    </a:ext>
                  </a:extLst>
                </a:gridCol>
                <a:gridCol w="697478">
                  <a:extLst>
                    <a:ext uri="{9D8B030D-6E8A-4147-A177-3AD203B41FA5}">
                      <a16:colId xmlns:a16="http://schemas.microsoft.com/office/drawing/2014/main" xmlns="" val="1080772099"/>
                    </a:ext>
                  </a:extLst>
                </a:gridCol>
                <a:gridCol w="697478">
                  <a:extLst>
                    <a:ext uri="{9D8B030D-6E8A-4147-A177-3AD203B41FA5}">
                      <a16:colId xmlns:a16="http://schemas.microsoft.com/office/drawing/2014/main" xmlns="" val="2153821520"/>
                    </a:ext>
                  </a:extLst>
                </a:gridCol>
                <a:gridCol w="697478">
                  <a:extLst>
                    <a:ext uri="{9D8B030D-6E8A-4147-A177-3AD203B41FA5}">
                      <a16:colId xmlns:a16="http://schemas.microsoft.com/office/drawing/2014/main" xmlns="" val="2395788322"/>
                    </a:ext>
                  </a:extLst>
                </a:gridCol>
                <a:gridCol w="697478">
                  <a:extLst>
                    <a:ext uri="{9D8B030D-6E8A-4147-A177-3AD203B41FA5}">
                      <a16:colId xmlns:a16="http://schemas.microsoft.com/office/drawing/2014/main" xmlns="" val="1517030268"/>
                    </a:ext>
                  </a:extLst>
                </a:gridCol>
              </a:tblGrid>
              <a:tr h="653783">
                <a:tc>
                  <a:txBody>
                    <a:bodyPr/>
                    <a:lstStyle/>
                    <a:p>
                      <a:pPr algn="r"/>
                      <a:r>
                        <a:rPr lang="el-GR" sz="1800" b="0" i="0" dirty="0" smtClean="0">
                          <a:solidFill>
                            <a:srgbClr val="FF0000"/>
                          </a:solidFill>
                          <a:latin typeface="Calibri" panose="020F0502020204030204" pitchFamily="34" charset="0"/>
                          <a:cs typeface="Calibri" panose="020F0502020204030204" pitchFamily="34" charset="0"/>
                        </a:rPr>
                        <a:t>ΚΥΡ</a:t>
                      </a:r>
                      <a:endParaRPr lang="en-US" sz="1800" b="0" i="0" dirty="0">
                        <a:solidFill>
                          <a:srgbClr val="FF0000"/>
                        </a:solidFill>
                        <a:latin typeface="Calibri" panose="020F0502020204030204" pitchFamily="34" charset="0"/>
                        <a:cs typeface="Calibri" panose="020F0502020204030204" pitchFamily="34" charset="0"/>
                      </a:endParaRPr>
                    </a:p>
                  </a:txBody>
                  <a:tcPr marL="68580" marR="6858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ΔΕΥ</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ΤΡΙ</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ΤΕΤ</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ΠΕΜ</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ΠΑΡ</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ΣΑΒ</a:t>
                      </a:r>
                      <a:endParaRPr lang="en-US" sz="1600" b="0" i="0" dirty="0">
                        <a:solidFill>
                          <a:schemeClr val="tx1">
                            <a:lumMod val="85000"/>
                            <a:lumOff val="15000"/>
                          </a:schemeClr>
                        </a:solidFill>
                        <a:latin typeface="+mn-lt"/>
                      </a:endParaRPr>
                    </a:p>
                  </a:txBody>
                  <a:tcPr marL="68580" marR="6858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16442911"/>
                  </a:ext>
                </a:extLst>
              </a:tr>
              <a:tr h="653783">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3</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4</a:t>
                      </a:r>
                    </a:p>
                  </a:txBody>
                  <a:tcPr marL="68580" marR="6858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13702262"/>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5</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10</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11</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568955791"/>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12</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18</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69336706"/>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19</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20</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21</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25</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71195308"/>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26</a:t>
                      </a: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27</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28</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29</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30</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8084880"/>
                  </a:ext>
                </a:extLst>
              </a:tr>
            </a:tbl>
          </a:graphicData>
        </a:graphic>
      </p:graphicFrame>
      <p:pic>
        <p:nvPicPr>
          <p:cNvPr id="4" name="Picture 2" descr="C:\Users\Dell\Desktop\theater_eretria_albi.jpg"/>
          <p:cNvPicPr>
            <a:picLocks noChangeAspect="1" noChangeArrowheads="1"/>
          </p:cNvPicPr>
          <p:nvPr/>
        </p:nvPicPr>
        <p:blipFill>
          <a:blip r:embed="rId2" cstate="print"/>
          <a:srcRect/>
          <a:stretch>
            <a:fillRect/>
          </a:stretch>
        </p:blipFill>
        <p:spPr bwMode="auto">
          <a:xfrm>
            <a:off x="5292080" y="10027"/>
            <a:ext cx="3851920" cy="3779013"/>
          </a:xfrm>
          <a:prstGeom prst="rect">
            <a:avLst/>
          </a:prstGeom>
          <a:noFill/>
        </p:spPr>
      </p:pic>
      <p:sp>
        <p:nvSpPr>
          <p:cNvPr id="3" name="Ορθογώνιο 2"/>
          <p:cNvSpPr/>
          <p:nvPr/>
        </p:nvSpPr>
        <p:spPr>
          <a:xfrm>
            <a:off x="5292080" y="3789040"/>
            <a:ext cx="3851920" cy="3046988"/>
          </a:xfrm>
          <a:prstGeom prst="rect">
            <a:avLst/>
          </a:prstGeom>
          <a:solidFill>
            <a:schemeClr val="accent3">
              <a:lumMod val="40000"/>
              <a:lumOff val="60000"/>
            </a:schemeClr>
          </a:solidFill>
        </p:spPr>
        <p:txBody>
          <a:bodyPr wrap="square">
            <a:spAutoFit/>
          </a:bodyPr>
          <a:lstStyle/>
          <a:p>
            <a:r>
              <a:rPr lang="el-GR" sz="1600" dirty="0"/>
              <a:t>Η χωρητικότητά του υπολογίζεται σε 6.300 θεατές και η μορφή του παρουσιάζει ομοιότητες με το θέατρο του Διονύσου στην Αθήνα, μετά τις μετατροπές που υπέστη αυτό το 330 </a:t>
            </a:r>
            <a:r>
              <a:rPr lang="el-GR" sz="1600" dirty="0" err="1"/>
              <a:t>π.Χ.</a:t>
            </a:r>
            <a:r>
              <a:rPr lang="el-GR" sz="1600" dirty="0"/>
              <a:t> Το θέατρο, μετά την καταστροφή της Ερέτριας από τους Ρωμαίους το 198 </a:t>
            </a:r>
            <a:r>
              <a:rPr lang="el-GR" sz="1600" dirty="0" err="1"/>
              <a:t>π.Χ.</a:t>
            </a:r>
            <a:r>
              <a:rPr lang="el-GR" sz="1600" dirty="0"/>
              <a:t>, ανακατασκευάσθηκε με πιο ευτελή υλικά και τότε φαίνεται ότι οι αίθουσες νότια της παρόδου διακοσμήθηκαν με έγχρωμα κονιάματα του πρώτου </a:t>
            </a:r>
            <a:r>
              <a:rPr lang="el-GR" sz="1600" dirty="0" err="1"/>
              <a:t>πομπηιανού</a:t>
            </a:r>
            <a:r>
              <a:rPr lang="el-GR" sz="1600" dirty="0"/>
              <a:t> ρυθμού.</a:t>
            </a:r>
          </a:p>
        </p:txBody>
      </p:sp>
    </p:spTree>
    <p:extLst>
      <p:ext uri="{BB962C8B-B14F-4D97-AF65-F5344CB8AC3E}">
        <p14:creationId xmlns:p14="http://schemas.microsoft.com/office/powerpoint/2010/main" xmlns="" val="3495665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D451D2-31A4-4D53-960B-266BF0A2C9F0}"/>
              </a:ext>
            </a:extLst>
          </p:cNvPr>
          <p:cNvSpPr>
            <a:spLocks noGrp="1"/>
          </p:cNvSpPr>
          <p:nvPr>
            <p:ph type="title"/>
          </p:nvPr>
        </p:nvSpPr>
        <p:spPr/>
        <p:txBody>
          <a:bodyPr/>
          <a:lstStyle/>
          <a:p>
            <a:r>
              <a:rPr lang="el-GR" dirty="0" smtClean="0"/>
              <a:t>ΙΑΝΟΥΑΡΙΟΣ</a:t>
            </a:r>
            <a:r>
              <a:rPr lang="en-US" dirty="0" smtClean="0"/>
              <a:t> </a:t>
            </a:r>
            <a:r>
              <a:rPr lang="en-US" dirty="0"/>
              <a:t>2021</a:t>
            </a:r>
          </a:p>
        </p:txBody>
      </p:sp>
      <p:graphicFrame>
        <p:nvGraphicFramePr>
          <p:cNvPr id="7" name="Table 7">
            <a:extLst>
              <a:ext uri="{FF2B5EF4-FFF2-40B4-BE49-F238E27FC236}">
                <a16:creationId xmlns="" xmlns:a16="http://schemas.microsoft.com/office/drawing/2014/main" id="{5104BAB0-B498-4036-B268-FECFC551CC6D}"/>
              </a:ext>
            </a:extLst>
          </p:cNvPr>
          <p:cNvGraphicFramePr>
            <a:graphicFrameLocks noGrp="1"/>
          </p:cNvGraphicFramePr>
          <p:nvPr>
            <p:ph sz="quarter" idx="14"/>
            <p:extLst>
              <p:ext uri="{D42A27DB-BD31-4B8C-83A1-F6EECF244321}">
                <p14:modId xmlns:p14="http://schemas.microsoft.com/office/powerpoint/2010/main" xmlns="" val="3290045475"/>
              </p:ext>
            </p:extLst>
          </p:nvPr>
        </p:nvGraphicFramePr>
        <p:xfrm>
          <a:off x="265510" y="1600205"/>
          <a:ext cx="4882346" cy="4576481"/>
        </p:xfrm>
        <a:graphic>
          <a:graphicData uri="http://schemas.openxmlformats.org/drawingml/2006/table">
            <a:tbl>
              <a:tblPr firstRow="1" bandRow="1">
                <a:tableStyleId>{5C22544A-7EE6-4342-B048-85BDC9FD1C3A}</a:tableStyleId>
              </a:tblPr>
              <a:tblGrid>
                <a:gridCol w="697478">
                  <a:extLst>
                    <a:ext uri="{9D8B030D-6E8A-4147-A177-3AD203B41FA5}">
                      <a16:colId xmlns="" xmlns:a16="http://schemas.microsoft.com/office/drawing/2014/main" val="1148754081"/>
                    </a:ext>
                  </a:extLst>
                </a:gridCol>
                <a:gridCol w="697478">
                  <a:extLst>
                    <a:ext uri="{9D8B030D-6E8A-4147-A177-3AD203B41FA5}">
                      <a16:colId xmlns="" xmlns:a16="http://schemas.microsoft.com/office/drawing/2014/main" val="2055401132"/>
                    </a:ext>
                  </a:extLst>
                </a:gridCol>
                <a:gridCol w="697478">
                  <a:extLst>
                    <a:ext uri="{9D8B030D-6E8A-4147-A177-3AD203B41FA5}">
                      <a16:colId xmlns="" xmlns:a16="http://schemas.microsoft.com/office/drawing/2014/main" val="3486828978"/>
                    </a:ext>
                  </a:extLst>
                </a:gridCol>
                <a:gridCol w="697478">
                  <a:extLst>
                    <a:ext uri="{9D8B030D-6E8A-4147-A177-3AD203B41FA5}">
                      <a16:colId xmlns="" xmlns:a16="http://schemas.microsoft.com/office/drawing/2014/main" val="1080772099"/>
                    </a:ext>
                  </a:extLst>
                </a:gridCol>
                <a:gridCol w="697478">
                  <a:extLst>
                    <a:ext uri="{9D8B030D-6E8A-4147-A177-3AD203B41FA5}">
                      <a16:colId xmlns="" xmlns:a16="http://schemas.microsoft.com/office/drawing/2014/main" val="2153821520"/>
                    </a:ext>
                  </a:extLst>
                </a:gridCol>
                <a:gridCol w="697478">
                  <a:extLst>
                    <a:ext uri="{9D8B030D-6E8A-4147-A177-3AD203B41FA5}">
                      <a16:colId xmlns="" xmlns:a16="http://schemas.microsoft.com/office/drawing/2014/main" val="2395788322"/>
                    </a:ext>
                  </a:extLst>
                </a:gridCol>
                <a:gridCol w="697478">
                  <a:extLst>
                    <a:ext uri="{9D8B030D-6E8A-4147-A177-3AD203B41FA5}">
                      <a16:colId xmlns="" xmlns:a16="http://schemas.microsoft.com/office/drawing/2014/main" val="1517030268"/>
                    </a:ext>
                  </a:extLst>
                </a:gridCol>
              </a:tblGrid>
              <a:tr h="653783">
                <a:tc>
                  <a:txBody>
                    <a:bodyPr/>
                    <a:lstStyle/>
                    <a:p>
                      <a:pPr algn="r"/>
                      <a:r>
                        <a:rPr lang="el-GR" sz="1600" b="0" i="0" dirty="0" smtClean="0">
                          <a:solidFill>
                            <a:schemeClr val="tx1">
                              <a:lumMod val="85000"/>
                              <a:lumOff val="15000"/>
                            </a:schemeClr>
                          </a:solidFill>
                          <a:latin typeface="+mn-lt"/>
                        </a:rPr>
                        <a:t>ΚΥΡ</a:t>
                      </a:r>
                      <a:endParaRPr lang="en-US" sz="1600" b="0" i="0" dirty="0">
                        <a:solidFill>
                          <a:schemeClr val="tx1">
                            <a:lumMod val="85000"/>
                            <a:lumOff val="15000"/>
                          </a:schemeClr>
                        </a:solidFill>
                        <a:latin typeface="+mn-lt"/>
                      </a:endParaRPr>
                    </a:p>
                  </a:txBody>
                  <a:tcPr marL="68580" marR="6858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ΔΕΥ</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ΤΡΙ</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ΤΕΤ</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ΠΕΜ</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ΠΑΡ</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ΣΑΒ</a:t>
                      </a:r>
                      <a:endParaRPr lang="en-US" sz="1600" b="0" i="0" dirty="0">
                        <a:solidFill>
                          <a:schemeClr val="tx1">
                            <a:lumMod val="85000"/>
                            <a:lumOff val="15000"/>
                          </a:schemeClr>
                        </a:solidFill>
                        <a:latin typeface="+mn-lt"/>
                      </a:endParaRPr>
                    </a:p>
                  </a:txBody>
                  <a:tcPr marL="68580" marR="6858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416442911"/>
                  </a:ext>
                </a:extLst>
              </a:tr>
              <a:tr h="653783">
                <a:tc>
                  <a:txBody>
                    <a:bodyPr/>
                    <a:lstStyle/>
                    <a:p>
                      <a:pPr algn="r"/>
                      <a:endParaRPr lang="en-US" sz="1800" b="0" i="0" baseline="0" dirty="0">
                        <a:solidFill>
                          <a:schemeClr val="tx1">
                            <a:lumMod val="85000"/>
                            <a:lumOff val="15000"/>
                          </a:schemeClr>
                        </a:solidFill>
                        <a:latin typeface="+mn-lt"/>
                      </a:endParaRPr>
                    </a:p>
                  </a:txBody>
                  <a:tcPr marL="68580" marR="6858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a:t>
                      </a:r>
                    </a:p>
                  </a:txBody>
                  <a:tcPr marL="68580" marR="6858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613702262"/>
                  </a:ext>
                </a:extLst>
              </a:tr>
              <a:tr h="653783">
                <a:tc>
                  <a:txBody>
                    <a:bodyPr/>
                    <a:lstStyle/>
                    <a:p>
                      <a:pPr algn="r"/>
                      <a:r>
                        <a:rPr lang="en-US" sz="1800" b="0" i="0" baseline="0" dirty="0">
                          <a:solidFill>
                            <a:srgbClr val="C00000"/>
                          </a:solidFill>
                          <a:latin typeface="+mn-lt"/>
                        </a:rPr>
                        <a:t>3</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9</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568955791"/>
                  </a:ext>
                </a:extLst>
              </a:tr>
              <a:tr h="653783">
                <a:tc>
                  <a:txBody>
                    <a:bodyPr/>
                    <a:lstStyle/>
                    <a:p>
                      <a:pPr algn="r"/>
                      <a:r>
                        <a:rPr lang="en-US" sz="1800" b="0" i="0" baseline="0" dirty="0">
                          <a:solidFill>
                            <a:srgbClr val="C00000"/>
                          </a:solidFill>
                          <a:latin typeface="+mn-lt"/>
                        </a:rPr>
                        <a:t>10</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11</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16</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869336706"/>
                  </a:ext>
                </a:extLst>
              </a:tr>
              <a:tr h="653783">
                <a:tc>
                  <a:txBody>
                    <a:bodyPr/>
                    <a:lstStyle/>
                    <a:p>
                      <a:pPr algn="r"/>
                      <a:r>
                        <a:rPr lang="en-US" sz="1800" b="0" i="0" baseline="0" dirty="0">
                          <a:solidFill>
                            <a:srgbClr val="C00000"/>
                          </a:solidFill>
                          <a:latin typeface="+mn-lt"/>
                        </a:rPr>
                        <a:t>17</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20</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21</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23</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671195308"/>
                  </a:ext>
                </a:extLst>
              </a:tr>
              <a:tr h="653783">
                <a:tc>
                  <a:txBody>
                    <a:bodyPr/>
                    <a:lstStyle/>
                    <a:p>
                      <a:pPr algn="r"/>
                      <a:r>
                        <a:rPr lang="en-US" sz="1800" b="0" i="0" baseline="0" dirty="0">
                          <a:solidFill>
                            <a:srgbClr val="C00000"/>
                          </a:solidFill>
                          <a:latin typeface="+mn-lt"/>
                        </a:rPr>
                        <a:t>24</a:t>
                      </a: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25</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26</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27</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28</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29</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30</a:t>
                      </a: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898084880"/>
                  </a:ext>
                </a:extLst>
              </a:tr>
              <a:tr h="653783">
                <a:tc>
                  <a:txBody>
                    <a:bodyPr/>
                    <a:lstStyle/>
                    <a:p>
                      <a:pPr algn="r"/>
                      <a:r>
                        <a:rPr lang="en-US" sz="1800" b="0" i="0" baseline="0" dirty="0">
                          <a:solidFill>
                            <a:srgbClr val="C00000"/>
                          </a:solidFill>
                          <a:latin typeface="+mn-lt"/>
                        </a:rPr>
                        <a:t>31</a:t>
                      </a: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358407430"/>
                  </a:ext>
                </a:extLst>
              </a:tr>
            </a:tbl>
          </a:graphicData>
        </a:graphic>
      </p:graphicFrame>
      <p:pic>
        <p:nvPicPr>
          <p:cNvPr id="8" name="Picture 2" descr="C:\Users\Dell\Desktop\αρχείο λήψης.jpg"/>
          <p:cNvPicPr>
            <a:picLocks noChangeAspect="1" noChangeArrowheads="1"/>
          </p:cNvPicPr>
          <p:nvPr/>
        </p:nvPicPr>
        <p:blipFill>
          <a:blip r:embed="rId2" cstate="print"/>
          <a:srcRect/>
          <a:stretch>
            <a:fillRect/>
          </a:stretch>
        </p:blipFill>
        <p:spPr bwMode="auto">
          <a:xfrm>
            <a:off x="5449914" y="332656"/>
            <a:ext cx="3532224" cy="3345232"/>
          </a:xfrm>
          <a:prstGeom prst="rect">
            <a:avLst/>
          </a:prstGeom>
          <a:noFill/>
        </p:spPr>
      </p:pic>
      <p:sp>
        <p:nvSpPr>
          <p:cNvPr id="3" name="TextBox 2"/>
          <p:cNvSpPr txBox="1"/>
          <p:nvPr/>
        </p:nvSpPr>
        <p:spPr>
          <a:xfrm>
            <a:off x="179513" y="6259396"/>
            <a:ext cx="5178669" cy="369332"/>
          </a:xfrm>
          <a:prstGeom prst="rect">
            <a:avLst/>
          </a:prstGeom>
          <a:noFill/>
        </p:spPr>
        <p:txBody>
          <a:bodyPr wrap="square" rtlCol="0">
            <a:spAutoFit/>
          </a:bodyPr>
          <a:lstStyle/>
          <a:p>
            <a:r>
              <a:rPr lang="el-GR" dirty="0"/>
              <a:t> 1: </a:t>
            </a:r>
            <a:r>
              <a:rPr lang="el-GR" dirty="0" smtClean="0"/>
              <a:t>Πρωτοχρονιά,</a:t>
            </a:r>
            <a:r>
              <a:rPr lang="en-US" dirty="0" smtClean="0"/>
              <a:t>  </a:t>
            </a:r>
            <a:r>
              <a:rPr lang="el-GR" dirty="0" smtClean="0"/>
              <a:t>6</a:t>
            </a:r>
            <a:r>
              <a:rPr lang="el-GR" dirty="0"/>
              <a:t>: </a:t>
            </a:r>
            <a:r>
              <a:rPr lang="el-GR" dirty="0" smtClean="0"/>
              <a:t>Θεοφάνεια,</a:t>
            </a:r>
            <a:r>
              <a:rPr lang="en-US" dirty="0" smtClean="0"/>
              <a:t>  </a:t>
            </a:r>
            <a:r>
              <a:rPr lang="el-GR" dirty="0" smtClean="0"/>
              <a:t>30</a:t>
            </a:r>
            <a:r>
              <a:rPr lang="el-GR" dirty="0"/>
              <a:t>: Τριών Ιεραρχών</a:t>
            </a:r>
          </a:p>
        </p:txBody>
      </p:sp>
      <p:sp>
        <p:nvSpPr>
          <p:cNvPr id="4" name="Ορθογώνιο 3"/>
          <p:cNvSpPr/>
          <p:nvPr/>
        </p:nvSpPr>
        <p:spPr>
          <a:xfrm>
            <a:off x="5449916" y="3645026"/>
            <a:ext cx="3694085" cy="2862322"/>
          </a:xfrm>
          <a:prstGeom prst="rect">
            <a:avLst/>
          </a:prstGeom>
          <a:solidFill>
            <a:schemeClr val="accent6">
              <a:lumMod val="40000"/>
              <a:lumOff val="60000"/>
            </a:schemeClr>
          </a:solidFill>
        </p:spPr>
        <p:txBody>
          <a:bodyPr wrap="square">
            <a:spAutoFit/>
          </a:bodyPr>
          <a:lstStyle/>
          <a:p>
            <a:r>
              <a:rPr lang="el-GR" dirty="0" smtClean="0"/>
              <a:t>Το θέατρο είναι το εντυπωσιακότερο από τα μνημεία της αρχαίας Ερέτριας. Βρίσκεται στο δυτικό τομέα της πόλης, μεταξύ της δυτικής πύλης, του σταδίου και του άνω γυμνασίου, ενώ στο νοτιοδυτικό του άκρο αποκαλύφθηκε ο ναός του Διονύσου. Πρόκειται για ένα από τα αρχαιότερα γνωστά μνημεία του είδους</a:t>
            </a:r>
            <a:endParaRPr lang="el-GR" dirty="0"/>
          </a:p>
        </p:txBody>
      </p:sp>
    </p:spTree>
    <p:extLst>
      <p:ext uri="{BB962C8B-B14F-4D97-AF65-F5344CB8AC3E}">
        <p14:creationId xmlns:p14="http://schemas.microsoft.com/office/powerpoint/2010/main" xmlns="" val="4236337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5757874" cy="1143000"/>
          </a:xfrm>
        </p:spPr>
        <p:txBody>
          <a:bodyPr/>
          <a:lstStyle/>
          <a:p>
            <a:r>
              <a:rPr lang="el-GR" dirty="0" err="1" smtClean="0"/>
              <a:t>Σοφα</a:t>
            </a:r>
            <a:r>
              <a:rPr lang="el-GR" dirty="0" smtClean="0"/>
              <a:t> </a:t>
            </a:r>
            <a:r>
              <a:rPr lang="el-GR" dirty="0" err="1" smtClean="0"/>
              <a:t>Λογια</a:t>
            </a:r>
            <a:r>
              <a:rPr lang="el-GR" dirty="0" smtClean="0"/>
              <a:t> των  </a:t>
            </a:r>
            <a:r>
              <a:rPr lang="el-GR" dirty="0" err="1" smtClean="0"/>
              <a:t>μεγαλων</a:t>
            </a:r>
            <a:r>
              <a:rPr lang="el-GR" dirty="0" smtClean="0"/>
              <a:t>  </a:t>
            </a:r>
            <a:r>
              <a:rPr lang="el-GR" dirty="0" err="1" smtClean="0"/>
              <a:t>τραγικων</a:t>
            </a:r>
            <a:endParaRPr lang="el-GR" dirty="0"/>
          </a:p>
        </p:txBody>
      </p:sp>
      <p:sp>
        <p:nvSpPr>
          <p:cNvPr id="3" name="2 - Θέση περιεχομένου"/>
          <p:cNvSpPr>
            <a:spLocks noGrp="1"/>
          </p:cNvSpPr>
          <p:nvPr>
            <p:ph sz="quarter" idx="1"/>
          </p:nvPr>
        </p:nvSpPr>
        <p:spPr/>
        <p:txBody>
          <a:bodyPr>
            <a:normAutofit fontScale="92500" lnSpcReduction="10000"/>
          </a:bodyPr>
          <a:lstStyle/>
          <a:p>
            <a:pPr>
              <a:buNone/>
            </a:pPr>
            <a:endParaRPr lang="el-GR" dirty="0" smtClean="0"/>
          </a:p>
          <a:p>
            <a:r>
              <a:rPr lang="el-GR" b="1" dirty="0" smtClean="0"/>
              <a:t>Νικά δ’ ο μείων τον </a:t>
            </a:r>
            <a:r>
              <a:rPr lang="el-GR" b="1" dirty="0" err="1" smtClean="0"/>
              <a:t>μέγαν</a:t>
            </a:r>
            <a:r>
              <a:rPr lang="el-GR" b="1" dirty="0" smtClean="0"/>
              <a:t> </a:t>
            </a:r>
            <a:r>
              <a:rPr lang="el-GR" b="1" dirty="0" err="1" smtClean="0"/>
              <a:t>δίκαι</a:t>
            </a:r>
            <a:r>
              <a:rPr lang="el-GR" b="1" dirty="0" smtClean="0"/>
              <a:t>’ έχων.</a:t>
            </a:r>
          </a:p>
          <a:p>
            <a:pPr>
              <a:buNone/>
            </a:pPr>
            <a:r>
              <a:rPr lang="el-GR" b="1" dirty="0" smtClean="0"/>
              <a:t>Ο μικρός νικάει τον μεγάλο όταν έχει δίκιο</a:t>
            </a:r>
            <a:r>
              <a:rPr lang="el-GR" dirty="0" smtClean="0"/>
              <a:t>.</a:t>
            </a:r>
          </a:p>
          <a:p>
            <a:pPr algn="r">
              <a:buNone/>
            </a:pPr>
            <a:r>
              <a:rPr lang="el-GR" i="1" dirty="0" smtClean="0"/>
              <a:t>Ευριπίδης, </a:t>
            </a:r>
            <a:r>
              <a:rPr lang="el-GR" i="1" dirty="0" err="1" smtClean="0"/>
              <a:t>Ιτέτιδες</a:t>
            </a:r>
            <a:endParaRPr lang="el-GR" i="1" dirty="0" smtClean="0"/>
          </a:p>
          <a:p>
            <a:r>
              <a:rPr lang="el-GR" b="1" dirty="0" smtClean="0"/>
              <a:t>Αι </a:t>
            </a:r>
            <a:r>
              <a:rPr lang="el-GR" b="1" dirty="0" err="1" smtClean="0"/>
              <a:t>δεύτεραι</a:t>
            </a:r>
            <a:r>
              <a:rPr lang="el-GR" b="1" dirty="0" smtClean="0"/>
              <a:t> πως φροντίδες </a:t>
            </a:r>
            <a:r>
              <a:rPr lang="el-GR" b="1" dirty="0" err="1" smtClean="0"/>
              <a:t>σοφώτεραι</a:t>
            </a:r>
            <a:r>
              <a:rPr lang="el-GR" b="1" dirty="0" smtClean="0"/>
              <a:t>.</a:t>
            </a:r>
          </a:p>
          <a:p>
            <a:pPr>
              <a:buNone/>
            </a:pPr>
            <a:r>
              <a:rPr lang="el-GR" b="1" dirty="0" smtClean="0"/>
              <a:t>Οι δεύτερες σκέψεις είναι μάλλον πιο σωστές</a:t>
            </a:r>
            <a:r>
              <a:rPr lang="el-GR" dirty="0" smtClean="0"/>
              <a:t>.</a:t>
            </a:r>
          </a:p>
          <a:p>
            <a:pPr algn="r">
              <a:buNone/>
            </a:pPr>
            <a:r>
              <a:rPr lang="el-GR" i="1" dirty="0" smtClean="0"/>
              <a:t>Ευριπίδης,  Ιππόλυτος</a:t>
            </a:r>
          </a:p>
          <a:p>
            <a:endParaRPr lang="el-GR" i="1" dirty="0" smtClean="0"/>
          </a:p>
          <a:p>
            <a:pPr>
              <a:buNone/>
            </a:pPr>
            <a:endParaRPr lang="el-GR" i="1" dirty="0" smtClean="0"/>
          </a:p>
          <a:p>
            <a:r>
              <a:rPr lang="el-GR" b="1" dirty="0" smtClean="0"/>
              <a:t>Ρώμη αμαθής πολλάκις τίκτει βλάβην.</a:t>
            </a:r>
          </a:p>
          <a:p>
            <a:pPr>
              <a:buNone/>
            </a:pPr>
            <a:r>
              <a:rPr lang="el-GR" b="1" dirty="0" smtClean="0"/>
              <a:t>Η δύναμη χωρίς παιδεία είναι πολλές φορές βλαβερή.</a:t>
            </a:r>
          </a:p>
          <a:p>
            <a:pPr algn="r">
              <a:buNone/>
            </a:pPr>
            <a:r>
              <a:rPr lang="el-GR" i="1" dirty="0" smtClean="0"/>
              <a:t>Ευριπίδης, </a:t>
            </a:r>
            <a:r>
              <a:rPr lang="el-GR" i="1" dirty="0" err="1" smtClean="0"/>
              <a:t>Τημενίδαι</a:t>
            </a:r>
            <a:endParaRPr lang="el-GR" i="1" dirty="0"/>
          </a:p>
        </p:txBody>
      </p:sp>
      <p:pic>
        <p:nvPicPr>
          <p:cNvPr id="4" name="3 - Εικόνα" descr="Γνωριμία με τον Ευριπίδη | iART"/>
          <p:cNvPicPr/>
          <p:nvPr/>
        </p:nvPicPr>
        <p:blipFill>
          <a:blip r:embed="rId2" cstate="print"/>
          <a:srcRect/>
          <a:stretch>
            <a:fillRect/>
          </a:stretch>
        </p:blipFill>
        <p:spPr bwMode="auto">
          <a:xfrm>
            <a:off x="6143636" y="0"/>
            <a:ext cx="2571768" cy="2071678"/>
          </a:xfrm>
          <a:prstGeom prst="rect">
            <a:avLst/>
          </a:prstGeom>
          <a:ln>
            <a:noFill/>
          </a:ln>
          <a:effectLst>
            <a:softEdge rad="112500"/>
          </a:effectLst>
        </p:spPr>
      </p:pic>
    </p:spTree>
    <p:extLst>
      <p:ext uri="{BB962C8B-B14F-4D97-AF65-F5344CB8AC3E}">
        <p14:creationId xmlns:p14="http://schemas.microsoft.com/office/powerpoint/2010/main" xmlns="" val="2897899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451D2-31A4-4D53-960B-266BF0A2C9F0}"/>
              </a:ext>
            </a:extLst>
          </p:cNvPr>
          <p:cNvSpPr>
            <a:spLocks noGrp="1"/>
          </p:cNvSpPr>
          <p:nvPr>
            <p:ph type="title"/>
          </p:nvPr>
        </p:nvSpPr>
        <p:spPr>
          <a:xfrm>
            <a:off x="274186" y="670112"/>
            <a:ext cx="5161910" cy="930085"/>
          </a:xfrm>
        </p:spPr>
        <p:txBody>
          <a:bodyPr>
            <a:normAutofit fontScale="90000"/>
          </a:bodyPr>
          <a:lstStyle/>
          <a:p>
            <a:r>
              <a:rPr lang="el-GR" dirty="0" smtClean="0"/>
              <a:t>ΟΚΤΩΒΡΙΟΣ </a:t>
            </a:r>
            <a:r>
              <a:rPr lang="en-US" dirty="0" smtClean="0"/>
              <a:t> </a:t>
            </a:r>
            <a:r>
              <a:rPr lang="en-US" dirty="0"/>
              <a:t>2021</a:t>
            </a:r>
          </a:p>
        </p:txBody>
      </p:sp>
      <p:graphicFrame>
        <p:nvGraphicFramePr>
          <p:cNvPr id="7" name="Table 7">
            <a:extLst>
              <a:ext uri="{FF2B5EF4-FFF2-40B4-BE49-F238E27FC236}">
                <a16:creationId xmlns:a16="http://schemas.microsoft.com/office/drawing/2014/main" xmlns="" id="{5104BAB0-B498-4036-B268-FECFC551CC6D}"/>
              </a:ext>
            </a:extLst>
          </p:cNvPr>
          <p:cNvGraphicFramePr>
            <a:graphicFrameLocks noGrp="1"/>
          </p:cNvGraphicFramePr>
          <p:nvPr>
            <p:ph sz="quarter" idx="14"/>
            <p:extLst>
              <p:ext uri="{D42A27DB-BD31-4B8C-83A1-F6EECF244321}">
                <p14:modId xmlns:p14="http://schemas.microsoft.com/office/powerpoint/2010/main" xmlns="" val="2140870589"/>
              </p:ext>
            </p:extLst>
          </p:nvPr>
        </p:nvGraphicFramePr>
        <p:xfrm>
          <a:off x="265511" y="1600203"/>
          <a:ext cx="4882346" cy="4576481"/>
        </p:xfrm>
        <a:graphic>
          <a:graphicData uri="http://schemas.openxmlformats.org/drawingml/2006/table">
            <a:tbl>
              <a:tblPr firstRow="1" bandRow="1">
                <a:tableStyleId>{5C22544A-7EE6-4342-B048-85BDC9FD1C3A}</a:tableStyleId>
              </a:tblPr>
              <a:tblGrid>
                <a:gridCol w="697478">
                  <a:extLst>
                    <a:ext uri="{9D8B030D-6E8A-4147-A177-3AD203B41FA5}">
                      <a16:colId xmlns:a16="http://schemas.microsoft.com/office/drawing/2014/main" xmlns="" val="1148754081"/>
                    </a:ext>
                  </a:extLst>
                </a:gridCol>
                <a:gridCol w="697478">
                  <a:extLst>
                    <a:ext uri="{9D8B030D-6E8A-4147-A177-3AD203B41FA5}">
                      <a16:colId xmlns:a16="http://schemas.microsoft.com/office/drawing/2014/main" xmlns="" val="2055401132"/>
                    </a:ext>
                  </a:extLst>
                </a:gridCol>
                <a:gridCol w="697478">
                  <a:extLst>
                    <a:ext uri="{9D8B030D-6E8A-4147-A177-3AD203B41FA5}">
                      <a16:colId xmlns:a16="http://schemas.microsoft.com/office/drawing/2014/main" xmlns="" val="3486828978"/>
                    </a:ext>
                  </a:extLst>
                </a:gridCol>
                <a:gridCol w="697478">
                  <a:extLst>
                    <a:ext uri="{9D8B030D-6E8A-4147-A177-3AD203B41FA5}">
                      <a16:colId xmlns:a16="http://schemas.microsoft.com/office/drawing/2014/main" xmlns="" val="1080772099"/>
                    </a:ext>
                  </a:extLst>
                </a:gridCol>
                <a:gridCol w="697478">
                  <a:extLst>
                    <a:ext uri="{9D8B030D-6E8A-4147-A177-3AD203B41FA5}">
                      <a16:colId xmlns:a16="http://schemas.microsoft.com/office/drawing/2014/main" xmlns="" val="2153821520"/>
                    </a:ext>
                  </a:extLst>
                </a:gridCol>
                <a:gridCol w="697478">
                  <a:extLst>
                    <a:ext uri="{9D8B030D-6E8A-4147-A177-3AD203B41FA5}">
                      <a16:colId xmlns:a16="http://schemas.microsoft.com/office/drawing/2014/main" xmlns="" val="2395788322"/>
                    </a:ext>
                  </a:extLst>
                </a:gridCol>
                <a:gridCol w="697478">
                  <a:extLst>
                    <a:ext uri="{9D8B030D-6E8A-4147-A177-3AD203B41FA5}">
                      <a16:colId xmlns:a16="http://schemas.microsoft.com/office/drawing/2014/main" xmlns="" val="1517030268"/>
                    </a:ext>
                  </a:extLst>
                </a:gridCol>
              </a:tblGrid>
              <a:tr h="653783">
                <a:tc>
                  <a:txBody>
                    <a:bodyPr/>
                    <a:lstStyle/>
                    <a:p>
                      <a:pPr algn="r"/>
                      <a:r>
                        <a:rPr lang="el-GR" sz="1800" b="0" i="0" dirty="0" smtClean="0">
                          <a:solidFill>
                            <a:srgbClr val="FF0000"/>
                          </a:solidFill>
                          <a:latin typeface="Calibri" panose="020F0502020204030204" pitchFamily="34" charset="0"/>
                          <a:cs typeface="Calibri" panose="020F0502020204030204" pitchFamily="34" charset="0"/>
                        </a:rPr>
                        <a:t>ΚΥΡ</a:t>
                      </a:r>
                      <a:endParaRPr lang="en-US" sz="1800" b="0" i="0" dirty="0">
                        <a:solidFill>
                          <a:srgbClr val="FF0000"/>
                        </a:solidFill>
                        <a:latin typeface="Calibri" panose="020F0502020204030204" pitchFamily="34" charset="0"/>
                        <a:cs typeface="Calibri" panose="020F0502020204030204" pitchFamily="34" charset="0"/>
                      </a:endParaRPr>
                    </a:p>
                  </a:txBody>
                  <a:tcPr marL="68580" marR="6858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ΔΕΥ</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ΤΡΙ</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ΤΕΤ</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ΠΕΜ</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ΠΑΡ</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ΣΑΒ</a:t>
                      </a:r>
                      <a:endParaRPr lang="en-US" sz="1600" b="0" i="0" dirty="0">
                        <a:solidFill>
                          <a:schemeClr val="tx1">
                            <a:lumMod val="85000"/>
                            <a:lumOff val="15000"/>
                          </a:schemeClr>
                        </a:solidFill>
                        <a:latin typeface="+mn-lt"/>
                      </a:endParaRPr>
                    </a:p>
                  </a:txBody>
                  <a:tcPr marL="68580" marR="6858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16442911"/>
                  </a:ext>
                </a:extLst>
              </a:tr>
              <a:tr h="653783">
                <a:tc>
                  <a:txBody>
                    <a:bodyPr/>
                    <a:lstStyle/>
                    <a:p>
                      <a:pPr algn="r"/>
                      <a:endParaRPr lang="en-US" sz="1800" b="0" i="0" baseline="0" dirty="0">
                        <a:solidFill>
                          <a:schemeClr val="tx1">
                            <a:lumMod val="85000"/>
                            <a:lumOff val="15000"/>
                          </a:schemeClr>
                        </a:solidFill>
                        <a:latin typeface="+mn-lt"/>
                      </a:endParaRPr>
                    </a:p>
                  </a:txBody>
                  <a:tcPr marL="68580" marR="6858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a:t>
                      </a:r>
                    </a:p>
                  </a:txBody>
                  <a:tcPr marL="68580" marR="6858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13702262"/>
                  </a:ext>
                </a:extLst>
              </a:tr>
              <a:tr h="653783">
                <a:tc>
                  <a:txBody>
                    <a:bodyPr/>
                    <a:lstStyle/>
                    <a:p>
                      <a:pPr algn="r"/>
                      <a:r>
                        <a:rPr lang="en-US" sz="1800" b="0" i="0" baseline="0" dirty="0">
                          <a:solidFill>
                            <a:srgbClr val="FF0000"/>
                          </a:solidFill>
                          <a:latin typeface="+mn-lt"/>
                        </a:rPr>
                        <a:t>3</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9</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568955791"/>
                  </a:ext>
                </a:extLst>
              </a:tr>
              <a:tr h="653783">
                <a:tc>
                  <a:txBody>
                    <a:bodyPr/>
                    <a:lstStyle/>
                    <a:p>
                      <a:pPr algn="r"/>
                      <a:r>
                        <a:rPr lang="en-US" sz="1800" b="0" i="0" baseline="0" dirty="0">
                          <a:solidFill>
                            <a:srgbClr val="FF0000"/>
                          </a:solidFill>
                          <a:latin typeface="+mn-lt"/>
                        </a:rPr>
                        <a:t>10</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11</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16</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69336706"/>
                  </a:ext>
                </a:extLst>
              </a:tr>
              <a:tr h="653783">
                <a:tc>
                  <a:txBody>
                    <a:bodyPr/>
                    <a:lstStyle/>
                    <a:p>
                      <a:pPr algn="r"/>
                      <a:r>
                        <a:rPr lang="en-US" sz="1800" b="0" i="0" baseline="0" dirty="0">
                          <a:solidFill>
                            <a:srgbClr val="FF0000"/>
                          </a:solidFill>
                          <a:latin typeface="+mn-lt"/>
                        </a:rPr>
                        <a:t>17</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20</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21</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23</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71195308"/>
                  </a:ext>
                </a:extLst>
              </a:tr>
              <a:tr h="653783">
                <a:tc>
                  <a:txBody>
                    <a:bodyPr/>
                    <a:lstStyle/>
                    <a:p>
                      <a:pPr algn="r"/>
                      <a:r>
                        <a:rPr lang="en-US" sz="1800" b="0" i="0" baseline="0" dirty="0">
                          <a:solidFill>
                            <a:srgbClr val="FF0000"/>
                          </a:solidFill>
                          <a:latin typeface="+mn-lt"/>
                        </a:rPr>
                        <a:t>24</a:t>
                      </a: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25</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26</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27</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28</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29</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30</a:t>
                      </a: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8084880"/>
                  </a:ext>
                </a:extLst>
              </a:tr>
              <a:tr h="653783">
                <a:tc>
                  <a:txBody>
                    <a:bodyPr/>
                    <a:lstStyle/>
                    <a:p>
                      <a:pPr algn="r"/>
                      <a:r>
                        <a:rPr lang="en-US" sz="1800" b="0" i="0" baseline="0" dirty="0">
                          <a:solidFill>
                            <a:srgbClr val="FF0000"/>
                          </a:solidFill>
                          <a:latin typeface="+mn-lt"/>
                        </a:rPr>
                        <a:t>31</a:t>
                      </a: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25284845"/>
                  </a:ext>
                </a:extLst>
              </a:tr>
            </a:tbl>
          </a:graphicData>
        </a:graphic>
      </p:graphicFrame>
      <p:pic>
        <p:nvPicPr>
          <p:cNvPr id="4" name="Picture 2" descr="C:\Users\Dell\Desktop\DSC_3684-xa.jpg"/>
          <p:cNvPicPr>
            <a:picLocks noChangeAspect="1" noChangeArrowheads="1"/>
          </p:cNvPicPr>
          <p:nvPr/>
        </p:nvPicPr>
        <p:blipFill>
          <a:blip r:embed="rId2" cstate="print"/>
          <a:srcRect/>
          <a:stretch>
            <a:fillRect/>
          </a:stretch>
        </p:blipFill>
        <p:spPr bwMode="auto">
          <a:xfrm>
            <a:off x="5436096" y="22980"/>
            <a:ext cx="3816424" cy="3906008"/>
          </a:xfrm>
          <a:prstGeom prst="rect">
            <a:avLst/>
          </a:prstGeom>
          <a:noFill/>
        </p:spPr>
      </p:pic>
      <p:sp>
        <p:nvSpPr>
          <p:cNvPr id="3" name="Ορθογώνιο 2"/>
          <p:cNvSpPr/>
          <p:nvPr/>
        </p:nvSpPr>
        <p:spPr>
          <a:xfrm>
            <a:off x="5436095" y="3928988"/>
            <a:ext cx="3705293" cy="2308324"/>
          </a:xfrm>
          <a:prstGeom prst="rect">
            <a:avLst/>
          </a:prstGeom>
          <a:solidFill>
            <a:schemeClr val="accent1">
              <a:lumMod val="40000"/>
              <a:lumOff val="60000"/>
            </a:schemeClr>
          </a:solidFill>
        </p:spPr>
        <p:txBody>
          <a:bodyPr wrap="square">
            <a:spAutoFit/>
          </a:bodyPr>
          <a:lstStyle/>
          <a:p>
            <a:r>
              <a:rPr lang="el-GR" dirty="0"/>
              <a:t>Σήμερα, δυστυχώς, το μεγαλύτερο τμήμα από τις σειρές των εδωλίων έχει </a:t>
            </a:r>
            <a:r>
              <a:rPr lang="el-GR" dirty="0" err="1"/>
              <a:t>αρπαγεί</a:t>
            </a:r>
            <a:r>
              <a:rPr lang="el-GR" dirty="0"/>
              <a:t>. </a:t>
            </a:r>
          </a:p>
          <a:p>
            <a:r>
              <a:rPr lang="el-GR" dirty="0"/>
              <a:t>Εντυπωσιακά, όμως, παραμένουν τα λείψανα της σκηνής και, κυρίως, η θολωτή υπόγεια δίοδος που οδηγούσε στο κέντρο της ορχήστρας. </a:t>
            </a:r>
          </a:p>
        </p:txBody>
      </p:sp>
      <p:sp>
        <p:nvSpPr>
          <p:cNvPr id="5" name="Ορθογώνιο 4"/>
          <p:cNvSpPr/>
          <p:nvPr/>
        </p:nvSpPr>
        <p:spPr>
          <a:xfrm>
            <a:off x="323528" y="6222875"/>
            <a:ext cx="2390398" cy="369332"/>
          </a:xfrm>
          <a:prstGeom prst="rect">
            <a:avLst/>
          </a:prstGeom>
        </p:spPr>
        <p:txBody>
          <a:bodyPr wrap="none">
            <a:spAutoFit/>
          </a:bodyPr>
          <a:lstStyle/>
          <a:p>
            <a:r>
              <a:rPr lang="el-GR" dirty="0"/>
              <a:t>28 </a:t>
            </a:r>
            <a:r>
              <a:rPr lang="el-GR" dirty="0" smtClean="0"/>
              <a:t>: Επέτειος </a:t>
            </a:r>
            <a:r>
              <a:rPr lang="el-GR" dirty="0"/>
              <a:t>του Όχι</a:t>
            </a:r>
          </a:p>
        </p:txBody>
      </p:sp>
    </p:spTree>
    <p:extLst>
      <p:ext uri="{BB962C8B-B14F-4D97-AF65-F5344CB8AC3E}">
        <p14:creationId xmlns:p14="http://schemas.microsoft.com/office/powerpoint/2010/main" xmlns="" val="1087774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4829180" cy="1225536"/>
          </a:xfrm>
        </p:spPr>
        <p:txBody>
          <a:bodyPr>
            <a:normAutofit/>
          </a:bodyPr>
          <a:lstStyle/>
          <a:p>
            <a:r>
              <a:rPr lang="el-GR" dirty="0" err="1" smtClean="0"/>
              <a:t>Σοφα</a:t>
            </a:r>
            <a:r>
              <a:rPr lang="el-GR" dirty="0" smtClean="0"/>
              <a:t> </a:t>
            </a:r>
            <a:r>
              <a:rPr lang="el-GR" dirty="0" err="1" smtClean="0"/>
              <a:t>Λογια</a:t>
            </a:r>
            <a:r>
              <a:rPr lang="el-GR" dirty="0" smtClean="0"/>
              <a:t> των  </a:t>
            </a:r>
            <a:r>
              <a:rPr lang="el-GR" dirty="0" err="1" smtClean="0"/>
              <a:t>μεγαλων</a:t>
            </a:r>
            <a:r>
              <a:rPr lang="el-GR" dirty="0" smtClean="0"/>
              <a:t>  </a:t>
            </a:r>
            <a:r>
              <a:rPr lang="el-GR" dirty="0" err="1" smtClean="0"/>
              <a:t>τραγικων</a:t>
            </a:r>
            <a:endParaRPr lang="el-GR" dirty="0"/>
          </a:p>
        </p:txBody>
      </p:sp>
      <p:sp>
        <p:nvSpPr>
          <p:cNvPr id="3" name="2 - Θέση περιεχομένου"/>
          <p:cNvSpPr>
            <a:spLocks noGrp="1"/>
          </p:cNvSpPr>
          <p:nvPr>
            <p:ph sz="quarter" idx="1"/>
          </p:nvPr>
        </p:nvSpPr>
        <p:spPr>
          <a:xfrm>
            <a:off x="457200" y="1600200"/>
            <a:ext cx="6615130" cy="4873752"/>
          </a:xfrm>
        </p:spPr>
        <p:txBody>
          <a:bodyPr/>
          <a:lstStyle/>
          <a:p>
            <a:r>
              <a:rPr lang="el-GR" dirty="0" smtClean="0"/>
              <a:t>Πολλά τα δεινά </a:t>
            </a:r>
            <a:r>
              <a:rPr lang="el-GR" dirty="0" err="1" smtClean="0"/>
              <a:t>κουδέν</a:t>
            </a:r>
            <a:r>
              <a:rPr lang="el-GR" dirty="0" smtClean="0"/>
              <a:t> ανθρώπου </a:t>
            </a:r>
            <a:r>
              <a:rPr lang="el-GR" dirty="0" err="1" smtClean="0"/>
              <a:t>δεινότερον</a:t>
            </a:r>
            <a:r>
              <a:rPr lang="el-GR" dirty="0" smtClean="0"/>
              <a:t> </a:t>
            </a:r>
            <a:r>
              <a:rPr lang="el-GR" dirty="0" err="1" smtClean="0"/>
              <a:t>πέλει</a:t>
            </a:r>
            <a:r>
              <a:rPr lang="el-GR" dirty="0" smtClean="0"/>
              <a:t>.</a:t>
            </a:r>
          </a:p>
          <a:p>
            <a:pPr algn="r">
              <a:buNone/>
            </a:pPr>
            <a:r>
              <a:rPr lang="el-GR" i="1" dirty="0" smtClean="0"/>
              <a:t>Σοφοκλής, Αντιγόνη</a:t>
            </a:r>
          </a:p>
          <a:p>
            <a:r>
              <a:rPr lang="el-GR" dirty="0" smtClean="0"/>
              <a:t>Έρως </a:t>
            </a:r>
            <a:r>
              <a:rPr lang="el-GR" dirty="0" err="1" smtClean="0"/>
              <a:t>ανίκατε</a:t>
            </a:r>
            <a:r>
              <a:rPr lang="el-GR" dirty="0" smtClean="0"/>
              <a:t> </a:t>
            </a:r>
            <a:r>
              <a:rPr lang="el-GR" dirty="0" err="1" smtClean="0"/>
              <a:t>μάχαν</a:t>
            </a:r>
            <a:r>
              <a:rPr lang="el-GR" dirty="0" smtClean="0"/>
              <a:t>,</a:t>
            </a:r>
            <a:br>
              <a:rPr lang="el-GR" dirty="0" smtClean="0"/>
            </a:br>
            <a:r>
              <a:rPr lang="el-GR" dirty="0" smtClean="0"/>
              <a:t>Έρως, </a:t>
            </a:r>
            <a:r>
              <a:rPr lang="el-GR" dirty="0" err="1" smtClean="0"/>
              <a:t>ός</a:t>
            </a:r>
            <a:r>
              <a:rPr lang="el-GR" dirty="0" smtClean="0"/>
              <a:t> εν </a:t>
            </a:r>
            <a:r>
              <a:rPr lang="el-GR" dirty="0" err="1" smtClean="0"/>
              <a:t>κτήμασι</a:t>
            </a:r>
            <a:r>
              <a:rPr lang="el-GR" dirty="0" smtClean="0"/>
              <a:t> πίπτεις, </a:t>
            </a:r>
            <a:r>
              <a:rPr lang="el-GR" dirty="0" err="1" smtClean="0"/>
              <a:t>ός</a:t>
            </a:r>
            <a:r>
              <a:rPr lang="el-GR" dirty="0" smtClean="0"/>
              <a:t> εν </a:t>
            </a:r>
            <a:r>
              <a:rPr lang="el-GR" dirty="0" err="1" smtClean="0"/>
              <a:t>μαλακαίς</a:t>
            </a:r>
            <a:r>
              <a:rPr lang="el-GR" dirty="0" smtClean="0"/>
              <a:t> </a:t>
            </a:r>
            <a:r>
              <a:rPr lang="el-GR" dirty="0" err="1" smtClean="0"/>
              <a:t>παρειαίς</a:t>
            </a:r>
            <a:r>
              <a:rPr lang="el-GR" dirty="0" smtClean="0"/>
              <a:t> </a:t>
            </a:r>
            <a:r>
              <a:rPr lang="el-GR" dirty="0" err="1" smtClean="0"/>
              <a:t>νεάνιδος</a:t>
            </a:r>
            <a:r>
              <a:rPr lang="el-GR" dirty="0" smtClean="0"/>
              <a:t> </a:t>
            </a:r>
            <a:r>
              <a:rPr lang="el-GR" dirty="0" err="1" smtClean="0"/>
              <a:t>εννυχεύεις</a:t>
            </a:r>
            <a:r>
              <a:rPr lang="el-GR" dirty="0" smtClean="0"/>
              <a:t>.</a:t>
            </a:r>
          </a:p>
          <a:p>
            <a:pPr algn="r">
              <a:buNone/>
            </a:pPr>
            <a:r>
              <a:rPr lang="el-GR" i="1" dirty="0" smtClean="0"/>
              <a:t>Σοφοκλής, Αντιγόνη</a:t>
            </a:r>
          </a:p>
          <a:p>
            <a:r>
              <a:rPr lang="el-GR" dirty="0" smtClean="0"/>
              <a:t>Ου </a:t>
            </a:r>
            <a:r>
              <a:rPr lang="el-GR" dirty="0" err="1" smtClean="0"/>
              <a:t>συνέχθειν</a:t>
            </a:r>
            <a:r>
              <a:rPr lang="el-GR" dirty="0" smtClean="0"/>
              <a:t> αλλά </a:t>
            </a:r>
            <a:r>
              <a:rPr lang="el-GR" dirty="0" err="1" smtClean="0"/>
              <a:t>συμφιλείν</a:t>
            </a:r>
            <a:r>
              <a:rPr lang="el-GR" dirty="0" smtClean="0"/>
              <a:t> </a:t>
            </a:r>
            <a:r>
              <a:rPr lang="el-GR" dirty="0" err="1" smtClean="0"/>
              <a:t>έφυν</a:t>
            </a:r>
            <a:r>
              <a:rPr lang="el-GR" dirty="0" smtClean="0"/>
              <a:t>.</a:t>
            </a:r>
          </a:p>
          <a:p>
            <a:pPr>
              <a:buNone/>
            </a:pPr>
            <a:r>
              <a:rPr lang="el-GR" dirty="0" smtClean="0"/>
              <a:t>   Δεν είναι στη φύση μου να μισώ αλλά να αγαπώ.</a:t>
            </a:r>
          </a:p>
          <a:p>
            <a:pPr algn="r">
              <a:buNone/>
            </a:pPr>
            <a:r>
              <a:rPr lang="el-GR" i="1" dirty="0" smtClean="0"/>
              <a:t>Σοφοκλής, Αντιγόνη</a:t>
            </a:r>
          </a:p>
          <a:p>
            <a:endParaRPr lang="el-GR" dirty="0" smtClean="0"/>
          </a:p>
          <a:p>
            <a:endParaRPr lang="el-GR" dirty="0" smtClean="0"/>
          </a:p>
          <a:p>
            <a:endParaRPr lang="el-GR" i="1" dirty="0"/>
          </a:p>
        </p:txBody>
      </p:sp>
      <p:pic>
        <p:nvPicPr>
          <p:cNvPr id="4" name="3 - Εικόνα" descr="Σοφοκλής - Εκδόσεις Αρμός"/>
          <p:cNvPicPr/>
          <p:nvPr/>
        </p:nvPicPr>
        <p:blipFill>
          <a:blip r:embed="rId2" cstate="print"/>
          <a:srcRect/>
          <a:stretch>
            <a:fillRect/>
          </a:stretch>
        </p:blipFill>
        <p:spPr bwMode="auto">
          <a:xfrm>
            <a:off x="6715140" y="142852"/>
            <a:ext cx="2099306" cy="2433958"/>
          </a:xfrm>
          <a:prstGeom prst="rect">
            <a:avLst/>
          </a:prstGeom>
          <a:ln>
            <a:noFill/>
          </a:ln>
          <a:effectLst>
            <a:softEdge rad="112500"/>
          </a:effectLst>
        </p:spPr>
      </p:pic>
    </p:spTree>
    <p:extLst>
      <p:ext uri="{BB962C8B-B14F-4D97-AF65-F5344CB8AC3E}">
        <p14:creationId xmlns:p14="http://schemas.microsoft.com/office/powerpoint/2010/main" xmlns="" val="1841316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451D2-31A4-4D53-960B-266BF0A2C9F0}"/>
              </a:ext>
            </a:extLst>
          </p:cNvPr>
          <p:cNvSpPr>
            <a:spLocks noGrp="1"/>
          </p:cNvSpPr>
          <p:nvPr>
            <p:ph type="title"/>
          </p:nvPr>
        </p:nvSpPr>
        <p:spPr>
          <a:xfrm>
            <a:off x="274186" y="670112"/>
            <a:ext cx="5233918" cy="930085"/>
          </a:xfrm>
        </p:spPr>
        <p:txBody>
          <a:bodyPr>
            <a:normAutofit fontScale="90000"/>
          </a:bodyPr>
          <a:lstStyle/>
          <a:p>
            <a:r>
              <a:rPr lang="el-GR" dirty="0" smtClean="0"/>
              <a:t>ΝΟΕΜΒΡΙΟΣ</a:t>
            </a:r>
            <a:r>
              <a:rPr lang="en-US" dirty="0" smtClean="0"/>
              <a:t> </a:t>
            </a:r>
            <a:r>
              <a:rPr lang="en-US" dirty="0"/>
              <a:t>2021</a:t>
            </a:r>
          </a:p>
        </p:txBody>
      </p:sp>
      <p:graphicFrame>
        <p:nvGraphicFramePr>
          <p:cNvPr id="7" name="Table 7">
            <a:extLst>
              <a:ext uri="{FF2B5EF4-FFF2-40B4-BE49-F238E27FC236}">
                <a16:creationId xmlns:a16="http://schemas.microsoft.com/office/drawing/2014/main" xmlns="" id="{5104BAB0-B498-4036-B268-FECFC551CC6D}"/>
              </a:ext>
            </a:extLst>
          </p:cNvPr>
          <p:cNvGraphicFramePr>
            <a:graphicFrameLocks noGrp="1"/>
          </p:cNvGraphicFramePr>
          <p:nvPr>
            <p:ph sz="quarter" idx="14"/>
            <p:extLst>
              <p:ext uri="{D42A27DB-BD31-4B8C-83A1-F6EECF244321}">
                <p14:modId xmlns:p14="http://schemas.microsoft.com/office/powerpoint/2010/main" xmlns="" val="3441611627"/>
              </p:ext>
            </p:extLst>
          </p:nvPr>
        </p:nvGraphicFramePr>
        <p:xfrm>
          <a:off x="265511" y="1600203"/>
          <a:ext cx="4882346" cy="4576481"/>
        </p:xfrm>
        <a:graphic>
          <a:graphicData uri="http://schemas.openxmlformats.org/drawingml/2006/table">
            <a:tbl>
              <a:tblPr firstRow="1" bandRow="1">
                <a:tableStyleId>{5C22544A-7EE6-4342-B048-85BDC9FD1C3A}</a:tableStyleId>
              </a:tblPr>
              <a:tblGrid>
                <a:gridCol w="697478">
                  <a:extLst>
                    <a:ext uri="{9D8B030D-6E8A-4147-A177-3AD203B41FA5}">
                      <a16:colId xmlns:a16="http://schemas.microsoft.com/office/drawing/2014/main" xmlns="" val="1148754081"/>
                    </a:ext>
                  </a:extLst>
                </a:gridCol>
                <a:gridCol w="697478">
                  <a:extLst>
                    <a:ext uri="{9D8B030D-6E8A-4147-A177-3AD203B41FA5}">
                      <a16:colId xmlns:a16="http://schemas.microsoft.com/office/drawing/2014/main" xmlns="" val="2055401132"/>
                    </a:ext>
                  </a:extLst>
                </a:gridCol>
                <a:gridCol w="697478">
                  <a:extLst>
                    <a:ext uri="{9D8B030D-6E8A-4147-A177-3AD203B41FA5}">
                      <a16:colId xmlns:a16="http://schemas.microsoft.com/office/drawing/2014/main" xmlns="" val="3486828978"/>
                    </a:ext>
                  </a:extLst>
                </a:gridCol>
                <a:gridCol w="697478">
                  <a:extLst>
                    <a:ext uri="{9D8B030D-6E8A-4147-A177-3AD203B41FA5}">
                      <a16:colId xmlns:a16="http://schemas.microsoft.com/office/drawing/2014/main" xmlns="" val="1080772099"/>
                    </a:ext>
                  </a:extLst>
                </a:gridCol>
                <a:gridCol w="697478">
                  <a:extLst>
                    <a:ext uri="{9D8B030D-6E8A-4147-A177-3AD203B41FA5}">
                      <a16:colId xmlns:a16="http://schemas.microsoft.com/office/drawing/2014/main" xmlns="" val="2153821520"/>
                    </a:ext>
                  </a:extLst>
                </a:gridCol>
                <a:gridCol w="697478">
                  <a:extLst>
                    <a:ext uri="{9D8B030D-6E8A-4147-A177-3AD203B41FA5}">
                      <a16:colId xmlns:a16="http://schemas.microsoft.com/office/drawing/2014/main" xmlns="" val="2395788322"/>
                    </a:ext>
                  </a:extLst>
                </a:gridCol>
                <a:gridCol w="697478">
                  <a:extLst>
                    <a:ext uri="{9D8B030D-6E8A-4147-A177-3AD203B41FA5}">
                      <a16:colId xmlns:a16="http://schemas.microsoft.com/office/drawing/2014/main" xmlns="" val="1517030268"/>
                    </a:ext>
                  </a:extLst>
                </a:gridCol>
              </a:tblGrid>
              <a:tr h="653783">
                <a:tc>
                  <a:txBody>
                    <a:bodyPr/>
                    <a:lstStyle/>
                    <a:p>
                      <a:pPr algn="r"/>
                      <a:r>
                        <a:rPr lang="el-GR" sz="1600" b="0" i="0" dirty="0" smtClean="0">
                          <a:solidFill>
                            <a:srgbClr val="FF0000"/>
                          </a:solidFill>
                          <a:latin typeface="+mn-lt"/>
                        </a:rPr>
                        <a:t>ΚΥΡ</a:t>
                      </a:r>
                      <a:endParaRPr lang="en-US" sz="1600" b="0" i="0" dirty="0">
                        <a:solidFill>
                          <a:srgbClr val="FF0000"/>
                        </a:solidFill>
                        <a:latin typeface="+mn-lt"/>
                      </a:endParaRPr>
                    </a:p>
                  </a:txBody>
                  <a:tcPr marL="68580" marR="6858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ΔΕΥ</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ΤΡΙ</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ΤΕΤ</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ΠΕΜ</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ΠΑΡ</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ΣΑΒ</a:t>
                      </a:r>
                      <a:endParaRPr lang="en-US" sz="1600" b="0" i="0" dirty="0">
                        <a:solidFill>
                          <a:schemeClr val="tx1">
                            <a:lumMod val="85000"/>
                            <a:lumOff val="15000"/>
                          </a:schemeClr>
                        </a:solidFill>
                        <a:latin typeface="+mn-lt"/>
                      </a:endParaRPr>
                    </a:p>
                  </a:txBody>
                  <a:tcPr marL="68580" marR="6858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16442911"/>
                  </a:ext>
                </a:extLst>
              </a:tr>
              <a:tr h="653783">
                <a:tc>
                  <a:txBody>
                    <a:bodyPr/>
                    <a:lstStyle/>
                    <a:p>
                      <a:pPr algn="r"/>
                      <a:endParaRPr lang="en-US" sz="1800" b="0" i="0" baseline="0" dirty="0">
                        <a:solidFill>
                          <a:schemeClr val="tx1">
                            <a:lumMod val="85000"/>
                            <a:lumOff val="15000"/>
                          </a:schemeClr>
                        </a:solidFill>
                        <a:latin typeface="+mn-lt"/>
                      </a:endParaRPr>
                    </a:p>
                  </a:txBody>
                  <a:tcPr marL="68580" marR="6858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3</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4</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5</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6</a:t>
                      </a:r>
                    </a:p>
                  </a:txBody>
                  <a:tcPr marL="68580" marR="6858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13702262"/>
                  </a:ext>
                </a:extLst>
              </a:tr>
              <a:tr h="653783">
                <a:tc>
                  <a:txBody>
                    <a:bodyPr/>
                    <a:lstStyle/>
                    <a:p>
                      <a:pPr algn="r"/>
                      <a:r>
                        <a:rPr lang="en-US" sz="1800" b="0" i="0" baseline="0" dirty="0">
                          <a:solidFill>
                            <a:srgbClr val="FF0000"/>
                          </a:solidFill>
                          <a:latin typeface="+mn-lt"/>
                        </a:rPr>
                        <a:t>7</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10</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11</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13</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568955791"/>
                  </a:ext>
                </a:extLst>
              </a:tr>
              <a:tr h="653783">
                <a:tc>
                  <a:txBody>
                    <a:bodyPr/>
                    <a:lstStyle/>
                    <a:p>
                      <a:pPr algn="r"/>
                      <a:r>
                        <a:rPr lang="en-US" sz="1800" b="0" i="0" baseline="0" dirty="0">
                          <a:solidFill>
                            <a:srgbClr val="FF0000"/>
                          </a:solidFill>
                          <a:latin typeface="+mn-lt"/>
                        </a:rPr>
                        <a:t>14</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20</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69336706"/>
                  </a:ext>
                </a:extLst>
              </a:tr>
              <a:tr h="653783">
                <a:tc>
                  <a:txBody>
                    <a:bodyPr/>
                    <a:lstStyle/>
                    <a:p>
                      <a:pPr algn="r"/>
                      <a:r>
                        <a:rPr lang="en-US" sz="1800" b="0" i="0" baseline="0" dirty="0">
                          <a:solidFill>
                            <a:srgbClr val="FF0000"/>
                          </a:solidFill>
                          <a:latin typeface="+mn-lt"/>
                        </a:rPr>
                        <a:t>21</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27</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71195308"/>
                  </a:ext>
                </a:extLst>
              </a:tr>
              <a:tr h="653783">
                <a:tc>
                  <a:txBody>
                    <a:bodyPr/>
                    <a:lstStyle/>
                    <a:p>
                      <a:pPr algn="r"/>
                      <a:r>
                        <a:rPr lang="en-US" sz="1800" b="0" i="0" baseline="0" dirty="0">
                          <a:solidFill>
                            <a:srgbClr val="FF0000"/>
                          </a:solidFill>
                          <a:latin typeface="+mn-lt"/>
                        </a:rPr>
                        <a:t>28</a:t>
                      </a: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29</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30</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8084880"/>
                  </a:ext>
                </a:extLst>
              </a:tr>
              <a:tr h="653783">
                <a:tc>
                  <a:txBody>
                    <a:bodyPr/>
                    <a:lstStyle/>
                    <a:p>
                      <a:pPr algn="r"/>
                      <a:endParaRPr lang="en-US" sz="1800" b="0" i="0" baseline="0" dirty="0">
                        <a:solidFill>
                          <a:schemeClr val="tx1">
                            <a:lumMod val="85000"/>
                            <a:lumOff val="15000"/>
                          </a:schemeClr>
                        </a:solidFill>
                        <a:latin typeface="+mn-lt"/>
                      </a:endParaRP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19386904"/>
                  </a:ext>
                </a:extLst>
              </a:tr>
            </a:tbl>
          </a:graphicData>
        </a:graphic>
      </p:graphicFrame>
      <p:pic>
        <p:nvPicPr>
          <p:cNvPr id="4" name="Picture 2" descr="C:\Users\Dell\Desktop\αρχείο λήψης (2).jpg"/>
          <p:cNvPicPr>
            <a:picLocks noChangeAspect="1" noChangeArrowheads="1"/>
          </p:cNvPicPr>
          <p:nvPr/>
        </p:nvPicPr>
        <p:blipFill>
          <a:blip r:embed="rId2" cstate="print"/>
          <a:srcRect/>
          <a:stretch>
            <a:fillRect/>
          </a:stretch>
        </p:blipFill>
        <p:spPr bwMode="auto">
          <a:xfrm>
            <a:off x="5360330" y="0"/>
            <a:ext cx="3783669" cy="4005064"/>
          </a:xfrm>
          <a:prstGeom prst="rect">
            <a:avLst/>
          </a:prstGeom>
          <a:noFill/>
        </p:spPr>
      </p:pic>
      <p:sp>
        <p:nvSpPr>
          <p:cNvPr id="3" name="Ορθογώνιο 2"/>
          <p:cNvSpPr/>
          <p:nvPr/>
        </p:nvSpPr>
        <p:spPr>
          <a:xfrm>
            <a:off x="5360329" y="3970799"/>
            <a:ext cx="3806211" cy="2554545"/>
          </a:xfrm>
          <a:prstGeom prst="rect">
            <a:avLst/>
          </a:prstGeom>
          <a:solidFill>
            <a:schemeClr val="accent6">
              <a:lumMod val="40000"/>
              <a:lumOff val="60000"/>
            </a:schemeClr>
          </a:solidFill>
        </p:spPr>
        <p:txBody>
          <a:bodyPr wrap="square">
            <a:spAutoFit/>
          </a:bodyPr>
          <a:lstStyle/>
          <a:p>
            <a:r>
              <a:rPr lang="el-GR" sz="1600" dirty="0"/>
              <a:t>Το μνημείο ανασκάφηκε από την Αμερικανική Αρχαιολογική Σχολή και η τοπική Εφορεία Αρχαιοτήτων καταβάλλει σημαντικές προσπάθειες για την </a:t>
            </a:r>
            <a:r>
              <a:rPr lang="el-GR" sz="1600" dirty="0" err="1"/>
              <a:t>αναστήλωσή</a:t>
            </a:r>
            <a:r>
              <a:rPr lang="el-GR" sz="1600" dirty="0"/>
              <a:t> του</a:t>
            </a:r>
            <a:r>
              <a:rPr lang="el-GR" sz="1600" dirty="0" smtClean="0"/>
              <a:t>.</a:t>
            </a:r>
            <a:endParaRPr lang="el-GR" sz="1600" dirty="0"/>
          </a:p>
          <a:p>
            <a:pPr>
              <a:buNone/>
            </a:pPr>
            <a:r>
              <a:rPr lang="el-GR" sz="1600" dirty="0" smtClean="0"/>
              <a:t>Σήμερα</a:t>
            </a:r>
            <a:r>
              <a:rPr lang="el-GR" sz="1600" dirty="0"/>
              <a:t>, λόγω της προχωρημένης αποσάθρωσης, η πρόσβαση στο μνημείο έχει απαγορευτεί. Παλαιότερα όμως ήταν επισκέψιμο και φιλοξενούσε θεατρικές παραστάσεις</a:t>
            </a:r>
            <a:r>
              <a:rPr lang="el-GR" sz="1600" dirty="0" smtClean="0"/>
              <a:t>.</a:t>
            </a:r>
            <a:endParaRPr lang="el-GR" sz="1600" dirty="0"/>
          </a:p>
        </p:txBody>
      </p:sp>
      <p:sp>
        <p:nvSpPr>
          <p:cNvPr id="5" name="Ορθογώνιο 4"/>
          <p:cNvSpPr/>
          <p:nvPr/>
        </p:nvSpPr>
        <p:spPr>
          <a:xfrm>
            <a:off x="467544" y="5661248"/>
            <a:ext cx="1877437" cy="369332"/>
          </a:xfrm>
          <a:prstGeom prst="rect">
            <a:avLst/>
          </a:prstGeom>
        </p:spPr>
        <p:txBody>
          <a:bodyPr wrap="none">
            <a:spAutoFit/>
          </a:bodyPr>
          <a:lstStyle/>
          <a:p>
            <a:r>
              <a:rPr lang="el-GR" dirty="0"/>
              <a:t>17 </a:t>
            </a:r>
            <a:r>
              <a:rPr lang="el-GR" dirty="0" smtClean="0"/>
              <a:t>: Πολυτεχνείο</a:t>
            </a:r>
            <a:endParaRPr lang="el-GR" dirty="0"/>
          </a:p>
        </p:txBody>
      </p:sp>
    </p:spTree>
    <p:extLst>
      <p:ext uri="{BB962C8B-B14F-4D97-AF65-F5344CB8AC3E}">
        <p14:creationId xmlns:p14="http://schemas.microsoft.com/office/powerpoint/2010/main" xmlns="" val="2296272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5900750" cy="1143000"/>
          </a:xfrm>
        </p:spPr>
        <p:txBody>
          <a:bodyPr/>
          <a:lstStyle/>
          <a:p>
            <a:r>
              <a:rPr lang="el-GR" b="1" dirty="0" err="1" smtClean="0"/>
              <a:t>Σοφα</a:t>
            </a:r>
            <a:r>
              <a:rPr lang="el-GR" b="1" dirty="0" smtClean="0"/>
              <a:t> </a:t>
            </a:r>
            <a:r>
              <a:rPr lang="el-GR" b="1" dirty="0" err="1" smtClean="0"/>
              <a:t>Λογια</a:t>
            </a:r>
            <a:r>
              <a:rPr lang="el-GR" b="1" dirty="0" smtClean="0"/>
              <a:t> του </a:t>
            </a:r>
            <a:r>
              <a:rPr lang="el-GR" b="1" dirty="0" err="1" smtClean="0"/>
              <a:t>Αριστοφανη</a:t>
            </a:r>
            <a:endParaRPr lang="el-GR" dirty="0"/>
          </a:p>
        </p:txBody>
      </p:sp>
      <p:sp>
        <p:nvSpPr>
          <p:cNvPr id="3" name="2 - Θέση περιεχομένου"/>
          <p:cNvSpPr>
            <a:spLocks noGrp="1"/>
          </p:cNvSpPr>
          <p:nvPr>
            <p:ph sz="quarter" idx="1"/>
          </p:nvPr>
        </p:nvSpPr>
        <p:spPr>
          <a:xfrm>
            <a:off x="457200" y="1600200"/>
            <a:ext cx="5900750" cy="4873752"/>
          </a:xfrm>
        </p:spPr>
        <p:txBody>
          <a:bodyPr/>
          <a:lstStyle/>
          <a:p>
            <a:r>
              <a:rPr lang="el-GR" dirty="0" err="1" smtClean="0"/>
              <a:t>Ερέτην</a:t>
            </a:r>
            <a:r>
              <a:rPr lang="el-GR" dirty="0" smtClean="0"/>
              <a:t> </a:t>
            </a:r>
            <a:r>
              <a:rPr lang="el-GR" dirty="0" err="1" smtClean="0"/>
              <a:t>χρήναι</a:t>
            </a:r>
            <a:r>
              <a:rPr lang="el-GR" dirty="0" smtClean="0"/>
              <a:t> πρώτα γενέσθαι πριν </a:t>
            </a:r>
            <a:r>
              <a:rPr lang="el-GR" dirty="0" err="1" smtClean="0"/>
              <a:t>πηδαλίοις</a:t>
            </a:r>
            <a:r>
              <a:rPr lang="el-GR" dirty="0" smtClean="0"/>
              <a:t> </a:t>
            </a:r>
            <a:r>
              <a:rPr lang="el-GR" dirty="0" err="1" smtClean="0"/>
              <a:t>επιχειρείν</a:t>
            </a:r>
            <a:r>
              <a:rPr lang="el-GR" dirty="0" smtClean="0"/>
              <a:t>.</a:t>
            </a:r>
          </a:p>
          <a:p>
            <a:pPr>
              <a:buNone/>
            </a:pPr>
            <a:r>
              <a:rPr lang="el-GR" dirty="0" smtClean="0"/>
              <a:t>     Πρέπει πρώτα να έχεις γίνει κωπηλάτης πριν πάρεις στα χέρια σου το τιμόνι.</a:t>
            </a:r>
          </a:p>
          <a:p>
            <a:pPr algn="r">
              <a:buNone/>
            </a:pPr>
            <a:r>
              <a:rPr lang="el-GR" dirty="0" smtClean="0"/>
              <a:t>  </a:t>
            </a:r>
            <a:r>
              <a:rPr lang="el-GR" i="1" dirty="0" err="1" smtClean="0"/>
              <a:t>Ιππής</a:t>
            </a:r>
            <a:endParaRPr lang="el-GR" i="1" dirty="0" smtClean="0"/>
          </a:p>
          <a:p>
            <a:r>
              <a:rPr lang="el-GR" dirty="0" smtClean="0"/>
              <a:t>Τοις μεν γαρ </a:t>
            </a:r>
            <a:r>
              <a:rPr lang="el-GR" dirty="0" err="1" smtClean="0"/>
              <a:t>παιδαρίοισιν</a:t>
            </a:r>
            <a:r>
              <a:rPr lang="el-GR" dirty="0" smtClean="0"/>
              <a:t> </a:t>
            </a:r>
            <a:r>
              <a:rPr lang="el-GR" dirty="0" err="1" smtClean="0"/>
              <a:t>έστι</a:t>
            </a:r>
            <a:r>
              <a:rPr lang="el-GR" dirty="0" smtClean="0"/>
              <a:t> διδάσκαλος όστις φράζει, </a:t>
            </a:r>
            <a:r>
              <a:rPr lang="el-GR" dirty="0" err="1" smtClean="0"/>
              <a:t>τοίσιν</a:t>
            </a:r>
            <a:r>
              <a:rPr lang="el-GR" dirty="0" smtClean="0"/>
              <a:t> </a:t>
            </a:r>
            <a:r>
              <a:rPr lang="el-GR" dirty="0" err="1" smtClean="0"/>
              <a:t>δ᾽</a:t>
            </a:r>
            <a:r>
              <a:rPr lang="el-GR" dirty="0" smtClean="0"/>
              <a:t> </a:t>
            </a:r>
            <a:r>
              <a:rPr lang="el-GR" dirty="0" err="1" smtClean="0"/>
              <a:t>ηβώσι</a:t>
            </a:r>
            <a:r>
              <a:rPr lang="el-GR" dirty="0" smtClean="0"/>
              <a:t> </a:t>
            </a:r>
            <a:r>
              <a:rPr lang="el-GR" dirty="0" err="1" smtClean="0"/>
              <a:t>ποιηταί.Τα</a:t>
            </a:r>
            <a:r>
              <a:rPr lang="el-GR" dirty="0" smtClean="0"/>
              <a:t> παιδιά τα εκπαιδεύουν οι δάσκαλοι και τους ενηλίκους οι ποιητές.</a:t>
            </a:r>
          </a:p>
          <a:p>
            <a:pPr algn="r">
              <a:buNone/>
            </a:pPr>
            <a:r>
              <a:rPr lang="el-GR" dirty="0" smtClean="0"/>
              <a:t>  </a:t>
            </a:r>
            <a:r>
              <a:rPr lang="el-GR" i="1" dirty="0" smtClean="0"/>
              <a:t>Βάτραχοι</a:t>
            </a:r>
          </a:p>
          <a:p>
            <a:endParaRPr lang="el-GR" i="1" dirty="0" smtClean="0"/>
          </a:p>
          <a:p>
            <a:endParaRPr lang="el-GR" dirty="0"/>
          </a:p>
        </p:txBody>
      </p:sp>
      <p:pic>
        <p:nvPicPr>
          <p:cNvPr id="4" name="3 - Εικόνα" descr="Ο μεγάλος κωμωδοποιός Αριστοφάνης (μέρος 1ο) | Ποίηση &amp; Ποιητές"/>
          <p:cNvPicPr/>
          <p:nvPr/>
        </p:nvPicPr>
        <p:blipFill>
          <a:blip r:embed="rId2" cstate="print"/>
          <a:srcRect/>
          <a:stretch>
            <a:fillRect/>
          </a:stretch>
        </p:blipFill>
        <p:spPr bwMode="auto">
          <a:xfrm>
            <a:off x="6357950" y="428604"/>
            <a:ext cx="2286016" cy="2286016"/>
          </a:xfrm>
          <a:prstGeom prst="rect">
            <a:avLst/>
          </a:prstGeom>
          <a:ln>
            <a:noFill/>
          </a:ln>
          <a:effectLst>
            <a:softEdge rad="112500"/>
          </a:effectLst>
        </p:spPr>
      </p:pic>
    </p:spTree>
    <p:extLst>
      <p:ext uri="{BB962C8B-B14F-4D97-AF65-F5344CB8AC3E}">
        <p14:creationId xmlns:p14="http://schemas.microsoft.com/office/powerpoint/2010/main" xmlns="" val="3846993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451D2-31A4-4D53-960B-266BF0A2C9F0}"/>
              </a:ext>
            </a:extLst>
          </p:cNvPr>
          <p:cNvSpPr>
            <a:spLocks noGrp="1"/>
          </p:cNvSpPr>
          <p:nvPr>
            <p:ph type="title"/>
          </p:nvPr>
        </p:nvSpPr>
        <p:spPr/>
        <p:txBody>
          <a:bodyPr>
            <a:normAutofit fontScale="90000"/>
          </a:bodyPr>
          <a:lstStyle/>
          <a:p>
            <a:r>
              <a:rPr lang="el-GR" dirty="0" smtClean="0">
                <a:latin typeface="Calibri" panose="020F0502020204030204" pitchFamily="34" charset="0"/>
                <a:cs typeface="Calibri" panose="020F0502020204030204" pitchFamily="34" charset="0"/>
              </a:rPr>
              <a:t>ΔΕΚΕΜΒΡΙΟΣ </a:t>
            </a:r>
            <a:r>
              <a:rPr lang="en-US" dirty="0" smtClean="0">
                <a:latin typeface="Calibri" panose="020F0502020204030204" pitchFamily="34" charset="0"/>
                <a:cs typeface="Calibri" panose="020F0502020204030204" pitchFamily="34" charset="0"/>
              </a:rPr>
              <a:t>2021</a:t>
            </a:r>
            <a:endParaRPr lang="en-US" dirty="0">
              <a:latin typeface="Calibri" panose="020F0502020204030204" pitchFamily="34" charset="0"/>
              <a:cs typeface="Calibri" panose="020F0502020204030204" pitchFamily="34" charset="0"/>
            </a:endParaRPr>
          </a:p>
        </p:txBody>
      </p:sp>
      <p:graphicFrame>
        <p:nvGraphicFramePr>
          <p:cNvPr id="7" name="Table 7">
            <a:extLst>
              <a:ext uri="{FF2B5EF4-FFF2-40B4-BE49-F238E27FC236}">
                <a16:creationId xmlns:a16="http://schemas.microsoft.com/office/drawing/2014/main" xmlns="" id="{5104BAB0-B498-4036-B268-FECFC551CC6D}"/>
              </a:ext>
            </a:extLst>
          </p:cNvPr>
          <p:cNvGraphicFramePr>
            <a:graphicFrameLocks noGrp="1"/>
          </p:cNvGraphicFramePr>
          <p:nvPr>
            <p:ph sz="quarter" idx="14"/>
            <p:extLst>
              <p:ext uri="{D42A27DB-BD31-4B8C-83A1-F6EECF244321}">
                <p14:modId xmlns:p14="http://schemas.microsoft.com/office/powerpoint/2010/main" xmlns="" val="1624967721"/>
              </p:ext>
            </p:extLst>
          </p:nvPr>
        </p:nvGraphicFramePr>
        <p:xfrm>
          <a:off x="265511" y="1600200"/>
          <a:ext cx="4882346" cy="3951516"/>
        </p:xfrm>
        <a:graphic>
          <a:graphicData uri="http://schemas.openxmlformats.org/drawingml/2006/table">
            <a:tbl>
              <a:tblPr firstRow="1" bandRow="1">
                <a:tableStyleId>{5C22544A-7EE6-4342-B048-85BDC9FD1C3A}</a:tableStyleId>
              </a:tblPr>
              <a:tblGrid>
                <a:gridCol w="697478">
                  <a:extLst>
                    <a:ext uri="{9D8B030D-6E8A-4147-A177-3AD203B41FA5}">
                      <a16:colId xmlns:a16="http://schemas.microsoft.com/office/drawing/2014/main" xmlns="" val="1148754081"/>
                    </a:ext>
                  </a:extLst>
                </a:gridCol>
                <a:gridCol w="697478">
                  <a:extLst>
                    <a:ext uri="{9D8B030D-6E8A-4147-A177-3AD203B41FA5}">
                      <a16:colId xmlns:a16="http://schemas.microsoft.com/office/drawing/2014/main" xmlns="" val="2055401132"/>
                    </a:ext>
                  </a:extLst>
                </a:gridCol>
                <a:gridCol w="697478">
                  <a:extLst>
                    <a:ext uri="{9D8B030D-6E8A-4147-A177-3AD203B41FA5}">
                      <a16:colId xmlns:a16="http://schemas.microsoft.com/office/drawing/2014/main" xmlns="" val="3486828978"/>
                    </a:ext>
                  </a:extLst>
                </a:gridCol>
                <a:gridCol w="697478">
                  <a:extLst>
                    <a:ext uri="{9D8B030D-6E8A-4147-A177-3AD203B41FA5}">
                      <a16:colId xmlns:a16="http://schemas.microsoft.com/office/drawing/2014/main" xmlns="" val="1080772099"/>
                    </a:ext>
                  </a:extLst>
                </a:gridCol>
                <a:gridCol w="697478">
                  <a:extLst>
                    <a:ext uri="{9D8B030D-6E8A-4147-A177-3AD203B41FA5}">
                      <a16:colId xmlns:a16="http://schemas.microsoft.com/office/drawing/2014/main" xmlns="" val="2153821520"/>
                    </a:ext>
                  </a:extLst>
                </a:gridCol>
                <a:gridCol w="697478">
                  <a:extLst>
                    <a:ext uri="{9D8B030D-6E8A-4147-A177-3AD203B41FA5}">
                      <a16:colId xmlns:a16="http://schemas.microsoft.com/office/drawing/2014/main" xmlns="" val="2395788322"/>
                    </a:ext>
                  </a:extLst>
                </a:gridCol>
                <a:gridCol w="697478">
                  <a:extLst>
                    <a:ext uri="{9D8B030D-6E8A-4147-A177-3AD203B41FA5}">
                      <a16:colId xmlns:a16="http://schemas.microsoft.com/office/drawing/2014/main" xmlns="" val="1517030268"/>
                    </a:ext>
                  </a:extLst>
                </a:gridCol>
              </a:tblGrid>
              <a:tr h="658586">
                <a:tc>
                  <a:txBody>
                    <a:bodyPr/>
                    <a:lstStyle/>
                    <a:p>
                      <a:pPr algn="r"/>
                      <a:r>
                        <a:rPr lang="el-GR" sz="1800" b="0" i="0" dirty="0" smtClean="0">
                          <a:solidFill>
                            <a:srgbClr val="FF0000"/>
                          </a:solidFill>
                          <a:latin typeface="Calibri" panose="020F0502020204030204" pitchFamily="34" charset="0"/>
                          <a:cs typeface="Calibri" panose="020F0502020204030204" pitchFamily="34" charset="0"/>
                        </a:rPr>
                        <a:t>ΚΥΡ</a:t>
                      </a:r>
                      <a:endParaRPr lang="en-US" sz="1800" b="0" i="0" dirty="0">
                        <a:solidFill>
                          <a:srgbClr val="FF0000"/>
                        </a:solidFill>
                        <a:latin typeface="Calibri" panose="020F0502020204030204" pitchFamily="34" charset="0"/>
                        <a:cs typeface="Calibri" panose="020F0502020204030204" pitchFamily="34" charset="0"/>
                      </a:endParaRPr>
                    </a:p>
                  </a:txBody>
                  <a:tcPr marL="68580" marR="6858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ΔΕΥ</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ΤΡΙ</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ΤΕΤ</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ΠΕΜ</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ΠΑΡ</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ΣΑΒ</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16442911"/>
                  </a:ext>
                </a:extLst>
              </a:tr>
              <a:tr h="658586">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3</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4</a:t>
                      </a:r>
                    </a:p>
                  </a:txBody>
                  <a:tcPr marL="68580" marR="6858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13702262"/>
                  </a:ext>
                </a:extLst>
              </a:tr>
              <a:tr h="658586">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5</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10</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11</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568955791"/>
                  </a:ext>
                </a:extLst>
              </a:tr>
              <a:tr h="658586">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12</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18</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69336706"/>
                  </a:ext>
                </a:extLst>
              </a:tr>
              <a:tr h="658586">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19</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20</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21</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25</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71195308"/>
                  </a:ext>
                </a:extLst>
              </a:tr>
              <a:tr h="658586">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26</a:t>
                      </a: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27</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28</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29</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30</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31</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8084880"/>
                  </a:ext>
                </a:extLst>
              </a:tr>
            </a:tbl>
          </a:graphicData>
        </a:graphic>
      </p:graphicFrame>
      <p:pic>
        <p:nvPicPr>
          <p:cNvPr id="5" name="Picture 2" descr="C:\Users\Dell\Desktop\ERETRIA_1.jpg"/>
          <p:cNvPicPr>
            <a:picLocks noChangeAspect="1" noChangeArrowheads="1"/>
          </p:cNvPicPr>
          <p:nvPr/>
        </p:nvPicPr>
        <p:blipFill>
          <a:blip r:embed="rId2" cstate="print"/>
          <a:srcRect/>
          <a:stretch>
            <a:fillRect/>
          </a:stretch>
        </p:blipFill>
        <p:spPr bwMode="auto">
          <a:xfrm>
            <a:off x="5292080" y="260648"/>
            <a:ext cx="3779912" cy="3383155"/>
          </a:xfrm>
          <a:prstGeom prst="rect">
            <a:avLst/>
          </a:prstGeom>
          <a:noFill/>
        </p:spPr>
      </p:pic>
      <p:sp>
        <p:nvSpPr>
          <p:cNvPr id="4" name="Ορθογώνιο 3"/>
          <p:cNvSpPr/>
          <p:nvPr/>
        </p:nvSpPr>
        <p:spPr>
          <a:xfrm>
            <a:off x="5292079" y="3645024"/>
            <a:ext cx="3849309" cy="3139321"/>
          </a:xfrm>
          <a:prstGeom prst="rect">
            <a:avLst/>
          </a:prstGeom>
          <a:solidFill>
            <a:schemeClr val="accent4">
              <a:lumMod val="40000"/>
              <a:lumOff val="60000"/>
            </a:schemeClr>
          </a:solidFill>
        </p:spPr>
        <p:txBody>
          <a:bodyPr wrap="square">
            <a:spAutoFit/>
          </a:bodyPr>
          <a:lstStyle/>
          <a:p>
            <a:r>
              <a:rPr lang="el-GR" dirty="0"/>
              <a:t>Η κατάσταση διατήρησης του θεάτρου έχει ως εξής: </a:t>
            </a:r>
            <a:r>
              <a:rPr lang="el-GR" dirty="0" smtClean="0"/>
              <a:t>α</a:t>
            </a:r>
            <a:r>
              <a:rPr lang="el-GR" dirty="0"/>
              <a:t>) διατηρείται περίπου το ένα πέμπτο του αρχικού συνόλου του κοίλου, </a:t>
            </a:r>
            <a:endParaRPr lang="el-GR" dirty="0" smtClean="0"/>
          </a:p>
          <a:p>
            <a:r>
              <a:rPr lang="el-GR" dirty="0" smtClean="0"/>
              <a:t>β</a:t>
            </a:r>
            <a:r>
              <a:rPr lang="el-GR" dirty="0"/>
              <a:t>) το μεγαλύτερο μέρος των λίθινων  εδωλίων έχει </a:t>
            </a:r>
            <a:r>
              <a:rPr lang="el-GR" dirty="0" err="1"/>
              <a:t>διαρπαγεί</a:t>
            </a:r>
            <a:r>
              <a:rPr lang="el-GR" dirty="0"/>
              <a:t>, </a:t>
            </a:r>
            <a:endParaRPr lang="el-GR" dirty="0" smtClean="0"/>
          </a:p>
          <a:p>
            <a:r>
              <a:rPr lang="el-GR" dirty="0" smtClean="0"/>
              <a:t>γ</a:t>
            </a:r>
            <a:r>
              <a:rPr lang="el-GR" dirty="0"/>
              <a:t>) σώζονται οι κατώτεροι δόμοι από ασβεστολιθικές </a:t>
            </a:r>
            <a:r>
              <a:rPr lang="el-GR" dirty="0" err="1"/>
              <a:t>λιθοπλίνθους</a:t>
            </a:r>
            <a:r>
              <a:rPr lang="el-GR" dirty="0"/>
              <a:t> των αναλημμάτων που στήριζαν τις </a:t>
            </a:r>
            <a:r>
              <a:rPr lang="el-GR" dirty="0" err="1"/>
              <a:t>επιχώσεις</a:t>
            </a:r>
            <a:r>
              <a:rPr lang="el-GR" dirty="0"/>
              <a:t> του κοίλου στις παρόδους και του σκηνής.</a:t>
            </a:r>
          </a:p>
        </p:txBody>
      </p:sp>
      <p:sp>
        <p:nvSpPr>
          <p:cNvPr id="6" name="Ορθογώνιο 5"/>
          <p:cNvSpPr/>
          <p:nvPr/>
        </p:nvSpPr>
        <p:spPr>
          <a:xfrm>
            <a:off x="251520" y="5773906"/>
            <a:ext cx="4572000" cy="369332"/>
          </a:xfrm>
          <a:prstGeom prst="rect">
            <a:avLst/>
          </a:prstGeom>
        </p:spPr>
        <p:txBody>
          <a:bodyPr>
            <a:spAutoFit/>
          </a:bodyPr>
          <a:lstStyle/>
          <a:p>
            <a:r>
              <a:rPr lang="el-GR" dirty="0"/>
              <a:t>25 </a:t>
            </a:r>
            <a:r>
              <a:rPr lang="el-GR" dirty="0" smtClean="0"/>
              <a:t>: Χριστούγεννα, 26 : Σύναξη </a:t>
            </a:r>
            <a:r>
              <a:rPr lang="el-GR" dirty="0"/>
              <a:t>Θεοτόκου</a:t>
            </a:r>
          </a:p>
        </p:txBody>
      </p:sp>
    </p:spTree>
    <p:extLst>
      <p:ext uri="{BB962C8B-B14F-4D97-AF65-F5344CB8AC3E}">
        <p14:creationId xmlns:p14="http://schemas.microsoft.com/office/powerpoint/2010/main" xmlns="" val="771533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Σοφα</a:t>
            </a:r>
            <a:r>
              <a:rPr lang="el-GR" dirty="0" smtClean="0"/>
              <a:t> </a:t>
            </a:r>
            <a:r>
              <a:rPr lang="el-GR" dirty="0" err="1" smtClean="0"/>
              <a:t>λογια</a:t>
            </a:r>
            <a:r>
              <a:rPr lang="el-GR" dirty="0" smtClean="0"/>
              <a:t> του </a:t>
            </a:r>
            <a:r>
              <a:rPr lang="el-GR" dirty="0" err="1" smtClean="0"/>
              <a:t>κωμωδιογραφου</a:t>
            </a:r>
            <a:r>
              <a:rPr lang="el-GR" dirty="0" smtClean="0"/>
              <a:t> </a:t>
            </a:r>
            <a:r>
              <a:rPr lang="el-GR" dirty="0" err="1" smtClean="0"/>
              <a:t>μενανδρου</a:t>
            </a:r>
            <a:endParaRPr lang="el-GR" dirty="0"/>
          </a:p>
        </p:txBody>
      </p:sp>
      <p:sp>
        <p:nvSpPr>
          <p:cNvPr id="3" name="2 - Θέση περιεχομένου"/>
          <p:cNvSpPr>
            <a:spLocks noGrp="1"/>
          </p:cNvSpPr>
          <p:nvPr>
            <p:ph sz="quarter" idx="1"/>
          </p:nvPr>
        </p:nvSpPr>
        <p:spPr>
          <a:xfrm>
            <a:off x="500034" y="1643050"/>
            <a:ext cx="7467600" cy="4873752"/>
          </a:xfrm>
        </p:spPr>
        <p:txBody>
          <a:bodyPr/>
          <a:lstStyle/>
          <a:p>
            <a:r>
              <a:rPr lang="el-GR" dirty="0" smtClean="0"/>
              <a:t>Η γλώσσα λανθάνουσα τ’ αληθή λέγει.</a:t>
            </a:r>
          </a:p>
          <a:p>
            <a:r>
              <a:rPr lang="el-GR" dirty="0" smtClean="0"/>
              <a:t>Δρυός πεσούσης, πάς ανήρ ξυλεύεται.</a:t>
            </a:r>
          </a:p>
          <a:p>
            <a:r>
              <a:rPr lang="el-GR" dirty="0" smtClean="0"/>
              <a:t>Κρίνει φίλους ο καιρός, ως χρυσόν το πυρ.</a:t>
            </a:r>
          </a:p>
          <a:p>
            <a:r>
              <a:rPr lang="el-GR" dirty="0" err="1" smtClean="0"/>
              <a:t>Έστι</a:t>
            </a:r>
            <a:r>
              <a:rPr lang="el-GR" dirty="0" smtClean="0"/>
              <a:t> δίκης οφθαλμός, </a:t>
            </a:r>
            <a:r>
              <a:rPr lang="el-GR" dirty="0" err="1" smtClean="0"/>
              <a:t>ος</a:t>
            </a:r>
            <a:r>
              <a:rPr lang="el-GR" dirty="0" smtClean="0"/>
              <a:t> τα </a:t>
            </a:r>
            <a:r>
              <a:rPr lang="el-GR" dirty="0" err="1" smtClean="0"/>
              <a:t>πάνθ</a:t>
            </a:r>
            <a:r>
              <a:rPr lang="el-GR" dirty="0" smtClean="0"/>
              <a:t>’ ορά.</a:t>
            </a:r>
          </a:p>
          <a:p>
            <a:r>
              <a:rPr lang="el-GR" dirty="0" smtClean="0"/>
              <a:t>Αγάπης δε ουδέν μείζον ούτε ίσον εστί.</a:t>
            </a:r>
          </a:p>
          <a:p>
            <a:r>
              <a:rPr lang="el-GR" dirty="0" smtClean="0"/>
              <a:t>Γυναιξί </a:t>
            </a:r>
            <a:r>
              <a:rPr lang="el-GR" dirty="0" err="1" smtClean="0"/>
              <a:t>πάσαις</a:t>
            </a:r>
            <a:r>
              <a:rPr lang="el-GR" dirty="0" smtClean="0"/>
              <a:t> </a:t>
            </a:r>
            <a:r>
              <a:rPr lang="el-GR" dirty="0" err="1" smtClean="0"/>
              <a:t>κόσμον</a:t>
            </a:r>
            <a:r>
              <a:rPr lang="el-GR" dirty="0" smtClean="0"/>
              <a:t> η σιγή φέρει.</a:t>
            </a:r>
          </a:p>
          <a:p>
            <a:r>
              <a:rPr lang="el-GR" dirty="0" smtClean="0"/>
              <a:t>Το δις εξαμαρτείν τ’ αυτόν ουκ ανδρός σοφού.</a:t>
            </a:r>
          </a:p>
          <a:p>
            <a:r>
              <a:rPr lang="el-GR" dirty="0" smtClean="0"/>
              <a:t>Θνητός </a:t>
            </a:r>
            <a:r>
              <a:rPr lang="el-GR" dirty="0" err="1" smtClean="0"/>
              <a:t>γεγονώς</a:t>
            </a:r>
            <a:r>
              <a:rPr lang="el-GR" dirty="0" smtClean="0"/>
              <a:t> άνθρωπε, μη φρόνει μέγα.</a:t>
            </a:r>
          </a:p>
          <a:p>
            <a:pPr>
              <a:buNone/>
            </a:pPr>
            <a:r>
              <a:rPr lang="el-GR" dirty="0" smtClean="0"/>
              <a:t>    Αφού γεννήθηκες θνητός άνθρωπε, μην έχεις μεγάλη ιδέα για τον εαυτό σου.</a:t>
            </a:r>
          </a:p>
          <a:p>
            <a:endParaRPr lang="el-GR" dirty="0"/>
          </a:p>
        </p:txBody>
      </p:sp>
      <p:pic>
        <p:nvPicPr>
          <p:cNvPr id="4" name="3 - Εικόνα" descr="ΜΕΝΑΝΔΡΟΣ | Navi"/>
          <p:cNvPicPr/>
          <p:nvPr/>
        </p:nvPicPr>
        <p:blipFill>
          <a:blip r:embed="rId2" cstate="print"/>
          <a:srcRect/>
          <a:stretch>
            <a:fillRect/>
          </a:stretch>
        </p:blipFill>
        <p:spPr bwMode="auto">
          <a:xfrm>
            <a:off x="6715140" y="285728"/>
            <a:ext cx="2214578" cy="2357454"/>
          </a:xfrm>
          <a:prstGeom prst="rect">
            <a:avLst/>
          </a:prstGeom>
          <a:ln>
            <a:noFill/>
          </a:ln>
          <a:effectLst>
            <a:softEdge rad="112500"/>
          </a:effectLst>
        </p:spPr>
      </p:pic>
    </p:spTree>
    <p:extLst>
      <p:ext uri="{BB962C8B-B14F-4D97-AF65-F5344CB8AC3E}">
        <p14:creationId xmlns:p14="http://schemas.microsoft.com/office/powerpoint/2010/main" xmlns="" val="29574652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907704" y="2204864"/>
            <a:ext cx="4762872" cy="1143000"/>
          </a:xfrm>
        </p:spPr>
        <p:txBody>
          <a:bodyPr>
            <a:noAutofit/>
          </a:bodyPr>
          <a:lstStyle/>
          <a:p>
            <a:r>
              <a:rPr lang="el-GR" sz="4000" b="1" cap="none" dirty="0" smtClean="0">
                <a:solidFill>
                  <a:schemeClr val="accent1">
                    <a:lumMod val="50000"/>
                  </a:schemeClr>
                </a:solidFill>
              </a:rPr>
              <a:t>Ευχαριστούμε !!!</a:t>
            </a:r>
            <a:endParaRPr lang="el-GR" sz="4000" b="1" cap="none" dirty="0">
              <a:solidFill>
                <a:schemeClr val="accent1">
                  <a:lumMod val="50000"/>
                </a:schemeClr>
              </a:solidFill>
            </a:endParaRPr>
          </a:p>
        </p:txBody>
      </p:sp>
    </p:spTree>
    <p:extLst>
      <p:ext uri="{BB962C8B-B14F-4D97-AF65-F5344CB8AC3E}">
        <p14:creationId xmlns:p14="http://schemas.microsoft.com/office/powerpoint/2010/main" xmlns="" val="302704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939784"/>
          </a:xfrm>
        </p:spPr>
        <p:txBody>
          <a:bodyPr>
            <a:normAutofit fontScale="90000"/>
          </a:bodyPr>
          <a:lstStyle/>
          <a:p>
            <a:r>
              <a:rPr lang="el-GR" sz="3600" b="1" dirty="0" smtClean="0"/>
              <a:t>Το θεατρο τησ ερετριασ </a:t>
            </a:r>
            <a:r>
              <a:rPr lang="el-GR" b="1" dirty="0" smtClean="0"/>
              <a:t/>
            </a:r>
            <a:br>
              <a:rPr lang="el-GR" b="1" dirty="0" smtClean="0"/>
            </a:br>
            <a:r>
              <a:rPr lang="el-GR" sz="2700" b="1" dirty="0" smtClean="0"/>
              <a:t>Η ΤΟΠΟΘΕΣΙΑ</a:t>
            </a:r>
            <a:endParaRPr lang="el-GR" sz="2700" b="1" dirty="0"/>
          </a:p>
        </p:txBody>
      </p:sp>
      <p:sp>
        <p:nvSpPr>
          <p:cNvPr id="3" name="2 - Θέση περιεχομένου"/>
          <p:cNvSpPr>
            <a:spLocks noGrp="1"/>
          </p:cNvSpPr>
          <p:nvPr>
            <p:ph sz="quarter" idx="1"/>
          </p:nvPr>
        </p:nvSpPr>
        <p:spPr>
          <a:xfrm>
            <a:off x="457201" y="1285860"/>
            <a:ext cx="7829576" cy="5188092"/>
          </a:xfrm>
        </p:spPr>
        <p:txBody>
          <a:bodyPr/>
          <a:lstStyle/>
          <a:p>
            <a:r>
              <a:rPr lang="el-GR" sz="2000" dirty="0" smtClean="0"/>
              <a:t>Βρίσκεται στον δυτικό τομέα της πόλης </a:t>
            </a:r>
          </a:p>
          <a:p>
            <a:r>
              <a:rPr lang="el-GR" sz="2000" dirty="0" smtClean="0"/>
              <a:t>μεταξύ της δυτικής πύλης, του σταδίου και του άνω γυμνασίου, </a:t>
            </a:r>
          </a:p>
          <a:p>
            <a:r>
              <a:rPr lang="el-GR" sz="2000" dirty="0" smtClean="0"/>
              <a:t> στο νοτιοδυτικό του άκρο αποκαλύφθηκε ο ναός του Διονύσου.</a:t>
            </a:r>
          </a:p>
          <a:p>
            <a:endParaRPr lang="el-GR" dirty="0"/>
          </a:p>
        </p:txBody>
      </p:sp>
      <p:pic>
        <p:nvPicPr>
          <p:cNvPr id="4" name="3 - Θέση περιεχομένου" descr="Αρχαίο Θέατρο Ερέτριας - Πώς έγινε η αποκατάσταση ενός μνημείου | Cat Is Art"/>
          <p:cNvPicPr>
            <a:picLocks/>
          </p:cNvPicPr>
          <p:nvPr/>
        </p:nvPicPr>
        <p:blipFill>
          <a:blip r:embed="rId2" cstate="print"/>
          <a:srcRect/>
          <a:stretch>
            <a:fillRect/>
          </a:stretch>
        </p:blipFill>
        <p:spPr bwMode="auto">
          <a:xfrm>
            <a:off x="500034" y="2786062"/>
            <a:ext cx="7000924" cy="3857651"/>
          </a:xfrm>
          <a:prstGeom prst="rect">
            <a:avLst/>
          </a:prstGeom>
          <a:ln>
            <a:noFill/>
          </a:ln>
          <a:effectLst>
            <a:softEdge rad="112500"/>
          </a:effectLst>
        </p:spPr>
      </p:pic>
    </p:spTree>
    <p:extLst>
      <p:ext uri="{BB962C8B-B14F-4D97-AF65-F5344CB8AC3E}">
        <p14:creationId xmlns:p14="http://schemas.microsoft.com/office/powerpoint/2010/main" xmlns="" val="2397874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451D2-31A4-4D53-960B-266BF0A2C9F0}"/>
              </a:ext>
            </a:extLst>
          </p:cNvPr>
          <p:cNvSpPr>
            <a:spLocks noGrp="1"/>
          </p:cNvSpPr>
          <p:nvPr>
            <p:ph type="title"/>
          </p:nvPr>
        </p:nvSpPr>
        <p:spPr/>
        <p:txBody>
          <a:bodyPr>
            <a:normAutofit/>
          </a:bodyPr>
          <a:lstStyle/>
          <a:p>
            <a:r>
              <a:rPr lang="el-GR" sz="4000" dirty="0" smtClean="0">
                <a:latin typeface="Calibri" panose="020F0502020204030204" pitchFamily="34" charset="0"/>
                <a:cs typeface="Calibri" panose="020F0502020204030204" pitchFamily="34" charset="0"/>
              </a:rPr>
              <a:t>ΦΕΒΡΟΥΑΡΙΟΣ</a:t>
            </a:r>
            <a:r>
              <a:rPr lang="en-US" sz="4000" dirty="0" smtClean="0">
                <a:latin typeface="Calibri" panose="020F0502020204030204" pitchFamily="34" charset="0"/>
                <a:cs typeface="Calibri" panose="020F0502020204030204" pitchFamily="34" charset="0"/>
              </a:rPr>
              <a:t> </a:t>
            </a:r>
            <a:r>
              <a:rPr lang="en-US" sz="4000" dirty="0">
                <a:latin typeface="Calibri" panose="020F0502020204030204" pitchFamily="34" charset="0"/>
                <a:cs typeface="Calibri" panose="020F0502020204030204" pitchFamily="34" charset="0"/>
              </a:rPr>
              <a:t>2021</a:t>
            </a:r>
          </a:p>
        </p:txBody>
      </p:sp>
      <p:graphicFrame>
        <p:nvGraphicFramePr>
          <p:cNvPr id="7" name="Table 7">
            <a:extLst>
              <a:ext uri="{FF2B5EF4-FFF2-40B4-BE49-F238E27FC236}">
                <a16:creationId xmlns:a16="http://schemas.microsoft.com/office/drawing/2014/main" xmlns="" id="{5104BAB0-B498-4036-B268-FECFC551CC6D}"/>
              </a:ext>
            </a:extLst>
          </p:cNvPr>
          <p:cNvGraphicFramePr>
            <a:graphicFrameLocks noGrp="1"/>
          </p:cNvGraphicFramePr>
          <p:nvPr>
            <p:ph sz="quarter" idx="14"/>
            <p:extLst>
              <p:ext uri="{D42A27DB-BD31-4B8C-83A1-F6EECF244321}">
                <p14:modId xmlns:p14="http://schemas.microsoft.com/office/powerpoint/2010/main" xmlns="" val="654892845"/>
              </p:ext>
            </p:extLst>
          </p:nvPr>
        </p:nvGraphicFramePr>
        <p:xfrm>
          <a:off x="265511" y="1600203"/>
          <a:ext cx="4882346" cy="3922698"/>
        </p:xfrm>
        <a:graphic>
          <a:graphicData uri="http://schemas.openxmlformats.org/drawingml/2006/table">
            <a:tbl>
              <a:tblPr firstRow="1" bandRow="1">
                <a:tableStyleId>{5C22544A-7EE6-4342-B048-85BDC9FD1C3A}</a:tableStyleId>
              </a:tblPr>
              <a:tblGrid>
                <a:gridCol w="697478">
                  <a:extLst>
                    <a:ext uri="{9D8B030D-6E8A-4147-A177-3AD203B41FA5}">
                      <a16:colId xmlns:a16="http://schemas.microsoft.com/office/drawing/2014/main" xmlns="" val="1148754081"/>
                    </a:ext>
                  </a:extLst>
                </a:gridCol>
                <a:gridCol w="697478">
                  <a:extLst>
                    <a:ext uri="{9D8B030D-6E8A-4147-A177-3AD203B41FA5}">
                      <a16:colId xmlns:a16="http://schemas.microsoft.com/office/drawing/2014/main" xmlns="" val="2055401132"/>
                    </a:ext>
                  </a:extLst>
                </a:gridCol>
                <a:gridCol w="697478">
                  <a:extLst>
                    <a:ext uri="{9D8B030D-6E8A-4147-A177-3AD203B41FA5}">
                      <a16:colId xmlns:a16="http://schemas.microsoft.com/office/drawing/2014/main" xmlns="" val="3486828978"/>
                    </a:ext>
                  </a:extLst>
                </a:gridCol>
                <a:gridCol w="697478">
                  <a:extLst>
                    <a:ext uri="{9D8B030D-6E8A-4147-A177-3AD203B41FA5}">
                      <a16:colId xmlns:a16="http://schemas.microsoft.com/office/drawing/2014/main" xmlns="" val="1080772099"/>
                    </a:ext>
                  </a:extLst>
                </a:gridCol>
                <a:gridCol w="697478">
                  <a:extLst>
                    <a:ext uri="{9D8B030D-6E8A-4147-A177-3AD203B41FA5}">
                      <a16:colId xmlns:a16="http://schemas.microsoft.com/office/drawing/2014/main" xmlns="" val="2153821520"/>
                    </a:ext>
                  </a:extLst>
                </a:gridCol>
                <a:gridCol w="697478">
                  <a:extLst>
                    <a:ext uri="{9D8B030D-6E8A-4147-A177-3AD203B41FA5}">
                      <a16:colId xmlns:a16="http://schemas.microsoft.com/office/drawing/2014/main" xmlns="" val="2395788322"/>
                    </a:ext>
                  </a:extLst>
                </a:gridCol>
                <a:gridCol w="697478">
                  <a:extLst>
                    <a:ext uri="{9D8B030D-6E8A-4147-A177-3AD203B41FA5}">
                      <a16:colId xmlns:a16="http://schemas.microsoft.com/office/drawing/2014/main" xmlns="" val="1517030268"/>
                    </a:ext>
                  </a:extLst>
                </a:gridCol>
              </a:tblGrid>
              <a:tr h="653783">
                <a:tc>
                  <a:txBody>
                    <a:bodyPr/>
                    <a:lstStyle/>
                    <a:p>
                      <a:pPr algn="r"/>
                      <a:r>
                        <a:rPr lang="el-GR" sz="1800" b="0" i="0" dirty="0" smtClean="0">
                          <a:solidFill>
                            <a:srgbClr val="FF0000"/>
                          </a:solidFill>
                          <a:latin typeface="Calibri" panose="020F0502020204030204" pitchFamily="34" charset="0"/>
                          <a:cs typeface="Calibri" panose="020F0502020204030204" pitchFamily="34" charset="0"/>
                        </a:rPr>
                        <a:t>ΚΥΡ</a:t>
                      </a:r>
                      <a:endParaRPr lang="en-US" sz="1800" b="0" i="0" dirty="0">
                        <a:solidFill>
                          <a:srgbClr val="FF0000"/>
                        </a:solidFill>
                        <a:latin typeface="Calibri" panose="020F0502020204030204" pitchFamily="34" charset="0"/>
                        <a:cs typeface="Calibri" panose="020F0502020204030204" pitchFamily="34" charset="0"/>
                      </a:endParaRPr>
                    </a:p>
                  </a:txBody>
                  <a:tcPr marL="68580" marR="6858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ΔΕΥ</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ΤΡΙ</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ΤΕΤ</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ΠΕΜ</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ΠΑΡ</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ΣΑΒ</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16442911"/>
                  </a:ext>
                </a:extLst>
              </a:tr>
              <a:tr h="653783">
                <a:tc>
                  <a:txBody>
                    <a:bodyPr/>
                    <a:lstStyle/>
                    <a:p>
                      <a:pPr algn="r"/>
                      <a:endParaRPr lang="en-US" sz="1800" b="0" i="0" baseline="0" dirty="0">
                        <a:solidFill>
                          <a:srgbClr val="FF0000"/>
                        </a:solidFill>
                        <a:latin typeface="Calibri" panose="020F0502020204030204" pitchFamily="34" charset="0"/>
                        <a:cs typeface="Calibri" panose="020F0502020204030204" pitchFamily="34" charset="0"/>
                      </a:endParaRPr>
                    </a:p>
                  </a:txBody>
                  <a:tcPr marL="68580" marR="6858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3</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4</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5</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6</a:t>
                      </a:r>
                    </a:p>
                  </a:txBody>
                  <a:tcPr marL="68580" marR="6858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13702262"/>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7</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10</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11</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13</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568955791"/>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14</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20</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69336706"/>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21</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27</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71195308"/>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28</a:t>
                      </a: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8084880"/>
                  </a:ext>
                </a:extLst>
              </a:tr>
            </a:tbl>
          </a:graphicData>
        </a:graphic>
      </p:graphicFrame>
      <p:pic>
        <p:nvPicPr>
          <p:cNvPr id="8" name="Picture 2" descr="C:\Users\Dell\Desktop\arxaio-theatro-eretrias.jpg"/>
          <p:cNvPicPr>
            <a:picLocks noChangeAspect="1" noChangeArrowheads="1"/>
          </p:cNvPicPr>
          <p:nvPr/>
        </p:nvPicPr>
        <p:blipFill>
          <a:blip r:embed="rId2" cstate="print"/>
          <a:srcRect/>
          <a:stretch>
            <a:fillRect/>
          </a:stretch>
        </p:blipFill>
        <p:spPr bwMode="auto">
          <a:xfrm>
            <a:off x="5208505" y="188640"/>
            <a:ext cx="3908499" cy="4536504"/>
          </a:xfrm>
          <a:prstGeom prst="rect">
            <a:avLst/>
          </a:prstGeom>
          <a:noFill/>
        </p:spPr>
      </p:pic>
      <p:sp>
        <p:nvSpPr>
          <p:cNvPr id="4" name="Ορθογώνιο 3"/>
          <p:cNvSpPr/>
          <p:nvPr/>
        </p:nvSpPr>
        <p:spPr>
          <a:xfrm>
            <a:off x="5208504" y="4149080"/>
            <a:ext cx="3908499" cy="2308324"/>
          </a:xfrm>
          <a:prstGeom prst="rect">
            <a:avLst/>
          </a:prstGeom>
          <a:solidFill>
            <a:schemeClr val="accent4">
              <a:lumMod val="40000"/>
              <a:lumOff val="60000"/>
            </a:schemeClr>
          </a:solidFill>
        </p:spPr>
        <p:txBody>
          <a:bodyPr wrap="square">
            <a:spAutoFit/>
          </a:bodyPr>
          <a:lstStyle/>
          <a:p>
            <a:r>
              <a:rPr lang="el-GR" dirty="0"/>
              <a:t>Σύμφωνα με ενδείξεις που παρέχουν τα αρχιτεκτονικά λείψανα της σκηνής, πρέπει να κατασκευάσθηκε αρχικά τον 5ο αι. </a:t>
            </a:r>
            <a:r>
              <a:rPr lang="el-GR" dirty="0" err="1"/>
              <a:t>π.Χ.</a:t>
            </a:r>
            <a:r>
              <a:rPr lang="el-GR" dirty="0"/>
              <a:t>, μετά την περσική καταστροφή και την ανοικοδόμηση της πόλης, ενώ η περίοδος της μεγαλύτερης ακμής του ήταν ο 4ος αι. </a:t>
            </a:r>
            <a:r>
              <a:rPr lang="el-GR" dirty="0" err="1"/>
              <a:t>π.Χ</a:t>
            </a:r>
            <a:r>
              <a:rPr lang="el-GR" dirty="0" err="1" smtClean="0"/>
              <a:t>.</a:t>
            </a:r>
            <a:endParaRPr lang="el-GR" dirty="0"/>
          </a:p>
        </p:txBody>
      </p:sp>
    </p:spTree>
    <p:extLst>
      <p:ext uri="{BB962C8B-B14F-4D97-AF65-F5344CB8AC3E}">
        <p14:creationId xmlns:p14="http://schemas.microsoft.com/office/powerpoint/2010/main" xmlns="" val="137173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582594"/>
          </a:xfrm>
        </p:spPr>
        <p:txBody>
          <a:bodyPr/>
          <a:lstStyle/>
          <a:p>
            <a:r>
              <a:rPr lang="el-GR" b="1" dirty="0" smtClean="0"/>
              <a:t>Η ιστορια του</a:t>
            </a:r>
            <a:endParaRPr lang="el-GR" b="1" dirty="0"/>
          </a:p>
        </p:txBody>
      </p:sp>
      <p:sp>
        <p:nvSpPr>
          <p:cNvPr id="3" name="2 - Θέση περιεχομένου"/>
          <p:cNvSpPr>
            <a:spLocks noGrp="1"/>
          </p:cNvSpPr>
          <p:nvPr>
            <p:ph sz="quarter" idx="1"/>
          </p:nvPr>
        </p:nvSpPr>
        <p:spPr>
          <a:xfrm>
            <a:off x="457200" y="928670"/>
            <a:ext cx="7467600" cy="5545282"/>
          </a:xfrm>
        </p:spPr>
        <p:txBody>
          <a:bodyPr>
            <a:normAutofit fontScale="77500" lnSpcReduction="20000"/>
          </a:bodyPr>
          <a:lstStyle/>
          <a:p>
            <a:r>
              <a:rPr lang="el-GR" dirty="0" smtClean="0"/>
              <a:t>Κατασκευάσθηκε αρχικά τον 5ο αι. </a:t>
            </a:r>
            <a:r>
              <a:rPr lang="el-GR" dirty="0" err="1" smtClean="0"/>
              <a:t>π.Χ.</a:t>
            </a:r>
            <a:r>
              <a:rPr lang="el-GR" dirty="0" smtClean="0"/>
              <a:t>, μετά την περσική καταστροφή και την ανοικοδόμηση της πόλης, ενώ η περίοδος της μεγαλύτερης ακμής του ήταν ο 4ος αι. </a:t>
            </a:r>
            <a:r>
              <a:rPr lang="el-GR" dirty="0" err="1" smtClean="0"/>
              <a:t>π.Χ.</a:t>
            </a:r>
            <a:r>
              <a:rPr lang="el-GR" dirty="0" smtClean="0"/>
              <a:t> </a:t>
            </a:r>
          </a:p>
          <a:p>
            <a:r>
              <a:rPr lang="el-GR" dirty="0" smtClean="0"/>
              <a:t>Στην περίοδο ακμής του</a:t>
            </a:r>
            <a:r>
              <a:rPr lang="el-GR" b="1" dirty="0" smtClean="0"/>
              <a:t>,( 1</a:t>
            </a:r>
            <a:r>
              <a:rPr lang="el-GR" b="1" baseline="30000" dirty="0" smtClean="0"/>
              <a:t>η</a:t>
            </a:r>
            <a:r>
              <a:rPr lang="el-GR" b="1" dirty="0" smtClean="0"/>
              <a:t> οικοδομική φάση</a:t>
            </a:r>
            <a:r>
              <a:rPr lang="el-GR" dirty="0" smtClean="0"/>
              <a:t>)  τον 4ο αι. </a:t>
            </a:r>
            <a:r>
              <a:rPr lang="el-GR" dirty="0" err="1" smtClean="0"/>
              <a:t>π.Χ.</a:t>
            </a:r>
            <a:r>
              <a:rPr lang="el-GR" dirty="0" smtClean="0"/>
              <a:t>, το θέατρο υπέστη μετατροπές και έλαβε σε μεγάλο βαθμό τη μορφή που βλέπουμε σήμερα.</a:t>
            </a:r>
          </a:p>
          <a:p>
            <a:r>
              <a:rPr lang="el-GR" dirty="0" smtClean="0"/>
              <a:t>η μορφή του παρουσιάζει ομοιότητες με το θέατρο του Διονύσου στην Αθήνα, μετά τις μετατροπές που υπέστη αυτό το 330 </a:t>
            </a:r>
            <a:r>
              <a:rPr lang="el-GR" dirty="0" err="1" smtClean="0"/>
              <a:t>π.Χ.</a:t>
            </a:r>
            <a:r>
              <a:rPr lang="el-GR" dirty="0" smtClean="0"/>
              <a:t> </a:t>
            </a:r>
          </a:p>
          <a:p>
            <a:r>
              <a:rPr lang="el-GR" dirty="0" smtClean="0"/>
              <a:t>Η </a:t>
            </a:r>
            <a:r>
              <a:rPr lang="el-GR" b="1" dirty="0" smtClean="0"/>
              <a:t>2</a:t>
            </a:r>
            <a:r>
              <a:rPr lang="el-GR" b="1" baseline="30000" dirty="0" smtClean="0"/>
              <a:t>η</a:t>
            </a:r>
            <a:r>
              <a:rPr lang="el-GR" b="1" dirty="0" smtClean="0"/>
              <a:t> οικοδομική φάση </a:t>
            </a:r>
            <a:r>
              <a:rPr lang="el-GR" dirty="0" smtClean="0"/>
              <a:t>τοποθετείται  γύρω στο 300 π. Χ. με βάση μια επιγραφή των χρόνων του Δημητρίου του Πολιορκητή</a:t>
            </a:r>
          </a:p>
          <a:p>
            <a:r>
              <a:rPr lang="el-GR" dirty="0" smtClean="0"/>
              <a:t>Κατά </a:t>
            </a:r>
            <a:r>
              <a:rPr lang="el-GR" b="1" dirty="0" smtClean="0"/>
              <a:t>3</a:t>
            </a:r>
            <a:r>
              <a:rPr lang="el-GR" b="1" baseline="30000" dirty="0" smtClean="0"/>
              <a:t>η</a:t>
            </a:r>
            <a:r>
              <a:rPr lang="el-GR" b="1" dirty="0" smtClean="0"/>
              <a:t> οικοδομική φάση</a:t>
            </a:r>
            <a:r>
              <a:rPr lang="el-GR" dirty="0" smtClean="0"/>
              <a:t>, στις αρχές του 2ου αιώνα π. Χ., η σκηνή επεκτάθηκε με την προσθήκη δύο πτερύγων που διακοσμούνται με ζωγραφικά σχέδια. </a:t>
            </a:r>
          </a:p>
          <a:p>
            <a:r>
              <a:rPr lang="el-GR" dirty="0" smtClean="0"/>
              <a:t>μετά την καταστροφή της Ερέτριας από τους Ρωμαίους το 198 </a:t>
            </a:r>
            <a:r>
              <a:rPr lang="el-GR" dirty="0" err="1" smtClean="0"/>
              <a:t>π.Χ.</a:t>
            </a:r>
            <a:r>
              <a:rPr lang="el-GR" dirty="0" smtClean="0"/>
              <a:t>, ανακατασκευάσθηκε με πιο ευτελή υλικά</a:t>
            </a:r>
          </a:p>
          <a:p>
            <a:r>
              <a:rPr lang="el-GR" dirty="0" smtClean="0"/>
              <a:t>Σήμερα, δυστυχώς, το μεγαλύτερο τμήμα από τις σειρές των εδωλίων έχει αρπαγεί. Εντυπωσιακά, όμως, παραμένουν τα λείψανα της σκηνής και, κυρίως, η θολωτή υπόγεια δίοδος που οδηγούσε στο κέντρο της ορχήστρας.</a:t>
            </a:r>
            <a:endParaRPr lang="el-GR" dirty="0"/>
          </a:p>
        </p:txBody>
      </p:sp>
    </p:spTree>
    <p:extLst>
      <p:ext uri="{BB962C8B-B14F-4D97-AF65-F5344CB8AC3E}">
        <p14:creationId xmlns:p14="http://schemas.microsoft.com/office/powerpoint/2010/main" xmlns="" val="282467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451D2-31A4-4D53-960B-266BF0A2C9F0}"/>
              </a:ext>
            </a:extLst>
          </p:cNvPr>
          <p:cNvSpPr>
            <a:spLocks noGrp="1"/>
          </p:cNvSpPr>
          <p:nvPr>
            <p:ph type="title"/>
          </p:nvPr>
        </p:nvSpPr>
        <p:spPr/>
        <p:txBody>
          <a:bodyPr/>
          <a:lstStyle/>
          <a:p>
            <a:r>
              <a:rPr lang="el-GR" dirty="0" smtClean="0">
                <a:latin typeface="Calibri" panose="020F0502020204030204" pitchFamily="34" charset="0"/>
                <a:cs typeface="Calibri" panose="020F0502020204030204" pitchFamily="34" charset="0"/>
              </a:rPr>
              <a:t>ΜΑΡΤΙΟΣ</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2021</a:t>
            </a:r>
          </a:p>
        </p:txBody>
      </p:sp>
      <p:graphicFrame>
        <p:nvGraphicFramePr>
          <p:cNvPr id="7" name="Table 7">
            <a:extLst>
              <a:ext uri="{FF2B5EF4-FFF2-40B4-BE49-F238E27FC236}">
                <a16:creationId xmlns:a16="http://schemas.microsoft.com/office/drawing/2014/main" xmlns="" id="{5104BAB0-B498-4036-B268-FECFC551CC6D}"/>
              </a:ext>
            </a:extLst>
          </p:cNvPr>
          <p:cNvGraphicFramePr>
            <a:graphicFrameLocks noGrp="1"/>
          </p:cNvGraphicFramePr>
          <p:nvPr>
            <p:ph sz="quarter" idx="14"/>
            <p:extLst>
              <p:ext uri="{D42A27DB-BD31-4B8C-83A1-F6EECF244321}">
                <p14:modId xmlns:p14="http://schemas.microsoft.com/office/powerpoint/2010/main" xmlns="" val="335121388"/>
              </p:ext>
            </p:extLst>
          </p:nvPr>
        </p:nvGraphicFramePr>
        <p:xfrm>
          <a:off x="265510" y="1600201"/>
          <a:ext cx="4882346" cy="3922698"/>
        </p:xfrm>
        <a:graphic>
          <a:graphicData uri="http://schemas.openxmlformats.org/drawingml/2006/table">
            <a:tbl>
              <a:tblPr firstRow="1" bandRow="1">
                <a:tableStyleId>{5C22544A-7EE6-4342-B048-85BDC9FD1C3A}</a:tableStyleId>
              </a:tblPr>
              <a:tblGrid>
                <a:gridCol w="697478">
                  <a:extLst>
                    <a:ext uri="{9D8B030D-6E8A-4147-A177-3AD203B41FA5}">
                      <a16:colId xmlns:a16="http://schemas.microsoft.com/office/drawing/2014/main" xmlns="" val="1148754081"/>
                    </a:ext>
                  </a:extLst>
                </a:gridCol>
                <a:gridCol w="697478">
                  <a:extLst>
                    <a:ext uri="{9D8B030D-6E8A-4147-A177-3AD203B41FA5}">
                      <a16:colId xmlns:a16="http://schemas.microsoft.com/office/drawing/2014/main" xmlns="" val="2055401132"/>
                    </a:ext>
                  </a:extLst>
                </a:gridCol>
                <a:gridCol w="697478">
                  <a:extLst>
                    <a:ext uri="{9D8B030D-6E8A-4147-A177-3AD203B41FA5}">
                      <a16:colId xmlns:a16="http://schemas.microsoft.com/office/drawing/2014/main" xmlns="" val="3486828978"/>
                    </a:ext>
                  </a:extLst>
                </a:gridCol>
                <a:gridCol w="697478">
                  <a:extLst>
                    <a:ext uri="{9D8B030D-6E8A-4147-A177-3AD203B41FA5}">
                      <a16:colId xmlns:a16="http://schemas.microsoft.com/office/drawing/2014/main" xmlns="" val="1080772099"/>
                    </a:ext>
                  </a:extLst>
                </a:gridCol>
                <a:gridCol w="697478">
                  <a:extLst>
                    <a:ext uri="{9D8B030D-6E8A-4147-A177-3AD203B41FA5}">
                      <a16:colId xmlns:a16="http://schemas.microsoft.com/office/drawing/2014/main" xmlns="" val="2153821520"/>
                    </a:ext>
                  </a:extLst>
                </a:gridCol>
                <a:gridCol w="697478">
                  <a:extLst>
                    <a:ext uri="{9D8B030D-6E8A-4147-A177-3AD203B41FA5}">
                      <a16:colId xmlns:a16="http://schemas.microsoft.com/office/drawing/2014/main" xmlns="" val="2395788322"/>
                    </a:ext>
                  </a:extLst>
                </a:gridCol>
                <a:gridCol w="697478">
                  <a:extLst>
                    <a:ext uri="{9D8B030D-6E8A-4147-A177-3AD203B41FA5}">
                      <a16:colId xmlns:a16="http://schemas.microsoft.com/office/drawing/2014/main" xmlns="" val="1517030268"/>
                    </a:ext>
                  </a:extLst>
                </a:gridCol>
              </a:tblGrid>
              <a:tr h="653783">
                <a:tc>
                  <a:txBody>
                    <a:bodyPr/>
                    <a:lstStyle/>
                    <a:p>
                      <a:pPr algn="r"/>
                      <a:r>
                        <a:rPr lang="el-GR" sz="1600" b="0" i="0" dirty="0" smtClean="0">
                          <a:solidFill>
                            <a:srgbClr val="FF0000"/>
                          </a:solidFill>
                          <a:latin typeface="+mn-lt"/>
                        </a:rPr>
                        <a:t>ΚΥΡ</a:t>
                      </a:r>
                      <a:endParaRPr lang="en-US" sz="1600" b="0" i="0" dirty="0">
                        <a:solidFill>
                          <a:srgbClr val="FF0000"/>
                        </a:solidFill>
                        <a:latin typeface="+mn-lt"/>
                      </a:endParaRPr>
                    </a:p>
                  </a:txBody>
                  <a:tcPr marL="68580" marR="6858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ΔΕΥ</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ΤΡΙ</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ΤΕΤ</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ΠΕΜ</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ΠΑΡ</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ΣΑΒ</a:t>
                      </a:r>
                      <a:endParaRPr lang="en-US" sz="1600" b="0" i="0" dirty="0">
                        <a:solidFill>
                          <a:schemeClr val="tx1">
                            <a:lumMod val="85000"/>
                            <a:lumOff val="15000"/>
                          </a:schemeClr>
                        </a:solidFill>
                        <a:latin typeface="+mn-lt"/>
                      </a:endParaRPr>
                    </a:p>
                  </a:txBody>
                  <a:tcPr marL="68580" marR="6858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16442911"/>
                  </a:ext>
                </a:extLst>
              </a:tr>
              <a:tr h="653783">
                <a:tc>
                  <a:txBody>
                    <a:bodyPr/>
                    <a:lstStyle/>
                    <a:p>
                      <a:pPr algn="r"/>
                      <a:endParaRPr lang="en-US" sz="1800" b="0" i="0" baseline="0" dirty="0">
                        <a:solidFill>
                          <a:schemeClr val="tx1">
                            <a:lumMod val="85000"/>
                            <a:lumOff val="15000"/>
                          </a:schemeClr>
                        </a:solidFill>
                        <a:latin typeface="+mn-lt"/>
                      </a:endParaRPr>
                    </a:p>
                  </a:txBody>
                  <a:tcPr marL="68580" marR="6858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3</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4</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5</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6</a:t>
                      </a:r>
                    </a:p>
                  </a:txBody>
                  <a:tcPr marL="68580" marR="6858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13702262"/>
                  </a:ext>
                </a:extLst>
              </a:tr>
              <a:tr h="653783">
                <a:tc>
                  <a:txBody>
                    <a:bodyPr/>
                    <a:lstStyle/>
                    <a:p>
                      <a:pPr algn="r"/>
                      <a:r>
                        <a:rPr lang="en-US" sz="1800" b="0" i="0" baseline="0" dirty="0">
                          <a:solidFill>
                            <a:srgbClr val="FF0000"/>
                          </a:solidFill>
                          <a:latin typeface="+mn-lt"/>
                        </a:rPr>
                        <a:t>7</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10</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11</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13</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568955791"/>
                  </a:ext>
                </a:extLst>
              </a:tr>
              <a:tr h="653783">
                <a:tc>
                  <a:txBody>
                    <a:bodyPr/>
                    <a:lstStyle/>
                    <a:p>
                      <a:pPr algn="r"/>
                      <a:r>
                        <a:rPr lang="en-US" sz="1800" b="0" i="0" baseline="0" dirty="0">
                          <a:solidFill>
                            <a:srgbClr val="FF0000"/>
                          </a:solidFill>
                          <a:latin typeface="+mn-lt"/>
                        </a:rPr>
                        <a:t>14</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20</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69336706"/>
                  </a:ext>
                </a:extLst>
              </a:tr>
              <a:tr h="653783">
                <a:tc>
                  <a:txBody>
                    <a:bodyPr/>
                    <a:lstStyle/>
                    <a:p>
                      <a:pPr algn="r"/>
                      <a:r>
                        <a:rPr lang="en-US" sz="1800" b="0" i="0" baseline="0" dirty="0">
                          <a:solidFill>
                            <a:srgbClr val="FF0000"/>
                          </a:solidFill>
                          <a:latin typeface="+mn-lt"/>
                        </a:rPr>
                        <a:t>21</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27</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71195308"/>
                  </a:ext>
                </a:extLst>
              </a:tr>
              <a:tr h="653783">
                <a:tc>
                  <a:txBody>
                    <a:bodyPr/>
                    <a:lstStyle/>
                    <a:p>
                      <a:pPr algn="r"/>
                      <a:r>
                        <a:rPr lang="en-US" sz="1800" b="0" i="0" baseline="0" dirty="0">
                          <a:solidFill>
                            <a:srgbClr val="FF0000"/>
                          </a:solidFill>
                          <a:latin typeface="+mn-lt"/>
                        </a:rPr>
                        <a:t>28</a:t>
                      </a: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29</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30</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31</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8084880"/>
                  </a:ext>
                </a:extLst>
              </a:tr>
            </a:tbl>
          </a:graphicData>
        </a:graphic>
      </p:graphicFrame>
      <p:pic>
        <p:nvPicPr>
          <p:cNvPr id="4" name="Picture 2" descr="C:\Users\Dell\Desktop\eretrias.jpg"/>
          <p:cNvPicPr>
            <a:picLocks noChangeAspect="1" noChangeArrowheads="1"/>
          </p:cNvPicPr>
          <p:nvPr/>
        </p:nvPicPr>
        <p:blipFill>
          <a:blip r:embed="rId2" cstate="print"/>
          <a:srcRect/>
          <a:stretch>
            <a:fillRect/>
          </a:stretch>
        </p:blipFill>
        <p:spPr bwMode="auto">
          <a:xfrm>
            <a:off x="5183560" y="548680"/>
            <a:ext cx="3960440" cy="2664296"/>
          </a:xfrm>
          <a:prstGeom prst="rect">
            <a:avLst/>
          </a:prstGeom>
          <a:noFill/>
        </p:spPr>
      </p:pic>
      <p:sp>
        <p:nvSpPr>
          <p:cNvPr id="5" name="3 - Θέση περιεχομένου"/>
          <p:cNvSpPr txBox="1">
            <a:spLocks/>
          </p:cNvSpPr>
          <p:nvPr/>
        </p:nvSpPr>
        <p:spPr>
          <a:xfrm>
            <a:off x="5221982" y="3212976"/>
            <a:ext cx="3886522" cy="3024336"/>
          </a:xfrm>
          <a:prstGeom prst="rect">
            <a:avLst/>
          </a:prstGeom>
          <a:solidFill>
            <a:schemeClr val="accent6">
              <a:lumMod val="40000"/>
              <a:lumOff val="60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400" dirty="0" smtClean="0"/>
              <a:t>Είναι αξιοσημείωτο, ότι το κοίλο του θεάτρου δεν αξιοποίησε τις φυσικές πλαγιές της ακρόπολης, αλλά κατασκευάσθηκε πάνω σε τεχνητό λόφο με επιχωμάτωση και πολλούς </a:t>
            </a:r>
            <a:r>
              <a:rPr lang="el-GR" sz="2400" dirty="0" err="1" smtClean="0"/>
              <a:t>αναλημματικούς</a:t>
            </a:r>
            <a:r>
              <a:rPr lang="el-GR" sz="2400" dirty="0" smtClean="0"/>
              <a:t> τοίχους. </a:t>
            </a:r>
            <a:endParaRPr lang="el-GR" sz="2400" dirty="0"/>
          </a:p>
        </p:txBody>
      </p:sp>
      <p:sp>
        <p:nvSpPr>
          <p:cNvPr id="3" name="Ορθογώνιο 2"/>
          <p:cNvSpPr/>
          <p:nvPr/>
        </p:nvSpPr>
        <p:spPr>
          <a:xfrm>
            <a:off x="323528" y="5590981"/>
            <a:ext cx="4572000" cy="646331"/>
          </a:xfrm>
          <a:prstGeom prst="rect">
            <a:avLst/>
          </a:prstGeom>
        </p:spPr>
        <p:txBody>
          <a:bodyPr>
            <a:spAutoFit/>
          </a:bodyPr>
          <a:lstStyle/>
          <a:p>
            <a:r>
              <a:rPr lang="el-GR" dirty="0"/>
              <a:t>15 </a:t>
            </a:r>
            <a:r>
              <a:rPr lang="el-GR" dirty="0" smtClean="0"/>
              <a:t>: Καθαρά </a:t>
            </a:r>
            <a:r>
              <a:rPr lang="el-GR" dirty="0"/>
              <a:t>Δευτέρα</a:t>
            </a:r>
            <a:br>
              <a:rPr lang="el-GR" dirty="0"/>
            </a:br>
            <a:r>
              <a:rPr lang="el-GR" dirty="0" smtClean="0"/>
              <a:t>25 : Επανάσταση </a:t>
            </a:r>
            <a:r>
              <a:rPr lang="el-GR" dirty="0"/>
              <a:t>του 1821</a:t>
            </a:r>
          </a:p>
        </p:txBody>
      </p:sp>
    </p:spTree>
    <p:extLst>
      <p:ext uri="{BB962C8B-B14F-4D97-AF65-F5344CB8AC3E}">
        <p14:creationId xmlns:p14="http://schemas.microsoft.com/office/powerpoint/2010/main" xmlns="" val="938294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85728"/>
            <a:ext cx="7901014" cy="1500198"/>
          </a:xfrm>
        </p:spPr>
        <p:txBody>
          <a:bodyPr>
            <a:normAutofit/>
          </a:bodyPr>
          <a:lstStyle/>
          <a:p>
            <a:r>
              <a:rPr lang="el-GR" b="1" dirty="0" smtClean="0"/>
              <a:t>Η ΤΡΙΜΕΡΗΣ ΔΙΑΡΘΡΩΣΗ του θεατρου της Ερετριασ</a:t>
            </a:r>
            <a:r>
              <a:rPr lang="el-GR" dirty="0" smtClean="0"/>
              <a:t/>
            </a:r>
            <a:br>
              <a:rPr lang="el-GR" dirty="0" smtClean="0"/>
            </a:br>
            <a:r>
              <a:rPr lang="el-GR" b="1" i="1" dirty="0" smtClean="0">
                <a:solidFill>
                  <a:srgbClr val="C00000"/>
                </a:solidFill>
              </a:rPr>
              <a:t>Α. ΤΟ ΚΟΙΛΟ</a:t>
            </a:r>
            <a:endParaRPr lang="el-GR" b="1" i="1" dirty="0">
              <a:solidFill>
                <a:srgbClr val="C00000"/>
              </a:solidFill>
            </a:endParaRPr>
          </a:p>
        </p:txBody>
      </p:sp>
      <p:sp>
        <p:nvSpPr>
          <p:cNvPr id="3" name="2 - Θέση περιεχομένου"/>
          <p:cNvSpPr>
            <a:spLocks noGrp="1"/>
          </p:cNvSpPr>
          <p:nvPr>
            <p:ph sz="quarter" idx="1"/>
          </p:nvPr>
        </p:nvSpPr>
        <p:spPr>
          <a:xfrm>
            <a:off x="457200" y="1285860"/>
            <a:ext cx="7686700" cy="5188092"/>
          </a:xfrm>
        </p:spPr>
        <p:txBody>
          <a:bodyPr>
            <a:normAutofit/>
          </a:bodyPr>
          <a:lstStyle/>
          <a:p>
            <a:pPr>
              <a:buNone/>
            </a:pPr>
            <a:endParaRPr lang="el-GR" dirty="0" smtClean="0"/>
          </a:p>
          <a:p>
            <a:r>
              <a:rPr lang="el-GR" dirty="0" smtClean="0"/>
              <a:t>το κοίλο του θεάτρου δεν αξιοποίησε τις φυσικές πλαγιές της ακρόπολης, αλλά κατασκευάσθηκε πάνω σε τεχνητό λόφο με επιχωμάτωση και πολλούς αναλημματικούς τοίχους.</a:t>
            </a:r>
          </a:p>
          <a:p>
            <a:r>
              <a:rPr lang="el-GR" dirty="0" smtClean="0"/>
              <a:t>διέθετε ένδεκα κερκίδες, διαχωρισμένες από δέκα κλίμακες, που οδηγούσαν στο ανώτερο τμήμα του</a:t>
            </a:r>
          </a:p>
          <a:p>
            <a:r>
              <a:rPr lang="el-GR" dirty="0" smtClean="0"/>
              <a:t>Το θέατρο είχε χωρητικότητα 6.000 θεατών περίπου, από τους οποίους οι επιφανέστεροι κάθονταν στην προεδρία.</a:t>
            </a:r>
          </a:p>
          <a:p>
            <a:endParaRPr lang="el-GR" dirty="0" smtClean="0"/>
          </a:p>
          <a:p>
            <a:endParaRPr lang="el-GR" dirty="0"/>
          </a:p>
        </p:txBody>
      </p:sp>
    </p:spTree>
    <p:extLst>
      <p:ext uri="{BB962C8B-B14F-4D97-AF65-F5344CB8AC3E}">
        <p14:creationId xmlns:p14="http://schemas.microsoft.com/office/powerpoint/2010/main" xmlns="" val="933205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451D2-31A4-4D53-960B-266BF0A2C9F0}"/>
              </a:ext>
            </a:extLst>
          </p:cNvPr>
          <p:cNvSpPr>
            <a:spLocks noGrp="1"/>
          </p:cNvSpPr>
          <p:nvPr>
            <p:ph type="title"/>
          </p:nvPr>
        </p:nvSpPr>
        <p:spPr/>
        <p:txBody>
          <a:bodyPr/>
          <a:lstStyle/>
          <a:p>
            <a:r>
              <a:rPr lang="el-GR" dirty="0" smtClean="0">
                <a:latin typeface="Calibri" panose="020F0502020204030204" pitchFamily="34" charset="0"/>
                <a:cs typeface="Calibri" panose="020F0502020204030204" pitchFamily="34" charset="0"/>
              </a:rPr>
              <a:t>ΑΠΡΙΛΙΟΣ</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2021</a:t>
            </a:r>
          </a:p>
        </p:txBody>
      </p:sp>
      <p:graphicFrame>
        <p:nvGraphicFramePr>
          <p:cNvPr id="7" name="Table 7">
            <a:extLst>
              <a:ext uri="{FF2B5EF4-FFF2-40B4-BE49-F238E27FC236}">
                <a16:creationId xmlns:a16="http://schemas.microsoft.com/office/drawing/2014/main" xmlns="" id="{5104BAB0-B498-4036-B268-FECFC551CC6D}"/>
              </a:ext>
            </a:extLst>
          </p:cNvPr>
          <p:cNvGraphicFramePr>
            <a:graphicFrameLocks noGrp="1"/>
          </p:cNvGraphicFramePr>
          <p:nvPr>
            <p:ph sz="quarter" idx="14"/>
            <p:extLst>
              <p:ext uri="{D42A27DB-BD31-4B8C-83A1-F6EECF244321}">
                <p14:modId xmlns:p14="http://schemas.microsoft.com/office/powerpoint/2010/main" xmlns="" val="295850401"/>
              </p:ext>
            </p:extLst>
          </p:nvPr>
        </p:nvGraphicFramePr>
        <p:xfrm>
          <a:off x="265511" y="1600203"/>
          <a:ext cx="4882346" cy="3922698"/>
        </p:xfrm>
        <a:graphic>
          <a:graphicData uri="http://schemas.openxmlformats.org/drawingml/2006/table">
            <a:tbl>
              <a:tblPr firstRow="1" bandRow="1">
                <a:tableStyleId>{5C22544A-7EE6-4342-B048-85BDC9FD1C3A}</a:tableStyleId>
              </a:tblPr>
              <a:tblGrid>
                <a:gridCol w="697478">
                  <a:extLst>
                    <a:ext uri="{9D8B030D-6E8A-4147-A177-3AD203B41FA5}">
                      <a16:colId xmlns:a16="http://schemas.microsoft.com/office/drawing/2014/main" xmlns="" val="1148754081"/>
                    </a:ext>
                  </a:extLst>
                </a:gridCol>
                <a:gridCol w="697478">
                  <a:extLst>
                    <a:ext uri="{9D8B030D-6E8A-4147-A177-3AD203B41FA5}">
                      <a16:colId xmlns:a16="http://schemas.microsoft.com/office/drawing/2014/main" xmlns="" val="2055401132"/>
                    </a:ext>
                  </a:extLst>
                </a:gridCol>
                <a:gridCol w="697478">
                  <a:extLst>
                    <a:ext uri="{9D8B030D-6E8A-4147-A177-3AD203B41FA5}">
                      <a16:colId xmlns:a16="http://schemas.microsoft.com/office/drawing/2014/main" xmlns="" val="3486828978"/>
                    </a:ext>
                  </a:extLst>
                </a:gridCol>
                <a:gridCol w="697478">
                  <a:extLst>
                    <a:ext uri="{9D8B030D-6E8A-4147-A177-3AD203B41FA5}">
                      <a16:colId xmlns:a16="http://schemas.microsoft.com/office/drawing/2014/main" xmlns="" val="1080772099"/>
                    </a:ext>
                  </a:extLst>
                </a:gridCol>
                <a:gridCol w="697478">
                  <a:extLst>
                    <a:ext uri="{9D8B030D-6E8A-4147-A177-3AD203B41FA5}">
                      <a16:colId xmlns:a16="http://schemas.microsoft.com/office/drawing/2014/main" xmlns="" val="2153821520"/>
                    </a:ext>
                  </a:extLst>
                </a:gridCol>
                <a:gridCol w="697478">
                  <a:extLst>
                    <a:ext uri="{9D8B030D-6E8A-4147-A177-3AD203B41FA5}">
                      <a16:colId xmlns:a16="http://schemas.microsoft.com/office/drawing/2014/main" xmlns="" val="2395788322"/>
                    </a:ext>
                  </a:extLst>
                </a:gridCol>
                <a:gridCol w="697478">
                  <a:extLst>
                    <a:ext uri="{9D8B030D-6E8A-4147-A177-3AD203B41FA5}">
                      <a16:colId xmlns:a16="http://schemas.microsoft.com/office/drawing/2014/main" xmlns="" val="1517030268"/>
                    </a:ext>
                  </a:extLst>
                </a:gridCol>
              </a:tblGrid>
              <a:tr h="653783">
                <a:tc>
                  <a:txBody>
                    <a:bodyPr/>
                    <a:lstStyle/>
                    <a:p>
                      <a:pPr algn="r"/>
                      <a:r>
                        <a:rPr lang="el-GR" sz="1800" b="0" i="0" dirty="0" smtClean="0">
                          <a:solidFill>
                            <a:srgbClr val="FF0000"/>
                          </a:solidFill>
                          <a:latin typeface="Calibri" panose="020F0502020204030204" pitchFamily="34" charset="0"/>
                          <a:cs typeface="Calibri" panose="020F0502020204030204" pitchFamily="34" charset="0"/>
                        </a:rPr>
                        <a:t>ΚΥΡ</a:t>
                      </a:r>
                      <a:endParaRPr lang="en-US" sz="1800" b="0" i="0" dirty="0">
                        <a:solidFill>
                          <a:srgbClr val="FF0000"/>
                        </a:solidFill>
                        <a:latin typeface="Calibri" panose="020F0502020204030204" pitchFamily="34" charset="0"/>
                        <a:cs typeface="Calibri" panose="020F0502020204030204" pitchFamily="34" charset="0"/>
                      </a:endParaRPr>
                    </a:p>
                  </a:txBody>
                  <a:tcPr marL="68580" marR="6858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ΔΕΥ</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ΤΡΙ</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ΤΕΤ</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ΠΕΜ</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ΠΑΡ</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ΣΑΒ</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16442911"/>
                  </a:ext>
                </a:extLst>
              </a:tr>
              <a:tr h="653783">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3</a:t>
                      </a:r>
                    </a:p>
                  </a:txBody>
                  <a:tcPr marL="68580" marR="6858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13702262"/>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4</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10</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568955791"/>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11</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17</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69336706"/>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18</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20</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21</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24</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71195308"/>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25</a:t>
                      </a: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26</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27</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28</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29</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30</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8084880"/>
                  </a:ext>
                </a:extLst>
              </a:tr>
            </a:tbl>
          </a:graphicData>
        </a:graphic>
      </p:graphicFrame>
      <p:pic>
        <p:nvPicPr>
          <p:cNvPr id="4" name="Picture 2" descr="C:\Users\Dell\Desktop\Theatre3.jpg"/>
          <p:cNvPicPr>
            <a:picLocks noChangeAspect="1" noChangeArrowheads="1"/>
          </p:cNvPicPr>
          <p:nvPr/>
        </p:nvPicPr>
        <p:blipFill>
          <a:blip r:embed="rId2" cstate="print"/>
          <a:srcRect/>
          <a:stretch>
            <a:fillRect/>
          </a:stretch>
        </p:blipFill>
        <p:spPr bwMode="auto">
          <a:xfrm>
            <a:off x="5385711" y="404664"/>
            <a:ext cx="3744417" cy="3244085"/>
          </a:xfrm>
          <a:prstGeom prst="rect">
            <a:avLst/>
          </a:prstGeom>
          <a:noFill/>
        </p:spPr>
      </p:pic>
      <p:sp>
        <p:nvSpPr>
          <p:cNvPr id="3" name="Ορθογώνιο 2"/>
          <p:cNvSpPr/>
          <p:nvPr/>
        </p:nvSpPr>
        <p:spPr>
          <a:xfrm>
            <a:off x="5385712" y="3645024"/>
            <a:ext cx="3650784" cy="2862322"/>
          </a:xfrm>
          <a:prstGeom prst="rect">
            <a:avLst/>
          </a:prstGeom>
          <a:solidFill>
            <a:schemeClr val="accent2">
              <a:lumMod val="40000"/>
              <a:lumOff val="60000"/>
            </a:schemeClr>
          </a:solidFill>
        </p:spPr>
        <p:txBody>
          <a:bodyPr wrap="square">
            <a:spAutoFit/>
          </a:bodyPr>
          <a:lstStyle/>
          <a:p>
            <a:r>
              <a:rPr lang="el-GR" sz="2000" dirty="0"/>
              <a:t>Στην πρώτη οικοδομική του φάση το κτήριο της σκηνής έμοιαζε με ανάκτορο, διέθετε πέντε συνεχόμενα ορθογώνια δωμάτια και βρισκόταν στο ίδιο επίπεδο με την κυκλική ορχήστρα, με την οποία επικοινωνούσε με τρεις εισόδους. </a:t>
            </a:r>
          </a:p>
        </p:txBody>
      </p:sp>
      <p:sp>
        <p:nvSpPr>
          <p:cNvPr id="5" name="Ορθογώνιο 4"/>
          <p:cNvSpPr/>
          <p:nvPr/>
        </p:nvSpPr>
        <p:spPr>
          <a:xfrm>
            <a:off x="323528" y="5661248"/>
            <a:ext cx="2723823" cy="369332"/>
          </a:xfrm>
          <a:prstGeom prst="rect">
            <a:avLst/>
          </a:prstGeom>
        </p:spPr>
        <p:txBody>
          <a:bodyPr wrap="none">
            <a:spAutoFit/>
          </a:bodyPr>
          <a:lstStyle/>
          <a:p>
            <a:r>
              <a:rPr lang="el-GR" dirty="0"/>
              <a:t>30 </a:t>
            </a:r>
            <a:r>
              <a:rPr lang="el-GR" dirty="0" smtClean="0"/>
              <a:t>: Μεγάλη </a:t>
            </a:r>
            <a:r>
              <a:rPr lang="el-GR" dirty="0"/>
              <a:t>Παρασκευή</a:t>
            </a:r>
          </a:p>
        </p:txBody>
      </p:sp>
    </p:spTree>
    <p:extLst>
      <p:ext uri="{BB962C8B-B14F-4D97-AF65-F5344CB8AC3E}">
        <p14:creationId xmlns:p14="http://schemas.microsoft.com/office/powerpoint/2010/main" xmlns="" val="229853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a:t>
            </a:r>
            <a:r>
              <a:rPr lang="el-GR" dirty="0" err="1" smtClean="0"/>
              <a:t>κοιλο</a:t>
            </a:r>
            <a:endParaRPr lang="el-GR" dirty="0"/>
          </a:p>
        </p:txBody>
      </p:sp>
      <p:pic>
        <p:nvPicPr>
          <p:cNvPr id="4" name="3 - Θέση περιεχομένου" descr="http://images.perseus.tufts.edu/images/1993.02.1/1993.02.0050"/>
          <p:cNvPicPr>
            <a:picLocks noGrp="1"/>
          </p:cNvPicPr>
          <p:nvPr>
            <p:ph sz="quarter" idx="1"/>
          </p:nvPr>
        </p:nvPicPr>
        <p:blipFill>
          <a:blip r:embed="rId2" cstate="print"/>
          <a:srcRect/>
          <a:stretch>
            <a:fillRect/>
          </a:stretch>
        </p:blipFill>
        <p:spPr bwMode="auto">
          <a:xfrm>
            <a:off x="850900" y="1428736"/>
            <a:ext cx="6680200" cy="4678376"/>
          </a:xfrm>
          <a:prstGeom prst="rect">
            <a:avLst/>
          </a:prstGeom>
          <a:ln>
            <a:noFill/>
          </a:ln>
          <a:effectLst>
            <a:softEdge rad="112500"/>
          </a:effectLst>
        </p:spPr>
      </p:pic>
    </p:spTree>
    <p:extLst>
      <p:ext uri="{BB962C8B-B14F-4D97-AF65-F5344CB8AC3E}">
        <p14:creationId xmlns:p14="http://schemas.microsoft.com/office/powerpoint/2010/main" xmlns="" val="2687944524"/>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1.xml><?xml version="1.0" encoding="utf-8"?>
<a:theme xmlns:a="http://schemas.openxmlformats.org/drawingml/2006/main" name="7_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2.xml><?xml version="1.0" encoding="utf-8"?>
<a:theme xmlns:a="http://schemas.openxmlformats.org/drawingml/2006/main" name="8_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3.xml><?xml version="1.0" encoding="utf-8"?>
<a:theme xmlns:a="http://schemas.openxmlformats.org/drawingml/2006/main" name="9_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4.xml><?xml version="1.0" encoding="utf-8"?>
<a:theme xmlns:a="http://schemas.openxmlformats.org/drawingml/2006/main" name="10_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5.xml><?xml version="1.0" encoding="utf-8"?>
<a:theme xmlns:a="http://schemas.openxmlformats.org/drawingml/2006/main" name="11_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6.xml><?xml version="1.0" encoding="utf-8"?>
<a:theme xmlns:a="http://schemas.openxmlformats.org/drawingml/2006/main" name="12_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7.xml><?xml version="1.0" encoding="utf-8"?>
<a:theme xmlns:a="http://schemas.openxmlformats.org/drawingml/2006/main" name="13_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719687"/>
      </a:accent1>
      <a:accent2>
        <a:srgbClr val="7865A8"/>
      </a:accent2>
      <a:accent3>
        <a:srgbClr val="CF9541"/>
      </a:accent3>
      <a:accent4>
        <a:srgbClr val="E5B824"/>
      </a:accent4>
      <a:accent5>
        <a:srgbClr val="BC5841"/>
      </a:accent5>
      <a:accent6>
        <a:srgbClr val="797F39"/>
      </a:accent6>
      <a:hlink>
        <a:srgbClr val="0563C1"/>
      </a:hlink>
      <a:folHlink>
        <a:srgbClr val="C00000"/>
      </a:folHlink>
    </a:clrScheme>
    <a:fontScheme name="Custom 12">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23300254_win32_SL" id="{64F9FCAF-3B01-4E55-9ECC-3A3CB837A8CF}" vid="{7D023FD4-1EF3-4AFD-8A07-C5AD530C3124}"/>
    </a:ext>
  </a:extLst>
</a:theme>
</file>

<file path=ppt/theme/theme5.xml><?xml version="1.0" encoding="utf-8"?>
<a:theme xmlns:a="http://schemas.openxmlformats.org/drawingml/2006/main" name="1_Office Theme">
  <a:themeElements>
    <a:clrScheme name="Custom 2">
      <a:dk1>
        <a:srgbClr val="000000"/>
      </a:dk1>
      <a:lt1>
        <a:srgbClr val="FFFFFF"/>
      </a:lt1>
      <a:dk2>
        <a:srgbClr val="44546A"/>
      </a:dk2>
      <a:lt2>
        <a:srgbClr val="E7E6E6"/>
      </a:lt2>
      <a:accent1>
        <a:srgbClr val="719687"/>
      </a:accent1>
      <a:accent2>
        <a:srgbClr val="7865A8"/>
      </a:accent2>
      <a:accent3>
        <a:srgbClr val="CF9541"/>
      </a:accent3>
      <a:accent4>
        <a:srgbClr val="E5B824"/>
      </a:accent4>
      <a:accent5>
        <a:srgbClr val="BC5841"/>
      </a:accent5>
      <a:accent6>
        <a:srgbClr val="797F39"/>
      </a:accent6>
      <a:hlink>
        <a:srgbClr val="0563C1"/>
      </a:hlink>
      <a:folHlink>
        <a:srgbClr val="C00000"/>
      </a:folHlink>
    </a:clrScheme>
    <a:fontScheme name="Custom 12">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23300254_win32_SL" id="{64F9FCAF-3B01-4E55-9ECC-3A3CB837A8CF}" vid="{7D023FD4-1EF3-4AFD-8A07-C5AD530C3124}"/>
    </a:ext>
  </a:extLst>
</a:theme>
</file>

<file path=ppt/theme/theme6.xml><?xml version="1.0" encoding="utf-8"?>
<a:theme xmlns:a="http://schemas.openxmlformats.org/drawingml/2006/main" name="2_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3_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8.xml><?xml version="1.0" encoding="utf-8"?>
<a:theme xmlns:a="http://schemas.openxmlformats.org/drawingml/2006/main" name="4_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9.xml><?xml version="1.0" encoding="utf-8"?>
<a:theme xmlns:a="http://schemas.openxmlformats.org/drawingml/2006/main" name="5_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1846</Words>
  <Application>Microsoft Office PowerPoint</Application>
  <PresentationFormat>Προβολή στην οθόνη (4:3)</PresentationFormat>
  <Paragraphs>562</Paragraphs>
  <Slides>27</Slides>
  <Notes>0</Notes>
  <HiddenSlides>0</HiddenSlides>
  <MMClips>0</MMClips>
  <ScaleCrop>false</ScaleCrop>
  <HeadingPairs>
    <vt:vector size="4" baseType="variant">
      <vt:variant>
        <vt:lpstr>Θέμα</vt:lpstr>
      </vt:variant>
      <vt:variant>
        <vt:i4>17</vt:i4>
      </vt:variant>
      <vt:variant>
        <vt:lpstr>Τίτλοι διαφανειών</vt:lpstr>
      </vt:variant>
      <vt:variant>
        <vt:i4>27</vt:i4>
      </vt:variant>
    </vt:vector>
  </HeadingPairs>
  <TitlesOfParts>
    <vt:vector size="44" baseType="lpstr">
      <vt:lpstr>Θέμα του Office</vt:lpstr>
      <vt:lpstr>Προεξοχή</vt:lpstr>
      <vt:lpstr>1_Προεξοχή</vt:lpstr>
      <vt:lpstr>Office Theme</vt:lpstr>
      <vt:lpstr>1_Office Theme</vt:lpstr>
      <vt:lpstr>2_Προεξοχή</vt:lpstr>
      <vt:lpstr>3_Προεξοχή</vt:lpstr>
      <vt:lpstr>4_Προεξοχή</vt:lpstr>
      <vt:lpstr>5_Προεξοχή</vt:lpstr>
      <vt:lpstr>6_Προεξοχή</vt:lpstr>
      <vt:lpstr>7_Προεξοχή</vt:lpstr>
      <vt:lpstr>8_Προεξοχή</vt:lpstr>
      <vt:lpstr>9_Προεξοχή</vt:lpstr>
      <vt:lpstr>10_Προεξοχή</vt:lpstr>
      <vt:lpstr>11_Προεξοχή</vt:lpstr>
      <vt:lpstr>12_Προεξοχή</vt:lpstr>
      <vt:lpstr>13_Προεξοχή</vt:lpstr>
      <vt:lpstr>Αρχαιο θεατρο ερετριασ</vt:lpstr>
      <vt:lpstr>ΙΑΝΟΥΑΡΙΟΣ 2021</vt:lpstr>
      <vt:lpstr>Το θεατρο τησ ερετριασ  Η ΤΟΠΟΘΕΣΙΑ</vt:lpstr>
      <vt:lpstr>ΦΕΒΡΟΥΑΡΙΟΣ 2021</vt:lpstr>
      <vt:lpstr>Η ιστορια του</vt:lpstr>
      <vt:lpstr>ΜΑΡΤΙΟΣ 2021</vt:lpstr>
      <vt:lpstr>Η ΤΡΙΜΕΡΗΣ ΔΙΑΡΘΡΩΣΗ του θεατρου της Ερετριασ Α. ΤΟ ΚΟΙΛΟ</vt:lpstr>
      <vt:lpstr>ΑΠΡΙΛΙΟΣ 2021</vt:lpstr>
      <vt:lpstr>Το κοιλο</vt:lpstr>
      <vt:lpstr>ΜΑΙΟΣ 2021</vt:lpstr>
      <vt:lpstr>Β. Η ΣΚΗΝΗ</vt:lpstr>
      <vt:lpstr>ΙΟΥΝΙΟΣ 2021</vt:lpstr>
      <vt:lpstr>Η σκηνη</vt:lpstr>
      <vt:lpstr>ΙΟΥΛΙΟΣ 2021</vt:lpstr>
      <vt:lpstr>Γ. Η ΟΡΧΗΣΤΡΑ</vt:lpstr>
      <vt:lpstr>ΑΥΓΟΥΣΤΟΣ 2021</vt:lpstr>
      <vt:lpstr>Η ορχηστρα</vt:lpstr>
      <vt:lpstr>Σοφα Λογια των  μεγαλων  τραγικων</vt:lpstr>
      <vt:lpstr>ΣΕΠΤΕΜΒΡΙΟΣ 2021</vt:lpstr>
      <vt:lpstr>Σοφα Λογια των  μεγαλων  τραγικων</vt:lpstr>
      <vt:lpstr>ΟΚΤΩΒΡΙΟΣ  2021</vt:lpstr>
      <vt:lpstr>Σοφα Λογια των  μεγαλων  τραγικων</vt:lpstr>
      <vt:lpstr>ΝΟΕΜΒΡΙΟΣ 2021</vt:lpstr>
      <vt:lpstr>Σοφα Λογια του Αριστοφανη</vt:lpstr>
      <vt:lpstr>ΔΕΚΕΜΒΡΙΟΣ 2021</vt:lpstr>
      <vt:lpstr>Σοφα λογια του κωμωδιογραφου μενανδρου</vt:lpstr>
      <vt:lpstr>Ευχαριστούμε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ΙΑΝΟΥΑΡΙΟΣ 2021</dc:title>
  <dc:creator>john</dc:creator>
  <cp:lastModifiedBy>Dell</cp:lastModifiedBy>
  <cp:revision>13</cp:revision>
  <dcterms:created xsi:type="dcterms:W3CDTF">2021-01-03T10:43:32Z</dcterms:created>
  <dcterms:modified xsi:type="dcterms:W3CDTF">2021-01-27T11:10:27Z</dcterms:modified>
</cp:coreProperties>
</file>