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7" r:id="rId5"/>
    <p:sldId id="270" r:id="rId6"/>
    <p:sldId id="263" r:id="rId7"/>
    <p:sldId id="266" r:id="rId8"/>
    <p:sldId id="264"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637" autoAdjust="0"/>
    <p:restoredTop sz="71226" autoAdjust="0"/>
  </p:normalViewPr>
  <p:slideViewPr>
    <p:cSldViewPr>
      <p:cViewPr varScale="1">
        <p:scale>
          <a:sx n="30" d="100"/>
          <a:sy n="30" d="100"/>
        </p:scale>
        <p:origin x="-61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B37C8E1-0E2C-4946-AFB8-5779154833AE}" type="datetimeFigureOut">
              <a:rPr lang="el-GR" smtClean="0"/>
              <a:pPr/>
              <a:t>11/2/2021</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FBA36757-F971-467A-BC1C-5519FB524E31}" type="slidenum">
              <a:rPr lang="el-GR" smtClean="0"/>
              <a:pPr/>
              <a:t>‹#›</a:t>
            </a:fld>
            <a:endParaRPr lang="el-GR" dirty="0"/>
          </a:p>
        </p:txBody>
      </p:sp>
    </p:spTree>
    <p:extLst>
      <p:ext uri="{BB962C8B-B14F-4D97-AF65-F5344CB8AC3E}">
        <p14:creationId xmlns:p14="http://schemas.microsoft.com/office/powerpoint/2010/main" xmlns="" val="307705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B37C8E1-0E2C-4946-AFB8-5779154833AE}" type="datetimeFigureOut">
              <a:rPr lang="el-GR" smtClean="0"/>
              <a:pPr/>
              <a:t>11/2/2021</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FBA36757-F971-467A-BC1C-5519FB524E31}" type="slidenum">
              <a:rPr lang="el-GR" smtClean="0"/>
              <a:pPr/>
              <a:t>‹#›</a:t>
            </a:fld>
            <a:endParaRPr lang="el-GR" dirty="0"/>
          </a:p>
        </p:txBody>
      </p:sp>
    </p:spTree>
    <p:extLst>
      <p:ext uri="{BB962C8B-B14F-4D97-AF65-F5344CB8AC3E}">
        <p14:creationId xmlns:p14="http://schemas.microsoft.com/office/powerpoint/2010/main" xmlns="" val="207145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B37C8E1-0E2C-4946-AFB8-5779154833AE}" type="datetimeFigureOut">
              <a:rPr lang="el-GR" smtClean="0"/>
              <a:pPr/>
              <a:t>11/2/2021</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FBA36757-F971-467A-BC1C-5519FB524E31}" type="slidenum">
              <a:rPr lang="el-GR" smtClean="0"/>
              <a:pPr/>
              <a:t>‹#›</a:t>
            </a:fld>
            <a:endParaRPr lang="el-GR" dirty="0"/>
          </a:p>
        </p:txBody>
      </p:sp>
    </p:spTree>
    <p:extLst>
      <p:ext uri="{BB962C8B-B14F-4D97-AF65-F5344CB8AC3E}">
        <p14:creationId xmlns:p14="http://schemas.microsoft.com/office/powerpoint/2010/main" xmlns="" val="79035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B37C8E1-0E2C-4946-AFB8-5779154833AE}" type="datetimeFigureOut">
              <a:rPr lang="el-GR" smtClean="0"/>
              <a:pPr/>
              <a:t>11/2/2021</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FBA36757-F971-467A-BC1C-5519FB524E31}" type="slidenum">
              <a:rPr lang="el-GR" smtClean="0"/>
              <a:pPr/>
              <a:t>‹#›</a:t>
            </a:fld>
            <a:endParaRPr lang="el-GR" dirty="0"/>
          </a:p>
        </p:txBody>
      </p:sp>
    </p:spTree>
    <p:extLst>
      <p:ext uri="{BB962C8B-B14F-4D97-AF65-F5344CB8AC3E}">
        <p14:creationId xmlns:p14="http://schemas.microsoft.com/office/powerpoint/2010/main" xmlns="" val="337234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B37C8E1-0E2C-4946-AFB8-5779154833AE}" type="datetimeFigureOut">
              <a:rPr lang="el-GR" smtClean="0"/>
              <a:pPr/>
              <a:t>11/2/2021</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FBA36757-F971-467A-BC1C-5519FB524E31}" type="slidenum">
              <a:rPr lang="el-GR" smtClean="0"/>
              <a:pPr/>
              <a:t>‹#›</a:t>
            </a:fld>
            <a:endParaRPr lang="el-GR" dirty="0"/>
          </a:p>
        </p:txBody>
      </p:sp>
    </p:spTree>
    <p:extLst>
      <p:ext uri="{BB962C8B-B14F-4D97-AF65-F5344CB8AC3E}">
        <p14:creationId xmlns:p14="http://schemas.microsoft.com/office/powerpoint/2010/main" xmlns="" val="64329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B37C8E1-0E2C-4946-AFB8-5779154833AE}" type="datetimeFigureOut">
              <a:rPr lang="el-GR" smtClean="0"/>
              <a:pPr/>
              <a:t>11/2/2021</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FBA36757-F971-467A-BC1C-5519FB524E31}" type="slidenum">
              <a:rPr lang="el-GR" smtClean="0"/>
              <a:pPr/>
              <a:t>‹#›</a:t>
            </a:fld>
            <a:endParaRPr lang="el-GR" dirty="0"/>
          </a:p>
        </p:txBody>
      </p:sp>
    </p:spTree>
    <p:extLst>
      <p:ext uri="{BB962C8B-B14F-4D97-AF65-F5344CB8AC3E}">
        <p14:creationId xmlns:p14="http://schemas.microsoft.com/office/powerpoint/2010/main" xmlns="" val="293632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B37C8E1-0E2C-4946-AFB8-5779154833AE}" type="datetimeFigureOut">
              <a:rPr lang="el-GR" smtClean="0"/>
              <a:pPr/>
              <a:t>11/2/2021</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9" name="Θέση αριθμού διαφάνειας 8"/>
          <p:cNvSpPr>
            <a:spLocks noGrp="1"/>
          </p:cNvSpPr>
          <p:nvPr>
            <p:ph type="sldNum" sz="quarter" idx="12"/>
          </p:nvPr>
        </p:nvSpPr>
        <p:spPr/>
        <p:txBody>
          <a:bodyPr/>
          <a:lstStyle/>
          <a:p>
            <a:fld id="{FBA36757-F971-467A-BC1C-5519FB524E31}" type="slidenum">
              <a:rPr lang="el-GR" smtClean="0"/>
              <a:pPr/>
              <a:t>‹#›</a:t>
            </a:fld>
            <a:endParaRPr lang="el-GR" dirty="0"/>
          </a:p>
        </p:txBody>
      </p:sp>
    </p:spTree>
    <p:extLst>
      <p:ext uri="{BB962C8B-B14F-4D97-AF65-F5344CB8AC3E}">
        <p14:creationId xmlns:p14="http://schemas.microsoft.com/office/powerpoint/2010/main" xmlns="" val="2271139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B37C8E1-0E2C-4946-AFB8-5779154833AE}" type="datetimeFigureOut">
              <a:rPr lang="el-GR" smtClean="0"/>
              <a:pPr/>
              <a:t>11/2/2021</a:t>
            </a:fld>
            <a:endParaRPr lang="el-GR" dirty="0"/>
          </a:p>
        </p:txBody>
      </p:sp>
      <p:sp>
        <p:nvSpPr>
          <p:cNvPr id="4" name="Θέση υποσέλιδου 3"/>
          <p:cNvSpPr>
            <a:spLocks noGrp="1"/>
          </p:cNvSpPr>
          <p:nvPr>
            <p:ph type="ftr" sz="quarter" idx="11"/>
          </p:nvPr>
        </p:nvSpPr>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FBA36757-F971-467A-BC1C-5519FB524E31}" type="slidenum">
              <a:rPr lang="el-GR" smtClean="0"/>
              <a:pPr/>
              <a:t>‹#›</a:t>
            </a:fld>
            <a:endParaRPr lang="el-GR" dirty="0"/>
          </a:p>
        </p:txBody>
      </p:sp>
    </p:spTree>
    <p:extLst>
      <p:ext uri="{BB962C8B-B14F-4D97-AF65-F5344CB8AC3E}">
        <p14:creationId xmlns:p14="http://schemas.microsoft.com/office/powerpoint/2010/main" xmlns="" val="233496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B37C8E1-0E2C-4946-AFB8-5779154833AE}" type="datetimeFigureOut">
              <a:rPr lang="el-GR" smtClean="0"/>
              <a:pPr/>
              <a:t>11/2/2021</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FBA36757-F971-467A-BC1C-5519FB524E31}" type="slidenum">
              <a:rPr lang="el-GR" smtClean="0"/>
              <a:pPr/>
              <a:t>‹#›</a:t>
            </a:fld>
            <a:endParaRPr lang="el-GR" dirty="0"/>
          </a:p>
        </p:txBody>
      </p:sp>
    </p:spTree>
    <p:extLst>
      <p:ext uri="{BB962C8B-B14F-4D97-AF65-F5344CB8AC3E}">
        <p14:creationId xmlns:p14="http://schemas.microsoft.com/office/powerpoint/2010/main" xmlns="" val="297063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B37C8E1-0E2C-4946-AFB8-5779154833AE}" type="datetimeFigureOut">
              <a:rPr lang="el-GR" smtClean="0"/>
              <a:pPr/>
              <a:t>11/2/2021</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FBA36757-F971-467A-BC1C-5519FB524E31}" type="slidenum">
              <a:rPr lang="el-GR" smtClean="0"/>
              <a:pPr/>
              <a:t>‹#›</a:t>
            </a:fld>
            <a:endParaRPr lang="el-GR" dirty="0"/>
          </a:p>
        </p:txBody>
      </p:sp>
    </p:spTree>
    <p:extLst>
      <p:ext uri="{BB962C8B-B14F-4D97-AF65-F5344CB8AC3E}">
        <p14:creationId xmlns:p14="http://schemas.microsoft.com/office/powerpoint/2010/main" xmlns="" val="297933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B37C8E1-0E2C-4946-AFB8-5779154833AE}" type="datetimeFigureOut">
              <a:rPr lang="el-GR" smtClean="0"/>
              <a:pPr/>
              <a:t>11/2/2021</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FBA36757-F971-467A-BC1C-5519FB524E31}" type="slidenum">
              <a:rPr lang="el-GR" smtClean="0"/>
              <a:pPr/>
              <a:t>‹#›</a:t>
            </a:fld>
            <a:endParaRPr lang="el-GR" dirty="0"/>
          </a:p>
        </p:txBody>
      </p:sp>
    </p:spTree>
    <p:extLst>
      <p:ext uri="{BB962C8B-B14F-4D97-AF65-F5344CB8AC3E}">
        <p14:creationId xmlns:p14="http://schemas.microsoft.com/office/powerpoint/2010/main" xmlns="" val="31278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7C8E1-0E2C-4946-AFB8-5779154833AE}" type="datetimeFigureOut">
              <a:rPr lang="el-GR" smtClean="0"/>
              <a:pPr/>
              <a:t>11/2/2021</a:t>
            </a:fld>
            <a:endParaRPr lang="el-GR" dirty="0"/>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36757-F971-467A-BC1C-5519FB524E31}" type="slidenum">
              <a:rPr lang="el-GR" smtClean="0"/>
              <a:pPr/>
              <a:t>‹#›</a:t>
            </a:fld>
            <a:endParaRPr lang="el-GR" dirty="0"/>
          </a:p>
        </p:txBody>
      </p:sp>
    </p:spTree>
    <p:extLst>
      <p:ext uri="{BB962C8B-B14F-4D97-AF65-F5344CB8AC3E}">
        <p14:creationId xmlns:p14="http://schemas.microsoft.com/office/powerpoint/2010/main" xmlns="" val="3066048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el.wikipedia.org/" TargetMode="External"/><Relationship Id="rId5" Type="http://schemas.openxmlformats.org/officeDocument/2006/relationships/hyperlink" Target="https://www.nhmuseum.gr/" TargetMode="External"/><Relationship Id="rId4" Type="http://schemas.openxmlformats.org/officeDocument/2006/relationships/hyperlink" Target="https://www.sansimera.gr/biographies/8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520" y="0"/>
            <a:ext cx="925252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ctrTitle"/>
          </p:nvPr>
        </p:nvSpPr>
        <p:spPr/>
        <p:txBody>
          <a:bodyPr>
            <a:normAutofit/>
          </a:bodyPr>
          <a:lstStyle/>
          <a:p>
            <a:pPr algn="l"/>
            <a:r>
              <a:rPr lang="en-US" b="0" i="0" dirty="0" smtClean="0">
                <a:solidFill>
                  <a:srgbClr val="000000"/>
                </a:solidFill>
                <a:effectLst/>
                <a:latin typeface="Linux Libertine"/>
              </a:rPr>
              <a:t>   </a:t>
            </a:r>
            <a:r>
              <a:rPr lang="el-GR" b="0" i="0" dirty="0" smtClean="0">
                <a:solidFill>
                  <a:schemeClr val="bg1"/>
                </a:solidFill>
                <a:effectLst/>
                <a:latin typeface="Linux Libertine"/>
              </a:rPr>
              <a:t>Θεόδωρος Κολοκοτρώνης</a:t>
            </a:r>
            <a:endParaRPr lang="el-GR" dirty="0"/>
          </a:p>
        </p:txBody>
      </p:sp>
      <p:sp>
        <p:nvSpPr>
          <p:cNvPr id="3" name="Υπότιτλος 2"/>
          <p:cNvSpPr>
            <a:spLocks noGrp="1"/>
          </p:cNvSpPr>
          <p:nvPr>
            <p:ph type="subTitle" idx="1"/>
          </p:nvPr>
        </p:nvSpPr>
        <p:spPr/>
        <p:txBody>
          <a:bodyPr/>
          <a:lstStyle/>
          <a:p>
            <a:r>
              <a:rPr lang="el-GR" dirty="0" smtClean="0">
                <a:solidFill>
                  <a:schemeClr val="tx2">
                    <a:lumMod val="60000"/>
                    <a:lumOff val="40000"/>
                  </a:schemeClr>
                </a:solidFill>
              </a:rPr>
              <a:t>Ρουβά Αθανασία Β4 </a:t>
            </a:r>
            <a:endParaRPr lang="el-GR" dirty="0">
              <a:solidFill>
                <a:schemeClr val="tx2">
                  <a:lumMod val="60000"/>
                  <a:lumOff val="40000"/>
                </a:schemeClr>
              </a:solidFill>
            </a:endParaRPr>
          </a:p>
        </p:txBody>
      </p:sp>
    </p:spTree>
    <p:custDataLst>
      <p:tags r:id="rId1"/>
    </p:custDataLst>
    <p:extLst>
      <p:ext uri="{BB962C8B-B14F-4D97-AF65-F5344CB8AC3E}">
        <p14:creationId xmlns:p14="http://schemas.microsoft.com/office/powerpoint/2010/main" xmlns="" val="1727804272"/>
      </p:ext>
    </p:extLst>
  </p:cSld>
  <p:clrMapOvr>
    <a:masterClrMapping/>
  </p:clrMapOvr>
  <mc:AlternateContent xmlns:mc="http://schemas.openxmlformats.org/markup-compatibility/2006">
    <mc:Choice xmlns:p14="http://schemas.microsoft.com/office/powerpoint/2010/main" xmlns="" Requires="p14">
      <p:transition spd="slow" p14:dur="2000" advTm="10680"/>
    </mc:Choice>
    <mc:Fallback>
      <p:transition spd="slow" advTm="10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0" nodeType="clickEffect">
                                  <p:stCondLst>
                                    <p:cond delay="0"/>
                                  </p:stCondLst>
                                  <p:childTnLst>
                                    <p:animScale>
                                      <p:cBhvr>
                                        <p:cTn id="19"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smtClean="0"/>
              <a:t>Ποιος ήταν </a:t>
            </a:r>
            <a:endParaRPr lang="el-GR" dirty="0"/>
          </a:p>
        </p:txBody>
      </p:sp>
      <p:sp>
        <p:nvSpPr>
          <p:cNvPr id="3" name="Θέση περιεχομένου 2"/>
          <p:cNvSpPr>
            <a:spLocks noGrp="1"/>
          </p:cNvSpPr>
          <p:nvPr>
            <p:ph idx="1"/>
          </p:nvPr>
        </p:nvSpPr>
        <p:spPr/>
        <p:txBody>
          <a:bodyPr>
            <a:normAutofit fontScale="92500" lnSpcReduction="10000"/>
          </a:bodyPr>
          <a:lstStyle/>
          <a:p>
            <a:pPr lvl="0"/>
            <a:r>
              <a:rPr lang="el-GR" sz="2700" b="1" dirty="0">
                <a:latin typeface="Roboto"/>
              </a:rPr>
              <a:t>Ο Θεόδωρος Κολοκοτρώνης ( ήταν αρχιστράτηγος και ηγετική μορφή της Επανάστασης του 1821, πολιτικός, πληρεξούσιος, σύμβουλος της Επικράτειας. Έμεινε γνωστός και ως ο Γέρος του Μοριά. Προερχόταν από φημισμένη οικογένεια. Το επώνυμο της οικογένειάς του αρχικά ήταν </a:t>
            </a:r>
            <a:r>
              <a:rPr lang="el-GR" sz="2700" b="1" dirty="0" err="1">
                <a:latin typeface="Roboto"/>
              </a:rPr>
              <a:t>Τσεργίνης</a:t>
            </a:r>
            <a:r>
              <a:rPr lang="el-GR" sz="2700" b="1" dirty="0">
                <a:latin typeface="Roboto"/>
              </a:rPr>
              <a:t>. Αργότερα, ο παππούς του, Γιάννης </a:t>
            </a:r>
            <a:r>
              <a:rPr lang="el-GR" sz="2700" b="1" dirty="0" err="1">
                <a:latin typeface="Roboto"/>
              </a:rPr>
              <a:t>Μπότσικας</a:t>
            </a:r>
            <a:r>
              <a:rPr lang="el-GR" sz="2700" b="1" dirty="0">
                <a:latin typeface="Roboto"/>
              </a:rPr>
              <a:t> (</a:t>
            </a:r>
            <a:r>
              <a:rPr lang="el-GR" sz="2700" b="1" dirty="0" err="1">
                <a:latin typeface="Roboto"/>
              </a:rPr>
              <a:t>Τσεργίνης</a:t>
            </a:r>
            <a:r>
              <a:rPr lang="el-GR" sz="2700" b="1" dirty="0">
                <a:latin typeface="Roboto"/>
              </a:rPr>
              <a:t>), υιοθέτησε το «Κολοκοτρώνης» ως οικογενειακό όνομα, σαν μετάφραση του αρβανίτικου παρωνυμίου «</a:t>
            </a:r>
            <a:r>
              <a:rPr lang="el-GR" sz="2700" b="1" dirty="0" err="1">
                <a:latin typeface="Roboto"/>
              </a:rPr>
              <a:t>Μπιθεκούρας</a:t>
            </a:r>
            <a:r>
              <a:rPr lang="el-GR" sz="2700" b="1" dirty="0">
                <a:latin typeface="Roboto"/>
              </a:rPr>
              <a:t>» που του αποδόθηκε από κάποιον Αρβανίτη.</a:t>
            </a:r>
            <a:endParaRPr lang="el-GR" sz="2700" b="1" dirty="0"/>
          </a:p>
          <a:p>
            <a:endParaRPr lang="el-GR" dirty="0">
              <a:solidFill>
                <a:schemeClr val="bg1"/>
              </a:solidFill>
            </a:endParaRPr>
          </a:p>
        </p:txBody>
      </p:sp>
    </p:spTree>
    <p:custDataLst>
      <p:tags r:id="rId1"/>
    </p:custDataLst>
    <p:extLst>
      <p:ext uri="{BB962C8B-B14F-4D97-AF65-F5344CB8AC3E}">
        <p14:creationId xmlns:p14="http://schemas.microsoft.com/office/powerpoint/2010/main" xmlns="" val="359830379"/>
      </p:ext>
    </p:extLst>
  </p:cSld>
  <p:clrMapOvr>
    <a:masterClrMapping/>
  </p:clrMapOvr>
  <mc:AlternateContent xmlns:mc="http://schemas.openxmlformats.org/markup-compatibility/2006">
    <mc:Choice xmlns:p14="http://schemas.microsoft.com/office/powerpoint/2010/main" xmlns="" Requires="p14">
      <p:transition spd="slow" p14:dur="2000" advTm="22475"/>
    </mc:Choice>
    <mc:Fallback>
      <p:transition spd="slow" advTm="224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074"/>
                                        </p:tgtEl>
                                        <p:attrNameLst>
                                          <p:attrName>ppt_x</p:attrName>
                                        </p:attrNameLst>
                                      </p:cBhvr>
                                      <p:tavLst>
                                        <p:tav tm="0">
                                          <p:val>
                                            <p:strVal val="ppt_x"/>
                                          </p:val>
                                        </p:tav>
                                        <p:tav tm="100000">
                                          <p:val>
                                            <p:strVal val="ppt_x"/>
                                          </p:val>
                                        </p:tav>
                                      </p:tavLst>
                                    </p:anim>
                                    <p:anim calcmode="lin" valueType="num">
                                      <p:cBhvr additive="base">
                                        <p:cTn id="7" dur="500"/>
                                        <p:tgtEl>
                                          <p:spTgt spid="3074"/>
                                        </p:tgtEl>
                                        <p:attrNameLst>
                                          <p:attrName>ppt_y</p:attrName>
                                        </p:attrNameLst>
                                      </p:cBhvr>
                                      <p:tavLst>
                                        <p:tav tm="0">
                                          <p:val>
                                            <p:strVal val="ppt_y"/>
                                          </p:val>
                                        </p:tav>
                                        <p:tav tm="100000">
                                          <p:val>
                                            <p:strVal val="1+ppt_h/2"/>
                                          </p:val>
                                        </p:tav>
                                      </p:tavLst>
                                    </p:anim>
                                    <p:set>
                                      <p:cBhvr>
                                        <p:cTn id="8" dur="1" fill="hold">
                                          <p:stCondLst>
                                            <p:cond delay="499"/>
                                          </p:stCondLst>
                                        </p:cTn>
                                        <p:tgtEl>
                                          <p:spTgt spid="307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0" nodeType="clickEffect">
                                  <p:stCondLst>
                                    <p:cond delay="0"/>
                                  </p:stCondLst>
                                  <p:childTnLst>
                                    <p:animRot by="21600000">
                                      <p:cBhvr>
                                        <p:cTn id="17"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1556792"/>
            <a:ext cx="3888432" cy="3744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1556792"/>
            <a:ext cx="4176464" cy="3744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smtClean="0"/>
              <a:t>Γέννηση-Θάνατος </a:t>
            </a:r>
            <a:endParaRPr lang="el-GR" dirty="0"/>
          </a:p>
        </p:txBody>
      </p:sp>
      <p:sp>
        <p:nvSpPr>
          <p:cNvPr id="3" name="Θέση κειμένου 2"/>
          <p:cNvSpPr>
            <a:spLocks noGrp="1"/>
          </p:cNvSpPr>
          <p:nvPr>
            <p:ph type="body" idx="1"/>
          </p:nvPr>
        </p:nvSpPr>
        <p:spPr/>
        <p:txBody>
          <a:bodyPr/>
          <a:lstStyle/>
          <a:p>
            <a:r>
              <a:rPr lang="el-GR" dirty="0" smtClean="0"/>
              <a:t>                  Γέννηση </a:t>
            </a:r>
            <a:endParaRPr lang="el-GR" dirty="0"/>
          </a:p>
        </p:txBody>
      </p:sp>
      <p:sp>
        <p:nvSpPr>
          <p:cNvPr id="4" name="Θέση περιεχομένου 3"/>
          <p:cNvSpPr>
            <a:spLocks noGrp="1"/>
          </p:cNvSpPr>
          <p:nvPr>
            <p:ph sz="half" idx="2"/>
          </p:nvPr>
        </p:nvSpPr>
        <p:spPr/>
        <p:txBody>
          <a:bodyPr/>
          <a:lstStyle/>
          <a:p>
            <a:pPr marL="0" indent="0">
              <a:buNone/>
            </a:pPr>
            <a:r>
              <a:rPr lang="el-GR" dirty="0" smtClean="0">
                <a:solidFill>
                  <a:srgbClr val="FF0000"/>
                </a:solidFill>
              </a:rPr>
              <a:t>Ο Θεόδωρος Κολοκοτρώνης γεννήθηκε στις 3 Απριλίου του 1770 στο Ραμοβούνι της Μεσσηνίας.  </a:t>
            </a:r>
            <a:endParaRPr lang="el-GR" dirty="0">
              <a:solidFill>
                <a:srgbClr val="FF0000"/>
              </a:solidFill>
            </a:endParaRPr>
          </a:p>
        </p:txBody>
      </p:sp>
      <p:sp>
        <p:nvSpPr>
          <p:cNvPr id="5" name="Θέση κειμένου 4"/>
          <p:cNvSpPr>
            <a:spLocks noGrp="1"/>
          </p:cNvSpPr>
          <p:nvPr>
            <p:ph type="body" sz="quarter" idx="3"/>
          </p:nvPr>
        </p:nvSpPr>
        <p:spPr/>
        <p:txBody>
          <a:bodyPr/>
          <a:lstStyle/>
          <a:p>
            <a:r>
              <a:rPr lang="el-GR" dirty="0" smtClean="0"/>
              <a:t>                 Θάνατος </a:t>
            </a:r>
            <a:endParaRPr lang="el-GR" dirty="0"/>
          </a:p>
        </p:txBody>
      </p:sp>
      <p:sp>
        <p:nvSpPr>
          <p:cNvPr id="6" name="Θέση περιεχομένου 5"/>
          <p:cNvSpPr>
            <a:spLocks noGrp="1"/>
          </p:cNvSpPr>
          <p:nvPr>
            <p:ph sz="quarter" idx="4"/>
          </p:nvPr>
        </p:nvSpPr>
        <p:spPr>
          <a:xfrm>
            <a:off x="4645025" y="2174875"/>
            <a:ext cx="4041775" cy="3270349"/>
          </a:xfrm>
        </p:spPr>
        <p:txBody>
          <a:bodyPr/>
          <a:lstStyle/>
          <a:p>
            <a:pPr marL="0" indent="0">
              <a:buNone/>
            </a:pPr>
            <a:r>
              <a:rPr lang="el-GR" dirty="0" smtClean="0">
                <a:solidFill>
                  <a:srgbClr val="FF0000"/>
                </a:solidFill>
              </a:rPr>
              <a:t> Ο </a:t>
            </a:r>
            <a:r>
              <a:rPr lang="el-GR" dirty="0">
                <a:solidFill>
                  <a:srgbClr val="FF0000"/>
                </a:solidFill>
              </a:rPr>
              <a:t>Θεόδωρος Κολοκοτρώνης </a:t>
            </a:r>
            <a:r>
              <a:rPr lang="el-GR" dirty="0" smtClean="0">
                <a:solidFill>
                  <a:srgbClr val="FF0000"/>
                </a:solidFill>
              </a:rPr>
              <a:t> πέθαινε στις 4 Φεβρουαρίου του 1843 στην Αθήνα. </a:t>
            </a:r>
            <a:endParaRPr lang="el-GR" dirty="0">
              <a:solidFill>
                <a:srgbClr val="FF0000"/>
              </a:solidFill>
            </a:endParaRPr>
          </a:p>
        </p:txBody>
      </p:sp>
    </p:spTree>
    <p:custDataLst>
      <p:tags r:id="rId1"/>
    </p:custDataLst>
    <p:extLst>
      <p:ext uri="{BB962C8B-B14F-4D97-AF65-F5344CB8AC3E}">
        <p14:creationId xmlns:p14="http://schemas.microsoft.com/office/powerpoint/2010/main" xmlns="" val="1009706573"/>
      </p:ext>
    </p:extLst>
  </p:cSld>
  <p:clrMapOvr>
    <a:masterClrMapping/>
  </p:clrMapOvr>
  <mc:AlternateContent xmlns:mc="http://schemas.openxmlformats.org/markup-compatibility/2006">
    <mc:Choice xmlns:p14="http://schemas.microsoft.com/office/powerpoint/2010/main" xmlns="" Requires="p14">
      <p:transition spd="slow" p14:dur="2000" advTm="18658"/>
    </mc:Choice>
    <mc:Fallback>
      <p:transition spd="slow" advTm="186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3">
                                            <p:txEl>
                                              <p:pRg st="0" end="0"/>
                                            </p:txEl>
                                          </p:spTgt>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heel(1)">
                                      <p:cBhvr>
                                        <p:cTn id="16" dur="2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0" nodeType="clickEffect">
                                  <p:stCondLst>
                                    <p:cond delay="0"/>
                                  </p:stCondLst>
                                  <p:childTnLst>
                                    <p:animRot by="21600000">
                                      <p:cBhvr>
                                        <p:cTn id="20" dur="2000" fill="hold"/>
                                        <p:tgtEl>
                                          <p:spTgt spid="5">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heel(1)">
                                      <p:cBhvr>
                                        <p:cTn id="25"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a:xfrm>
            <a:off x="755576" y="1412776"/>
            <a:ext cx="3571925" cy="1719064"/>
          </a:xfrm>
        </p:spPr>
        <p:txBody>
          <a:bodyPr>
            <a:normAutofit/>
          </a:bodyPr>
          <a:lstStyle/>
          <a:p>
            <a:r>
              <a:rPr lang="el-GR" dirty="0" smtClean="0"/>
              <a:t>Τα παιδικά του χρόνια </a:t>
            </a:r>
            <a:endParaRPr lang="el-GR" dirty="0"/>
          </a:p>
        </p:txBody>
      </p:sp>
      <p:sp>
        <p:nvSpPr>
          <p:cNvPr id="3" name="Θέση περιεχομένου 2"/>
          <p:cNvSpPr>
            <a:spLocks noGrp="1"/>
          </p:cNvSpPr>
          <p:nvPr>
            <p:ph idx="1"/>
          </p:nvPr>
        </p:nvSpPr>
        <p:spPr>
          <a:xfrm>
            <a:off x="5004048" y="476672"/>
            <a:ext cx="3682752" cy="6264696"/>
          </a:xfrm>
        </p:spPr>
        <p:txBody>
          <a:bodyPr>
            <a:normAutofit fontScale="62500" lnSpcReduction="20000"/>
          </a:bodyPr>
          <a:lstStyle/>
          <a:p>
            <a:pPr marL="0" indent="0">
              <a:buNone/>
            </a:pPr>
            <a:r>
              <a:rPr lang="el-GR" dirty="0">
                <a:solidFill>
                  <a:schemeClr val="bg1"/>
                </a:solidFill>
                <a:latin typeface="Roboto"/>
              </a:rPr>
              <a:t>Π</a:t>
            </a:r>
            <a:r>
              <a:rPr lang="el-GR" b="0" i="0" dirty="0" smtClean="0">
                <a:solidFill>
                  <a:schemeClr val="bg1"/>
                </a:solidFill>
                <a:effectLst/>
                <a:latin typeface="Roboto"/>
              </a:rPr>
              <a:t>έρασε τα παιδικά του χρόνια στην </a:t>
            </a:r>
            <a:r>
              <a:rPr lang="el-GR" b="0" i="0" dirty="0" err="1" smtClean="0">
                <a:solidFill>
                  <a:schemeClr val="bg1"/>
                </a:solidFill>
                <a:effectLst/>
                <a:latin typeface="Roboto"/>
              </a:rPr>
              <a:t>Αλωνίσταινα</a:t>
            </a:r>
            <a:r>
              <a:rPr lang="el-GR" b="0" i="0" dirty="0" smtClean="0">
                <a:solidFill>
                  <a:schemeClr val="bg1"/>
                </a:solidFill>
                <a:effectLst/>
                <a:latin typeface="Roboto"/>
              </a:rPr>
              <a:t> της Αρκαδίας που ήταν τόπος καταγωγής της μητέρας του, </a:t>
            </a:r>
            <a:r>
              <a:rPr lang="el-GR" b="0" i="0" dirty="0" err="1" smtClean="0">
                <a:solidFill>
                  <a:schemeClr val="bg1"/>
                </a:solidFill>
                <a:effectLst/>
                <a:latin typeface="Roboto"/>
              </a:rPr>
              <a:t>Ζαμπίας</a:t>
            </a:r>
            <a:r>
              <a:rPr lang="el-GR" b="0" i="0" dirty="0" smtClean="0">
                <a:solidFill>
                  <a:schemeClr val="bg1"/>
                </a:solidFill>
                <a:effectLst/>
                <a:latin typeface="Roboto"/>
              </a:rPr>
              <a:t> </a:t>
            </a:r>
            <a:r>
              <a:rPr lang="el-GR" b="0" i="0" dirty="0" err="1" smtClean="0">
                <a:solidFill>
                  <a:schemeClr val="bg1"/>
                </a:solidFill>
                <a:effectLst/>
                <a:latin typeface="Roboto"/>
              </a:rPr>
              <a:t>Κωτσάκη</a:t>
            </a:r>
            <a:r>
              <a:rPr lang="el-GR" b="0" i="0" dirty="0" smtClean="0">
                <a:solidFill>
                  <a:schemeClr val="bg1"/>
                </a:solidFill>
                <a:effectLst/>
                <a:latin typeface="Roboto"/>
              </a:rPr>
              <a:t>. Ο πατέρας του Θεόδωρου, Κωνσταντής Κολοκοτρώνης, πήρε μέρος στην ένοπλη εξέγερση η οποία υποκινήθηκε από την Αικατερίνη Β’ της Ρωσίας το 1770 και σκοτώθηκε μαζί με δύο αδελφούς και τον φημισμένο </a:t>
            </a:r>
            <a:r>
              <a:rPr lang="el-GR" b="0" i="0" dirty="0" err="1" smtClean="0">
                <a:solidFill>
                  <a:schemeClr val="bg1"/>
                </a:solidFill>
                <a:effectLst/>
                <a:latin typeface="Roboto"/>
              </a:rPr>
              <a:t>Παναγιώταρο</a:t>
            </a:r>
            <a:r>
              <a:rPr lang="el-GR" b="0" i="0" dirty="0" smtClean="0">
                <a:solidFill>
                  <a:schemeClr val="bg1"/>
                </a:solidFill>
                <a:effectLst/>
                <a:latin typeface="Roboto"/>
              </a:rPr>
              <a:t> στον πύργο της </a:t>
            </a:r>
            <a:r>
              <a:rPr lang="el-GR" b="0" i="0" dirty="0" err="1" smtClean="0">
                <a:solidFill>
                  <a:schemeClr val="bg1"/>
                </a:solidFill>
                <a:effectLst/>
                <a:latin typeface="Roboto"/>
              </a:rPr>
              <a:t>Καστάνιτσας</a:t>
            </a:r>
            <a:r>
              <a:rPr lang="el-GR" b="0" i="0" dirty="0" smtClean="0">
                <a:solidFill>
                  <a:schemeClr val="bg1"/>
                </a:solidFill>
                <a:effectLst/>
                <a:latin typeface="Roboto"/>
              </a:rPr>
              <a:t> από τους Τούρκους. Από μικρός, ο Θεόδωρος Κολοκοτρώνης ακολούθησε τον πατέρα του στις διάφορες περιπέτειές του. </a:t>
            </a:r>
            <a:r>
              <a:rPr lang="el-GR" b="1" i="0" dirty="0" smtClean="0">
                <a:solidFill>
                  <a:schemeClr val="bg1"/>
                </a:solidFill>
                <a:effectLst/>
                <a:latin typeface="Roboto"/>
              </a:rPr>
              <a:t>Σε ηλικία μόλις 15 ετών έγινε πολεμιστής</a:t>
            </a:r>
            <a:r>
              <a:rPr lang="el-GR" b="0" i="0" dirty="0" smtClean="0">
                <a:solidFill>
                  <a:schemeClr val="bg1"/>
                </a:solidFill>
                <a:effectLst/>
                <a:latin typeface="Roboto"/>
              </a:rPr>
              <a:t> εναντίον των τούρκων κι αρματολών που λυμαίνονταν την περιφέρεια του </a:t>
            </a:r>
            <a:r>
              <a:rPr lang="el-GR" b="0" i="0" dirty="0" err="1" smtClean="0">
                <a:solidFill>
                  <a:schemeClr val="bg1"/>
                </a:solidFill>
                <a:effectLst/>
                <a:latin typeface="Roboto"/>
              </a:rPr>
              <a:t>Λεονταρίου</a:t>
            </a:r>
            <a:r>
              <a:rPr lang="el-GR" b="0" i="0" dirty="0" smtClean="0">
                <a:solidFill>
                  <a:schemeClr val="bg1"/>
                </a:solidFill>
                <a:effectLst/>
                <a:latin typeface="Roboto"/>
              </a:rPr>
              <a:t>.</a:t>
            </a:r>
            <a:endParaRPr lang="el-GR" dirty="0">
              <a:solidFill>
                <a:schemeClr val="bg1"/>
              </a:solidFill>
            </a:endParaRPr>
          </a:p>
        </p:txBody>
      </p:sp>
    </p:spTree>
    <p:custDataLst>
      <p:tags r:id="rId1"/>
    </p:custDataLst>
    <p:extLst>
      <p:ext uri="{BB962C8B-B14F-4D97-AF65-F5344CB8AC3E}">
        <p14:creationId xmlns:p14="http://schemas.microsoft.com/office/powerpoint/2010/main" xmlns="" val="3966709301"/>
      </p:ext>
    </p:extLst>
  </p:cSld>
  <p:clrMapOvr>
    <a:masterClrMapping/>
  </p:clrMapOvr>
  <mc:AlternateContent xmlns:mc="http://schemas.openxmlformats.org/markup-compatibility/2006">
    <mc:Choice xmlns:p14="http://schemas.microsoft.com/office/powerpoint/2010/main" xmlns="" Requires="p14">
      <p:transition spd="slow" p14:dur="2000" advTm="25541"/>
    </mc:Choice>
    <mc:Fallback>
      <p:transition spd="slow" advTm="255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2"/>
                                        </p:tgtEl>
                                        <p:attrNameLst>
                                          <p:attrName>style.color</p:attrName>
                                        </p:attrNameLst>
                                      </p:cBhvr>
                                      <p:to>
                                        <a:schemeClr val="bg1"/>
                                      </p:to>
                                    </p:animClr>
                                    <p:animClr clrSpc="rgb" dir="cw">
                                      <p:cBhvr>
                                        <p:cTn id="12" dur="250" autoRev="1" fill="remove"/>
                                        <p:tgtEl>
                                          <p:spTgt spid="2"/>
                                        </p:tgtEl>
                                        <p:attrNameLst>
                                          <p:attrName>fillcolor</p:attrName>
                                        </p:attrNameLst>
                                      </p:cBhvr>
                                      <p:to>
                                        <a:schemeClr val="bg1"/>
                                      </p:to>
                                    </p:animClr>
                                    <p:set>
                                      <p:cBhvr>
                                        <p:cTn id="13" dur="250" autoRev="1" fill="remove"/>
                                        <p:tgtEl>
                                          <p:spTgt spid="2"/>
                                        </p:tgtEl>
                                        <p:attrNameLst>
                                          <p:attrName>fill.type</p:attrName>
                                        </p:attrNameLst>
                                      </p:cBhvr>
                                      <p:to>
                                        <p:strVal val="solid"/>
                                      </p:to>
                                    </p:set>
                                    <p:set>
                                      <p:cBhvr>
                                        <p:cTn id="14" dur="250" autoRev="1" fill="remove"/>
                                        <p:tgtEl>
                                          <p:spTgt spid="2"/>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smtClean="0"/>
              <a:t>Το 1802… </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i="0" dirty="0" smtClean="0">
                <a:effectLst/>
                <a:latin typeface="Roboto"/>
              </a:rPr>
              <a:t>Η πολεμική δράση του Κολοκοτρώνη σιγά-σιγά απλώθηκε, μαζί με τη φήμη του σ’ όλη την Πελοπόννησο.</a:t>
            </a:r>
          </a:p>
          <a:p>
            <a:r>
              <a:rPr lang="el-GR" i="0" dirty="0" smtClean="0">
                <a:effectLst/>
                <a:latin typeface="Roboto"/>
              </a:rPr>
              <a:t>Το 1802 είχε γίνει τόσο επικίνδυνος στους κατακτητές, ώστε ο βοεβόδας της Πάτρας πέτυχε να εκδοθεί σουλτανικό φιρμάνι που τον καταδίκαζε σε θάνατο και ανάθετε την εκτέλεση στους προεστούς, οι οποίοι αν δεν κατόρθωναν να τον σκοτώσουν θα εκτελούνταν οι ίδιοι. Τον Ιανουάριο του 1806, δεκαπέντε χρόνια πριν την επανάσταση, οι Τούρκοι αποφάσισαν να ξεκαθαρίσουν τους λογαριασμούς τους με τους κλέφτες της Πελοποννήσου, οι οποίοι είχαν γίνει κράτος εν </a:t>
            </a:r>
            <a:r>
              <a:rPr lang="el-GR" i="0" dirty="0" err="1" smtClean="0">
                <a:effectLst/>
                <a:latin typeface="Roboto"/>
              </a:rPr>
              <a:t>κράτει</a:t>
            </a:r>
            <a:r>
              <a:rPr lang="el-GR" i="0" dirty="0" smtClean="0">
                <a:effectLst/>
                <a:latin typeface="Roboto"/>
              </a:rPr>
              <a:t>. Μεγαλύτερος όλων και πιο ενοχλητικός για την Υψηλή Πύλη, ήταν ο Θεόδωρος Κολοκοτρώνης</a:t>
            </a:r>
            <a:r>
              <a:rPr lang="el-GR" b="0" i="0" dirty="0" smtClean="0">
                <a:effectLst/>
                <a:latin typeface="Roboto"/>
              </a:rPr>
              <a:t>.</a:t>
            </a:r>
          </a:p>
          <a:p>
            <a:endParaRPr lang="el-GR" dirty="0"/>
          </a:p>
        </p:txBody>
      </p:sp>
    </p:spTree>
    <p:custDataLst>
      <p:tags r:id="rId1"/>
    </p:custDataLst>
    <p:extLst>
      <p:ext uri="{BB962C8B-B14F-4D97-AF65-F5344CB8AC3E}">
        <p14:creationId xmlns:p14="http://schemas.microsoft.com/office/powerpoint/2010/main" xmlns="" val="4088877219"/>
      </p:ext>
    </p:extLst>
  </p:cSld>
  <p:clrMapOvr>
    <a:masterClrMapping/>
  </p:clrMapOvr>
  <mc:AlternateContent xmlns:mc="http://schemas.openxmlformats.org/markup-compatibility/2006">
    <mc:Choice xmlns:p14="http://schemas.microsoft.com/office/powerpoint/2010/main" xmlns="" Requires="p14">
      <p:transition spd="slow" p14:dur="2000" advTm="32377"/>
    </mc:Choice>
    <mc:Fallback>
      <p:transition spd="slow" advTm="323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122"/>
                                        </p:tgtEl>
                                      </p:cBhvr>
                                    </p:animEffect>
                                    <p:set>
                                      <p:cBhvr>
                                        <p:cTn id="13" dur="1" fill="hold">
                                          <p:stCondLst>
                                            <p:cond delay="499"/>
                                          </p:stCondLst>
                                        </p:cTn>
                                        <p:tgtEl>
                                          <p:spTgt spid="512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ircle(in)">
                                      <p:cBhvr>
                                        <p:cTn id="18" dur="2000"/>
                                        <p:tgtEl>
                                          <p:spTgt spid="3">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a:solidFill>
                  <a:schemeClr val="bg1"/>
                </a:solidFill>
              </a:rPr>
              <a:t>Η Επανάσταση του 1821 </a:t>
            </a:r>
          </a:p>
        </p:txBody>
      </p:sp>
      <p:sp>
        <p:nvSpPr>
          <p:cNvPr id="3" name="Θέση περιεχομένου 2"/>
          <p:cNvSpPr>
            <a:spLocks noGrp="1"/>
          </p:cNvSpPr>
          <p:nvPr>
            <p:ph idx="1"/>
          </p:nvPr>
        </p:nvSpPr>
        <p:spPr>
          <a:xfrm>
            <a:off x="251520" y="1484784"/>
            <a:ext cx="8640960" cy="2088232"/>
          </a:xfrm>
        </p:spPr>
        <p:txBody>
          <a:bodyPr>
            <a:normAutofit/>
          </a:bodyPr>
          <a:lstStyle/>
          <a:p>
            <a:pPr lvl="0"/>
            <a:r>
              <a:rPr lang="el-GR" sz="2200" dirty="0" smtClean="0">
                <a:solidFill>
                  <a:schemeClr val="bg1"/>
                </a:solidFill>
                <a:latin typeface="Arial"/>
              </a:rPr>
              <a:t> Ο Θεόδωρος Κολοκοτρώνης </a:t>
            </a:r>
            <a:r>
              <a:rPr lang="el-GR" sz="2200" dirty="0" err="1" smtClean="0">
                <a:solidFill>
                  <a:schemeClr val="bg1"/>
                </a:solidFill>
                <a:latin typeface="Arial"/>
              </a:rPr>
              <a:t>σημμετείχε</a:t>
            </a:r>
            <a:r>
              <a:rPr lang="el-GR" sz="2200" dirty="0" smtClean="0">
                <a:solidFill>
                  <a:schemeClr val="bg1"/>
                </a:solidFill>
                <a:latin typeface="Arial"/>
              </a:rPr>
              <a:t> στην</a:t>
            </a:r>
            <a:r>
              <a:rPr lang="el-GR" sz="2200" dirty="0">
                <a:solidFill>
                  <a:schemeClr val="bg1"/>
                </a:solidFill>
                <a:latin typeface="Arial"/>
              </a:rPr>
              <a:t> </a:t>
            </a:r>
            <a:r>
              <a:rPr lang="el-GR" sz="2200" b="1" dirty="0">
                <a:solidFill>
                  <a:schemeClr val="bg1"/>
                </a:solidFill>
                <a:latin typeface="Arial"/>
              </a:rPr>
              <a:t>Επανάσταση του </a:t>
            </a:r>
            <a:r>
              <a:rPr lang="el-GR" sz="2200" b="1" dirty="0" smtClean="0">
                <a:solidFill>
                  <a:schemeClr val="bg1"/>
                </a:solidFill>
                <a:latin typeface="Arial"/>
              </a:rPr>
              <a:t>1821</a:t>
            </a:r>
            <a:r>
              <a:rPr lang="el-GR" sz="2200" baseline="30000" dirty="0">
                <a:solidFill>
                  <a:schemeClr val="bg1"/>
                </a:solidFill>
                <a:latin typeface="Arial"/>
              </a:rPr>
              <a:t>.</a:t>
            </a:r>
            <a:r>
              <a:rPr lang="el-GR" sz="2200" dirty="0">
                <a:solidFill>
                  <a:schemeClr val="bg1"/>
                </a:solidFill>
                <a:latin typeface="Arial"/>
              </a:rPr>
              <a:t> </a:t>
            </a:r>
            <a:r>
              <a:rPr lang="el-GR" sz="2200" dirty="0" smtClean="0">
                <a:solidFill>
                  <a:schemeClr val="bg1"/>
                </a:solidFill>
                <a:latin typeface="Arial"/>
              </a:rPr>
              <a:t>Ήταν </a:t>
            </a:r>
            <a:r>
              <a:rPr lang="el-GR" sz="2200" dirty="0">
                <a:solidFill>
                  <a:schemeClr val="bg1"/>
                </a:solidFill>
                <a:latin typeface="Arial"/>
              </a:rPr>
              <a:t>η ένοπλη εξέγερση την οποία διεξήγαγαν </a:t>
            </a:r>
            <a:r>
              <a:rPr lang="el-GR" sz="2200" dirty="0" smtClean="0">
                <a:solidFill>
                  <a:schemeClr val="bg1"/>
                </a:solidFill>
                <a:latin typeface="Arial"/>
              </a:rPr>
              <a:t>επαναστατημένοι Έλληνες εναντίον </a:t>
            </a:r>
            <a:r>
              <a:rPr lang="el-GR" sz="2200" dirty="0">
                <a:solidFill>
                  <a:schemeClr val="bg1"/>
                </a:solidFill>
                <a:latin typeface="Arial"/>
              </a:rPr>
              <a:t>της Οθωμανικής </a:t>
            </a:r>
            <a:r>
              <a:rPr lang="el-GR" sz="2200" dirty="0" smtClean="0">
                <a:solidFill>
                  <a:schemeClr val="bg1"/>
                </a:solidFill>
                <a:latin typeface="Arial"/>
              </a:rPr>
              <a:t>Αυτοκρατορίας, </a:t>
            </a:r>
            <a:r>
              <a:rPr lang="el-GR" sz="2200" dirty="0">
                <a:solidFill>
                  <a:schemeClr val="bg1"/>
                </a:solidFill>
                <a:latin typeface="Arial"/>
              </a:rPr>
              <a:t>με σκοπό την αποτίναξη της οθωμανικής κυριαρχίας και τη δημιουργία ανεξάρτητου κράτους.</a:t>
            </a:r>
            <a:endParaRPr lang="el-GR" sz="2200" dirty="0">
              <a:solidFill>
                <a:schemeClr val="bg1"/>
              </a:solidFill>
            </a:endParaRPr>
          </a:p>
          <a:p>
            <a:endParaRPr lang="el-GR" dirty="0"/>
          </a:p>
        </p:txBody>
      </p:sp>
    </p:spTree>
    <p:custDataLst>
      <p:tags r:id="rId1"/>
    </p:custDataLst>
    <p:extLst>
      <p:ext uri="{BB962C8B-B14F-4D97-AF65-F5344CB8AC3E}">
        <p14:creationId xmlns:p14="http://schemas.microsoft.com/office/powerpoint/2010/main" xmlns="" val="3291960896"/>
      </p:ext>
    </p:extLst>
  </p:cSld>
  <p:clrMapOvr>
    <a:masterClrMapping/>
  </p:clrMapOvr>
  <mc:AlternateContent xmlns:mc="http://schemas.openxmlformats.org/markup-compatibility/2006">
    <mc:Choice xmlns:p14="http://schemas.microsoft.com/office/powerpoint/2010/main" xmlns="" Requires="p14">
      <p:transition spd="slow" p14:dur="2000" advTm="17617"/>
    </mc:Choice>
    <mc:Fallback>
      <p:transition spd="slow" advTm="176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2000"/>
                                        <p:tgtEl>
                                          <p:spTgt spid="3">
                                            <p:txEl>
                                              <p:pRg st="0" end="0"/>
                                            </p:txEl>
                                          </p:spTgt>
                                        </p:tgtEl>
                                      </p:cBhvr>
                                    </p:animEffect>
                                    <p:anim calcmode="lin" valueType="num">
                                      <p:cBhvr>
                                        <p:cTn id="21"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normAutofit fontScale="90000"/>
          </a:bodyPr>
          <a:lstStyle/>
          <a:p>
            <a:pPr algn="l"/>
            <a:r>
              <a:rPr lang="el-GR" b="0" i="0" dirty="0" smtClean="0">
                <a:solidFill>
                  <a:srgbClr val="000000"/>
                </a:solidFill>
                <a:effectLst/>
                <a:latin typeface="Linux Libertine"/>
              </a:rPr>
              <a:t>         Ναυμαχία του </a:t>
            </a:r>
            <a:r>
              <a:rPr lang="el-GR" b="0" i="0" dirty="0" err="1" smtClean="0">
                <a:solidFill>
                  <a:srgbClr val="000000"/>
                </a:solidFill>
                <a:effectLst/>
                <a:latin typeface="Linux Libertine"/>
              </a:rPr>
              <a:t>Ναυαρίνου</a:t>
            </a:r>
            <a:r>
              <a:rPr lang="el-GR" b="0" i="0" dirty="0" smtClean="0">
                <a:solidFill>
                  <a:srgbClr val="000000"/>
                </a:solidFill>
                <a:effectLst/>
                <a:latin typeface="Linux Libertine"/>
              </a:rPr>
              <a:t/>
            </a:r>
            <a:br>
              <a:rPr lang="el-GR" b="0" i="0" dirty="0" smtClean="0">
                <a:solidFill>
                  <a:srgbClr val="000000"/>
                </a:solidFill>
                <a:effectLst/>
                <a:latin typeface="Linux Libertine"/>
              </a:rPr>
            </a:br>
            <a:endParaRPr lang="el-GR" dirty="0"/>
          </a:p>
        </p:txBody>
      </p:sp>
      <p:sp>
        <p:nvSpPr>
          <p:cNvPr id="3" name="Θέση περιεχομένου 2"/>
          <p:cNvSpPr>
            <a:spLocks noGrp="1"/>
          </p:cNvSpPr>
          <p:nvPr>
            <p:ph idx="1"/>
          </p:nvPr>
        </p:nvSpPr>
        <p:spPr/>
        <p:txBody>
          <a:bodyPr/>
          <a:lstStyle/>
          <a:p>
            <a:r>
              <a:rPr lang="el-GR" dirty="0" smtClean="0">
                <a:latin typeface="Arial"/>
              </a:rPr>
              <a:t>Μια άλλη μάχη που συμμετείχε ο </a:t>
            </a:r>
            <a:r>
              <a:rPr lang="el-GR" dirty="0" err="1" smtClean="0">
                <a:latin typeface="Arial"/>
              </a:rPr>
              <a:t>Κολολοτρώνης</a:t>
            </a:r>
            <a:r>
              <a:rPr lang="el-GR" dirty="0" smtClean="0">
                <a:latin typeface="Arial"/>
              </a:rPr>
              <a:t> ήταν η </a:t>
            </a:r>
            <a:r>
              <a:rPr lang="el-GR" b="1" i="0" dirty="0" smtClean="0">
                <a:effectLst/>
                <a:latin typeface="Arial"/>
              </a:rPr>
              <a:t>ναυμαχία στο </a:t>
            </a:r>
            <a:r>
              <a:rPr lang="el-GR" b="1" i="0" dirty="0" err="1" smtClean="0">
                <a:effectLst/>
                <a:latin typeface="Arial"/>
              </a:rPr>
              <a:t>Ναυαρίνο</a:t>
            </a:r>
            <a:r>
              <a:rPr lang="el-GR" b="0" i="0" dirty="0" smtClean="0">
                <a:effectLst/>
                <a:latin typeface="Arial"/>
              </a:rPr>
              <a:t> έγινε στις 8/20 Οκτωβρίου του </a:t>
            </a:r>
            <a:r>
              <a:rPr lang="el-GR" b="0" i="0" u="none" strike="noStrike" dirty="0" smtClean="0">
                <a:effectLst/>
                <a:latin typeface="Arial"/>
              </a:rPr>
              <a:t>1827</a:t>
            </a:r>
            <a:r>
              <a:rPr lang="el-GR" b="0" i="0" dirty="0" smtClean="0">
                <a:effectLst/>
                <a:latin typeface="Arial"/>
              </a:rPr>
              <a:t>κατά τη διάρκεια της </a:t>
            </a:r>
            <a:r>
              <a:rPr lang="el-GR" b="0" i="0" u="none" strike="noStrike" dirty="0" smtClean="0">
                <a:effectLst/>
                <a:latin typeface="Arial"/>
              </a:rPr>
              <a:t>ελληνικής επανάστασης</a:t>
            </a:r>
            <a:r>
              <a:rPr lang="el-GR" b="0" i="0" dirty="0" smtClean="0">
                <a:effectLst/>
                <a:latin typeface="Arial"/>
              </a:rPr>
              <a:t> (</a:t>
            </a:r>
            <a:r>
              <a:rPr lang="el-GR" b="0" i="0" u="none" strike="noStrike" dirty="0" smtClean="0">
                <a:effectLst/>
                <a:latin typeface="Arial"/>
              </a:rPr>
              <a:t>1821</a:t>
            </a:r>
            <a:r>
              <a:rPr lang="el-GR" b="0" i="0" dirty="0" smtClean="0">
                <a:effectLst/>
                <a:latin typeface="Arial"/>
              </a:rPr>
              <a:t>-</a:t>
            </a:r>
            <a:r>
              <a:rPr lang="el-GR" b="0" i="0" u="none" strike="noStrike" dirty="0" smtClean="0">
                <a:effectLst/>
                <a:latin typeface="Arial"/>
              </a:rPr>
              <a:t>1832</a:t>
            </a:r>
            <a:r>
              <a:rPr lang="el-GR" b="0" i="0" dirty="0" smtClean="0">
                <a:effectLst/>
                <a:latin typeface="Arial"/>
              </a:rPr>
              <a:t>) στον κόλπο </a:t>
            </a:r>
            <a:r>
              <a:rPr lang="el-GR" b="0" i="0" u="none" strike="noStrike" dirty="0" err="1" smtClean="0">
                <a:effectLst/>
                <a:latin typeface="Arial"/>
              </a:rPr>
              <a:t>Ναυαρίνο</a:t>
            </a:r>
            <a:r>
              <a:rPr lang="el-GR" b="0" i="0" dirty="0" smtClean="0">
                <a:effectLst/>
                <a:latin typeface="Arial"/>
              </a:rPr>
              <a:t>, στη δυτική ακτή της χερσονήσου της </a:t>
            </a:r>
            <a:r>
              <a:rPr lang="el-GR" b="0" i="0" u="none" strike="noStrike" dirty="0" smtClean="0">
                <a:effectLst/>
                <a:latin typeface="Arial"/>
              </a:rPr>
              <a:t>Πελοποννήσου</a:t>
            </a:r>
            <a:r>
              <a:rPr lang="el-GR" b="0" i="0" dirty="0" smtClean="0">
                <a:effectLst/>
                <a:latin typeface="Arial"/>
              </a:rPr>
              <a:t> στο </a:t>
            </a:r>
            <a:r>
              <a:rPr lang="el-GR" b="0" i="0" u="none" strike="noStrike" dirty="0" smtClean="0">
                <a:effectLst/>
                <a:latin typeface="Arial"/>
              </a:rPr>
              <a:t>Ιόνιο Πέλαγος</a:t>
            </a:r>
            <a:r>
              <a:rPr lang="el-GR" b="0" i="0" dirty="0" smtClean="0">
                <a:effectLst/>
                <a:latin typeface="Arial"/>
              </a:rPr>
              <a:t>.</a:t>
            </a:r>
            <a:endParaRPr lang="el-GR" dirty="0"/>
          </a:p>
        </p:txBody>
      </p:sp>
    </p:spTree>
    <p:custDataLst>
      <p:tags r:id="rId1"/>
    </p:custDataLst>
    <p:extLst>
      <p:ext uri="{BB962C8B-B14F-4D97-AF65-F5344CB8AC3E}">
        <p14:creationId xmlns:p14="http://schemas.microsoft.com/office/powerpoint/2010/main" xmlns="" val="4070059984"/>
      </p:ext>
    </p:extLst>
  </p:cSld>
  <p:clrMapOvr>
    <a:masterClrMapping/>
  </p:clrMapOvr>
  <mc:AlternateContent xmlns:mc="http://schemas.openxmlformats.org/markup-compatibility/2006">
    <mc:Choice xmlns:p14="http://schemas.microsoft.com/office/powerpoint/2010/main" xmlns="" Requires="p14">
      <p:transition spd="slow" p14:dur="2000" advTm="16333"/>
    </mc:Choice>
    <mc:Fallback>
      <p:transition spd="slow" advTm="163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smtClean="0"/>
              <a:t>Πηγές </a:t>
            </a:r>
            <a:endParaRPr lang="el-GR" dirty="0"/>
          </a:p>
        </p:txBody>
      </p:sp>
      <p:sp>
        <p:nvSpPr>
          <p:cNvPr id="3" name="Θέση περιεχομένου 2"/>
          <p:cNvSpPr>
            <a:spLocks noGrp="1"/>
          </p:cNvSpPr>
          <p:nvPr>
            <p:ph idx="1"/>
          </p:nvPr>
        </p:nvSpPr>
        <p:spPr/>
        <p:txBody>
          <a:bodyPr/>
          <a:lstStyle/>
          <a:p>
            <a:r>
              <a:rPr lang="el-GR" sz="2200" dirty="0">
                <a:solidFill>
                  <a:srgbClr val="000000"/>
                </a:solidFill>
                <a:latin typeface="fira sans"/>
                <a:hlinkClick r:id="rId4"/>
              </a:rPr>
              <a:t>https://</a:t>
            </a:r>
            <a:r>
              <a:rPr lang="el-GR" sz="2200" dirty="0" smtClean="0">
                <a:solidFill>
                  <a:srgbClr val="000000"/>
                </a:solidFill>
                <a:latin typeface="fira sans"/>
                <a:hlinkClick r:id="rId4"/>
              </a:rPr>
              <a:t>www.sansimera.gr/biographies/809</a:t>
            </a:r>
            <a:endParaRPr lang="el-GR" sz="2200" dirty="0" smtClean="0">
              <a:solidFill>
                <a:srgbClr val="000000"/>
              </a:solidFill>
              <a:latin typeface="fira sans"/>
            </a:endParaRPr>
          </a:p>
          <a:p>
            <a:endParaRPr lang="el-GR" sz="2200" dirty="0" smtClean="0">
              <a:solidFill>
                <a:srgbClr val="000000"/>
              </a:solidFill>
              <a:latin typeface="fira sans"/>
            </a:endParaRPr>
          </a:p>
          <a:p>
            <a:r>
              <a:rPr lang="en-US" dirty="0" smtClean="0">
                <a:hlinkClick r:id="rId5"/>
              </a:rPr>
              <a:t>https://www.nhmuseum.gr/</a:t>
            </a:r>
            <a:endParaRPr lang="el-GR" dirty="0" smtClean="0"/>
          </a:p>
          <a:p>
            <a:endParaRPr lang="el-GR" dirty="0" smtClean="0"/>
          </a:p>
          <a:p>
            <a:r>
              <a:rPr lang="en-US" dirty="0" smtClean="0">
                <a:hlinkClick r:id="rId6"/>
              </a:rPr>
              <a:t>https://el.wikipedia.org/</a:t>
            </a:r>
            <a:r>
              <a:rPr lang="el-GR" dirty="0" smtClean="0"/>
              <a:t> </a:t>
            </a:r>
          </a:p>
          <a:p>
            <a:endParaRPr lang="el-GR" dirty="0"/>
          </a:p>
        </p:txBody>
      </p:sp>
    </p:spTree>
    <p:custDataLst>
      <p:tags r:id="rId1"/>
    </p:custDataLst>
    <p:extLst>
      <p:ext uri="{BB962C8B-B14F-4D97-AF65-F5344CB8AC3E}">
        <p14:creationId xmlns:p14="http://schemas.microsoft.com/office/powerpoint/2010/main" xmlns="" val="8009790"/>
      </p:ext>
    </p:extLst>
  </p:cSld>
  <p:clrMapOvr>
    <a:masterClrMapping/>
  </p:clrMapOvr>
  <mc:AlternateContent xmlns:mc="http://schemas.openxmlformats.org/markup-compatibility/2006">
    <mc:Choice xmlns:p14="http://schemas.microsoft.com/office/powerpoint/2010/main" xmlns="" Requires="p14">
      <p:transition spd="slow" p14:dur="2000" advTm="17095"/>
    </mc:Choice>
    <mc:Fallback>
      <p:transition spd="slow" advTm="170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heel(1)">
                                      <p:cBhvr>
                                        <p:cTn id="7" dur="20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ipe(down)">
                                      <p:cBhvr>
                                        <p:cTn id="37" dur="580">
                                          <p:stCondLst>
                                            <p:cond delay="0"/>
                                          </p:stCondLst>
                                        </p:cTn>
                                        <p:tgtEl>
                                          <p:spTgt spid="3">
                                            <p:txEl>
                                              <p:pRg st="2" end="2"/>
                                            </p:txEl>
                                          </p:spTgt>
                                        </p:tgtEl>
                                      </p:cBhvr>
                                    </p:animEffect>
                                    <p:anim calcmode="lin" valueType="num">
                                      <p:cBhvr>
                                        <p:cTn id="3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2" end="2"/>
                                            </p:txEl>
                                          </p:spTgt>
                                        </p:tgtEl>
                                      </p:cBhvr>
                                      <p:to x="100000" y="60000"/>
                                    </p:animScale>
                                    <p:animScale>
                                      <p:cBhvr>
                                        <p:cTn id="44" dur="166" decel="50000">
                                          <p:stCondLst>
                                            <p:cond delay="676"/>
                                          </p:stCondLst>
                                        </p:cTn>
                                        <p:tgtEl>
                                          <p:spTgt spid="3">
                                            <p:txEl>
                                              <p:pRg st="2" end="2"/>
                                            </p:txEl>
                                          </p:spTgt>
                                        </p:tgtEl>
                                      </p:cBhvr>
                                      <p:to x="100000" y="100000"/>
                                    </p:animScale>
                                    <p:animScale>
                                      <p:cBhvr>
                                        <p:cTn id="45" dur="26">
                                          <p:stCondLst>
                                            <p:cond delay="1312"/>
                                          </p:stCondLst>
                                        </p:cTn>
                                        <p:tgtEl>
                                          <p:spTgt spid="3">
                                            <p:txEl>
                                              <p:pRg st="2" end="2"/>
                                            </p:txEl>
                                          </p:spTgt>
                                        </p:tgtEl>
                                      </p:cBhvr>
                                      <p:to x="100000" y="80000"/>
                                    </p:animScale>
                                    <p:animScale>
                                      <p:cBhvr>
                                        <p:cTn id="46" dur="166" decel="50000">
                                          <p:stCondLst>
                                            <p:cond delay="1338"/>
                                          </p:stCondLst>
                                        </p:cTn>
                                        <p:tgtEl>
                                          <p:spTgt spid="3">
                                            <p:txEl>
                                              <p:pRg st="2" end="2"/>
                                            </p:txEl>
                                          </p:spTgt>
                                        </p:tgtEl>
                                      </p:cBhvr>
                                      <p:to x="100000" y="100000"/>
                                    </p:animScale>
                                    <p:animScale>
                                      <p:cBhvr>
                                        <p:cTn id="47" dur="26">
                                          <p:stCondLst>
                                            <p:cond delay="1642"/>
                                          </p:stCondLst>
                                        </p:cTn>
                                        <p:tgtEl>
                                          <p:spTgt spid="3">
                                            <p:txEl>
                                              <p:pRg st="2" end="2"/>
                                            </p:txEl>
                                          </p:spTgt>
                                        </p:tgtEl>
                                      </p:cBhvr>
                                      <p:to x="100000" y="90000"/>
                                    </p:animScale>
                                    <p:animScale>
                                      <p:cBhvr>
                                        <p:cTn id="48" dur="166" decel="50000">
                                          <p:stCondLst>
                                            <p:cond delay="1668"/>
                                          </p:stCondLst>
                                        </p:cTn>
                                        <p:tgtEl>
                                          <p:spTgt spid="3">
                                            <p:txEl>
                                              <p:pRg st="2" end="2"/>
                                            </p:txEl>
                                          </p:spTgt>
                                        </p:tgtEl>
                                      </p:cBhvr>
                                      <p:to x="100000" y="100000"/>
                                    </p:animScale>
                                    <p:animScale>
                                      <p:cBhvr>
                                        <p:cTn id="49" dur="26">
                                          <p:stCondLst>
                                            <p:cond delay="1808"/>
                                          </p:stCondLst>
                                        </p:cTn>
                                        <p:tgtEl>
                                          <p:spTgt spid="3">
                                            <p:txEl>
                                              <p:pRg st="2" end="2"/>
                                            </p:txEl>
                                          </p:spTgt>
                                        </p:tgtEl>
                                      </p:cBhvr>
                                      <p:to x="100000" y="95000"/>
                                    </p:animScale>
                                    <p:animScale>
                                      <p:cBhvr>
                                        <p:cTn id="50" dur="166" decel="50000">
                                          <p:stCondLst>
                                            <p:cond delay="1834"/>
                                          </p:stCondLst>
                                        </p:cTn>
                                        <p:tgtEl>
                                          <p:spTgt spid="3">
                                            <p:txEl>
                                              <p:pRg st="2" end="2"/>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wipe(down)">
                                      <p:cBhvr>
                                        <p:cTn id="55" dur="580">
                                          <p:stCondLst>
                                            <p:cond delay="0"/>
                                          </p:stCondLst>
                                        </p:cTn>
                                        <p:tgtEl>
                                          <p:spTgt spid="3">
                                            <p:txEl>
                                              <p:pRg st="4" end="4"/>
                                            </p:txEl>
                                          </p:spTgt>
                                        </p:tgtEl>
                                      </p:cBhvr>
                                    </p:animEffect>
                                    <p:anim calcmode="lin" valueType="num">
                                      <p:cBhvr>
                                        <p:cTn id="5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4" end="4"/>
                                            </p:txEl>
                                          </p:spTgt>
                                        </p:tgtEl>
                                      </p:cBhvr>
                                      <p:to x="100000" y="60000"/>
                                    </p:animScale>
                                    <p:animScale>
                                      <p:cBhvr>
                                        <p:cTn id="62" dur="166" decel="50000">
                                          <p:stCondLst>
                                            <p:cond delay="676"/>
                                          </p:stCondLst>
                                        </p:cTn>
                                        <p:tgtEl>
                                          <p:spTgt spid="3">
                                            <p:txEl>
                                              <p:pRg st="4" end="4"/>
                                            </p:txEl>
                                          </p:spTgt>
                                        </p:tgtEl>
                                      </p:cBhvr>
                                      <p:to x="100000" y="100000"/>
                                    </p:animScale>
                                    <p:animScale>
                                      <p:cBhvr>
                                        <p:cTn id="63" dur="26">
                                          <p:stCondLst>
                                            <p:cond delay="1312"/>
                                          </p:stCondLst>
                                        </p:cTn>
                                        <p:tgtEl>
                                          <p:spTgt spid="3">
                                            <p:txEl>
                                              <p:pRg st="4" end="4"/>
                                            </p:txEl>
                                          </p:spTgt>
                                        </p:tgtEl>
                                      </p:cBhvr>
                                      <p:to x="100000" y="80000"/>
                                    </p:animScale>
                                    <p:animScale>
                                      <p:cBhvr>
                                        <p:cTn id="64" dur="166" decel="50000">
                                          <p:stCondLst>
                                            <p:cond delay="1338"/>
                                          </p:stCondLst>
                                        </p:cTn>
                                        <p:tgtEl>
                                          <p:spTgt spid="3">
                                            <p:txEl>
                                              <p:pRg st="4" end="4"/>
                                            </p:txEl>
                                          </p:spTgt>
                                        </p:tgtEl>
                                      </p:cBhvr>
                                      <p:to x="100000" y="100000"/>
                                    </p:animScale>
                                    <p:animScale>
                                      <p:cBhvr>
                                        <p:cTn id="65" dur="26">
                                          <p:stCondLst>
                                            <p:cond delay="1642"/>
                                          </p:stCondLst>
                                        </p:cTn>
                                        <p:tgtEl>
                                          <p:spTgt spid="3">
                                            <p:txEl>
                                              <p:pRg st="4" end="4"/>
                                            </p:txEl>
                                          </p:spTgt>
                                        </p:tgtEl>
                                      </p:cBhvr>
                                      <p:to x="100000" y="90000"/>
                                    </p:animScale>
                                    <p:animScale>
                                      <p:cBhvr>
                                        <p:cTn id="66" dur="166" decel="50000">
                                          <p:stCondLst>
                                            <p:cond delay="1668"/>
                                          </p:stCondLst>
                                        </p:cTn>
                                        <p:tgtEl>
                                          <p:spTgt spid="3">
                                            <p:txEl>
                                              <p:pRg st="4" end="4"/>
                                            </p:txEl>
                                          </p:spTgt>
                                        </p:tgtEl>
                                      </p:cBhvr>
                                      <p:to x="100000" y="100000"/>
                                    </p:animScale>
                                    <p:animScale>
                                      <p:cBhvr>
                                        <p:cTn id="67" dur="26">
                                          <p:stCondLst>
                                            <p:cond delay="1808"/>
                                          </p:stCondLst>
                                        </p:cTn>
                                        <p:tgtEl>
                                          <p:spTgt spid="3">
                                            <p:txEl>
                                              <p:pRg st="4" end="4"/>
                                            </p:txEl>
                                          </p:spTgt>
                                        </p:tgtEl>
                                      </p:cBhvr>
                                      <p:to x="100000" y="95000"/>
                                    </p:animScale>
                                    <p:animScale>
                                      <p:cBhvr>
                                        <p:cTn id="68" dur="166" decel="50000">
                                          <p:stCondLst>
                                            <p:cond delay="1834"/>
                                          </p:stCondLst>
                                        </p:cTn>
                                        <p:tgtEl>
                                          <p:spTgt spid="3">
                                            <p:txEl>
                                              <p:pRg st="4" end="4"/>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42" presetClass="exit" presetSubtype="0" fill="hold" nodeType="clickEffect">
                                  <p:stCondLst>
                                    <p:cond delay="0"/>
                                  </p:stCondLst>
                                  <p:childTnLst>
                                    <p:animEffect transition="out" filter="fade">
                                      <p:cBhvr>
                                        <p:cTn id="72" dur="1000"/>
                                        <p:tgtEl>
                                          <p:spTgt spid="8196"/>
                                        </p:tgtEl>
                                      </p:cBhvr>
                                    </p:animEffect>
                                    <p:anim calcmode="lin" valueType="num">
                                      <p:cBhvr>
                                        <p:cTn id="73" dur="1000"/>
                                        <p:tgtEl>
                                          <p:spTgt spid="8196"/>
                                        </p:tgtEl>
                                        <p:attrNameLst>
                                          <p:attrName>ppt_x</p:attrName>
                                        </p:attrNameLst>
                                      </p:cBhvr>
                                      <p:tavLst>
                                        <p:tav tm="0">
                                          <p:val>
                                            <p:strVal val="ppt_x"/>
                                          </p:val>
                                        </p:tav>
                                        <p:tav tm="100000">
                                          <p:val>
                                            <p:strVal val="ppt_x"/>
                                          </p:val>
                                        </p:tav>
                                      </p:tavLst>
                                    </p:anim>
                                    <p:anim calcmode="lin" valueType="num">
                                      <p:cBhvr>
                                        <p:cTn id="74" dur="1000"/>
                                        <p:tgtEl>
                                          <p:spTgt spid="8196"/>
                                        </p:tgtEl>
                                        <p:attrNameLst>
                                          <p:attrName>ppt_y</p:attrName>
                                        </p:attrNameLst>
                                      </p:cBhvr>
                                      <p:tavLst>
                                        <p:tav tm="0">
                                          <p:val>
                                            <p:strVal val="ppt_y"/>
                                          </p:val>
                                        </p:tav>
                                        <p:tav tm="100000">
                                          <p:val>
                                            <p:strVal val="ppt_y+.1"/>
                                          </p:val>
                                        </p:tav>
                                      </p:tavLst>
                                    </p:anim>
                                    <p:set>
                                      <p:cBhvr>
                                        <p:cTn id="75" dur="1" fill="hold">
                                          <p:stCondLst>
                                            <p:cond delay="999"/>
                                          </p:stCondLst>
                                        </p:cTn>
                                        <p:tgtEl>
                                          <p:spTgt spid="81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2.7|1.9"/>
</p:tagLst>
</file>

<file path=ppt/tags/tag2.xml><?xml version="1.0" encoding="utf-8"?>
<p:tagLst xmlns:a="http://schemas.openxmlformats.org/drawingml/2006/main" xmlns:r="http://schemas.openxmlformats.org/officeDocument/2006/relationships" xmlns:p="http://schemas.openxmlformats.org/presentationml/2006/main">
  <p:tag name="TIMING" val="|0.9|1.1|17.7"/>
</p:tagLst>
</file>

<file path=ppt/tags/tag3.xml><?xml version="1.0" encoding="utf-8"?>
<p:tagLst xmlns:a="http://schemas.openxmlformats.org/drawingml/2006/main" xmlns:r="http://schemas.openxmlformats.org/officeDocument/2006/relationships" xmlns:p="http://schemas.openxmlformats.org/presentationml/2006/main">
  <p:tag name="TIMING" val="|1.9|1.5|2.4|5.6|2.5"/>
</p:tagLst>
</file>

<file path=ppt/tags/tag4.xml><?xml version="1.0" encoding="utf-8"?>
<p:tagLst xmlns:a="http://schemas.openxmlformats.org/drawingml/2006/main" xmlns:r="http://schemas.openxmlformats.org/officeDocument/2006/relationships" xmlns:p="http://schemas.openxmlformats.org/presentationml/2006/main">
  <p:tag name="TIMING" val="|1.5|1.1|1.2"/>
</p:tagLst>
</file>

<file path=ppt/tags/tag5.xml><?xml version="1.0" encoding="utf-8"?>
<p:tagLst xmlns:a="http://schemas.openxmlformats.org/drawingml/2006/main" xmlns:r="http://schemas.openxmlformats.org/officeDocument/2006/relationships" xmlns:p="http://schemas.openxmlformats.org/presentationml/2006/main">
  <p:tag name="TIMING" val="|1.5|1.6|1.5"/>
</p:tagLst>
</file>

<file path=ppt/tags/tag6.xml><?xml version="1.0" encoding="utf-8"?>
<p:tagLst xmlns:a="http://schemas.openxmlformats.org/drawingml/2006/main" xmlns:r="http://schemas.openxmlformats.org/officeDocument/2006/relationships" xmlns:p="http://schemas.openxmlformats.org/presentationml/2006/main">
  <p:tag name="TIMING" val="|1.1|1.4|2.4"/>
</p:tagLst>
</file>

<file path=ppt/tags/tag7.xml><?xml version="1.0" encoding="utf-8"?>
<p:tagLst xmlns:a="http://schemas.openxmlformats.org/drawingml/2006/main" xmlns:r="http://schemas.openxmlformats.org/officeDocument/2006/relationships" xmlns:p="http://schemas.openxmlformats.org/presentationml/2006/main">
  <p:tag name="TIMING" val="|1.4|1.3|10.9"/>
</p:tagLst>
</file>

<file path=ppt/tags/tag8.xml><?xml version="1.0" encoding="utf-8"?>
<p:tagLst xmlns:a="http://schemas.openxmlformats.org/drawingml/2006/main" xmlns:r="http://schemas.openxmlformats.org/officeDocument/2006/relationships" xmlns:p="http://schemas.openxmlformats.org/presentationml/2006/main">
  <p:tag name="TIMING" val="|1.2|2.9|1.8|2.4|2.4|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354</Words>
  <Application>Microsoft Office PowerPoint</Application>
  <PresentationFormat>Προβολή στην οθόνη (4:3)</PresentationFormat>
  <Paragraphs>24</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Θέμα του Office</vt:lpstr>
      <vt:lpstr>   Θεόδωρος Κολοκοτρώνης</vt:lpstr>
      <vt:lpstr>Ποιος ήταν </vt:lpstr>
      <vt:lpstr>Γέννηση-Θάνατος </vt:lpstr>
      <vt:lpstr>Τα παιδικά του χρόνια </vt:lpstr>
      <vt:lpstr>Το 1802… </vt:lpstr>
      <vt:lpstr>Η Επανάσταση του 1821 </vt:lpstr>
      <vt:lpstr>         Ναυμαχία του Ναυαρίνου </vt:lpstr>
      <vt:lpstr>Πηγές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Θεόδωρος Κολοκοτρώνης</dc:title>
  <dc:creator>User</dc:creator>
  <cp:lastModifiedBy>Dell</cp:lastModifiedBy>
  <cp:revision>12</cp:revision>
  <dcterms:created xsi:type="dcterms:W3CDTF">2021-01-06T13:41:46Z</dcterms:created>
  <dcterms:modified xsi:type="dcterms:W3CDTF">2021-02-11T18:48:06Z</dcterms:modified>
</cp:coreProperties>
</file>