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9" r:id="rId4"/>
    <p:sldId id="258" r:id="rId5"/>
    <p:sldId id="261" r:id="rId6"/>
    <p:sldId id="262" r:id="rId7"/>
    <p:sldId id="260" r:id="rId8"/>
    <p:sldId id="263" r:id="rId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15" autoAdjust="0"/>
    <p:restoredTop sz="94660"/>
  </p:normalViewPr>
  <p:slideViewPr>
    <p:cSldViewPr snapToGrid="0">
      <p:cViewPr varScale="1">
        <p:scale>
          <a:sx n="71" d="100"/>
          <a:sy n="71" d="100"/>
        </p:scale>
        <p:origin x="-576"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l-GR" smtClean="0"/>
              <a:t>Στυλ κύριου τίτλου</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891EA495-0EFF-49C1-A1E5-B4BF718B8FB3}" type="datetimeFigureOut">
              <a:rPr lang="el-GR" smtClean="0"/>
              <a:pPr/>
              <a:t>5/12/2020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B85463-9E93-4882-8E18-5AE84686E997}" type="slidenum">
              <a:rPr lang="el-GR" smtClean="0"/>
              <a:pPr/>
              <a:t>‹#›</a:t>
            </a:fld>
            <a:endParaRPr lang="el-G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964808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891EA495-0EFF-49C1-A1E5-B4BF718B8FB3}" type="datetimeFigureOut">
              <a:rPr lang="el-GR" smtClean="0"/>
              <a:pPr/>
              <a:t>5/12/2020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295429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91EA495-0EFF-49C1-A1E5-B4BF718B8FB3}" type="datetimeFigureOut">
              <a:rPr lang="el-GR" smtClean="0"/>
              <a:pPr/>
              <a:t>5/12/2020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23764902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91EA495-0EFF-49C1-A1E5-B4BF718B8FB3}" type="datetimeFigureOut">
              <a:rPr lang="el-GR" smtClean="0"/>
              <a:pPr/>
              <a:t>5/12/2020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B85463-9E93-4882-8E18-5AE84686E997}" type="slidenum">
              <a:rPr lang="el-GR" smtClean="0"/>
              <a:pPr/>
              <a:t>‹#›</a:t>
            </a:fld>
            <a:endParaRPr lang="el-G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10418950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91EA495-0EFF-49C1-A1E5-B4BF718B8FB3}" type="datetimeFigureOut">
              <a:rPr lang="el-GR" smtClean="0"/>
              <a:pPr/>
              <a:t>5/12/2020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64581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l-GR" smtClean="0"/>
              <a:t>Στυλ κύριου τίτλου</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smtClean="0"/>
              <a:t>Στυλ υποδείγματος κειμένου</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91EA495-0EFF-49C1-A1E5-B4BF718B8FB3}" type="datetimeFigureOut">
              <a:rPr lang="el-GR" smtClean="0"/>
              <a:pPr/>
              <a:t>5/12/2020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B85463-9E93-4882-8E18-5AE84686E997}" type="slidenum">
              <a:rPr lang="el-GR" smtClean="0"/>
              <a:pPr/>
              <a:t>‹#›</a:t>
            </a:fld>
            <a:endParaRPr lang="el-G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3715137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l-GR" smtClean="0"/>
              <a:t>Στυλ κύριου τίτλου</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smtClean="0"/>
              <a:t>Στυλ υποδείγματος κειμένου</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91EA495-0EFF-49C1-A1E5-B4BF718B8FB3}" type="datetimeFigureOut">
              <a:rPr lang="el-GR" smtClean="0"/>
              <a:pPr/>
              <a:t>5/12/2020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8815210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91EA495-0EFF-49C1-A1E5-B4BF718B8FB3}" type="datetimeFigureOut">
              <a:rPr lang="el-GR" smtClean="0"/>
              <a:pPr/>
              <a:t>5/12/2020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25236845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91EA495-0EFF-49C1-A1E5-B4BF718B8FB3}" type="datetimeFigureOut">
              <a:rPr lang="el-GR" smtClean="0"/>
              <a:pPr/>
              <a:t>5/12/2020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4128033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nchor="ct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891EA495-0EFF-49C1-A1E5-B4BF718B8FB3}" type="datetimeFigureOut">
              <a:rPr lang="el-GR" smtClean="0"/>
              <a:pPr/>
              <a:t>5/12/2020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2835347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l-GR" smtClean="0"/>
              <a:t>Στυλ κύριου τίτλου</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891EA495-0EFF-49C1-A1E5-B4BF718B8FB3}" type="datetimeFigureOut">
              <a:rPr lang="el-GR" smtClean="0"/>
              <a:pPr/>
              <a:t>5/12/2020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1783410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891EA495-0EFF-49C1-A1E5-B4BF718B8FB3}" type="datetimeFigureOut">
              <a:rPr lang="el-GR" smtClean="0"/>
              <a:pPr/>
              <a:t>5/12/2020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4161016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891EA495-0EFF-49C1-A1E5-B4BF718B8FB3}" type="datetimeFigureOut">
              <a:rPr lang="el-GR" smtClean="0"/>
              <a:pPr/>
              <a:t>5/12/2020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3573737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891EA495-0EFF-49C1-A1E5-B4BF718B8FB3}" type="datetimeFigureOut">
              <a:rPr lang="el-GR" smtClean="0"/>
              <a:pPr/>
              <a:t>5/12/2020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2275859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1EA495-0EFF-49C1-A1E5-B4BF718B8FB3}" type="datetimeFigureOut">
              <a:rPr lang="el-GR" smtClean="0"/>
              <a:pPr/>
              <a:t>5/12/2020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2047609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891EA495-0EFF-49C1-A1E5-B4BF718B8FB3}" type="datetimeFigureOut">
              <a:rPr lang="el-GR" smtClean="0"/>
              <a:pPr/>
              <a:t>5/12/2020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340724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l-GR" smtClean="0"/>
              <a:t>Στυλ κύριου τίτλου</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891EA495-0EFF-49C1-A1E5-B4BF718B8FB3}" type="datetimeFigureOut">
              <a:rPr lang="el-GR" smtClean="0"/>
              <a:pPr/>
              <a:t>5/12/2020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1545329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91EA495-0EFF-49C1-A1E5-B4BF718B8FB3}" type="datetimeFigureOut">
              <a:rPr lang="el-GR" smtClean="0"/>
              <a:pPr/>
              <a:t>5/12/2020</a:t>
            </a:fld>
            <a:endParaRPr lang="el-G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l-G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5B85463-9E93-4882-8E18-5AE84686E997}" type="slidenum">
              <a:rPr lang="el-GR" smtClean="0"/>
              <a:pPr/>
              <a:t>‹#›</a:t>
            </a:fld>
            <a:endParaRPr lang="el-GR"/>
          </a:p>
        </p:txBody>
      </p:sp>
    </p:spTree>
    <p:extLst>
      <p:ext uri="{BB962C8B-B14F-4D97-AF65-F5344CB8AC3E}">
        <p14:creationId xmlns:p14="http://schemas.microsoft.com/office/powerpoint/2010/main" xmlns="" val="45646285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l.wikipedia.org/wiki/%CE%9A%CF%85%CF%80%CE%B1%CF%81%CE%B9%CF%83%CF%83%CE%AF%CE%B1" TargetMode="External"/><Relationship Id="rId3" Type="http://schemas.openxmlformats.org/officeDocument/2006/relationships/hyperlink" Target="https://el.wikipedia.org/wiki/%CE%95%CE%B9%CF%81%CE%B7%CE%BD%CE%B9%CE%BA%CF%8C%CF%82_%CE%A9%CE%BA%CE%B5%CE%B1%CE%BD%CF%8C%CF%82" TargetMode="External"/><Relationship Id="rId7" Type="http://schemas.openxmlformats.org/officeDocument/2006/relationships/hyperlink" Target="https://el.wikipedia.org/wiki/%CE%98%CE%B1%CE%BB%CE%AC%CF%83%CF%83%CE%B9%CE%BF_%CE%A0%CE%AC%CF%81%CE%BA%CE%BF_%CE%96%CE%B1%CE%BA%CF%8D%CE%BD%CE%B8%CE%BF%CF%85" TargetMode="External"/><Relationship Id="rId2" Type="http://schemas.openxmlformats.org/officeDocument/2006/relationships/hyperlink" Target="https://el.wikipedia.org/wiki/%CE%91%CF%84%CE%BB%CE%B1%CE%BD%CF%84%CE%B9%CE%BA%CF%8C%CF%82" TargetMode="External"/><Relationship Id="rId1" Type="http://schemas.openxmlformats.org/officeDocument/2006/relationships/slideLayout" Target="../slideLayouts/slideLayout2.xml"/><Relationship Id="rId6" Type="http://schemas.openxmlformats.org/officeDocument/2006/relationships/hyperlink" Target="https://el.wikipedia.org/wiki/%CE%96%CE%AC%CE%BA%CF%85%CE%BD%CE%B8%CE%BF%CF%82" TargetMode="External"/><Relationship Id="rId5" Type="http://schemas.openxmlformats.org/officeDocument/2006/relationships/hyperlink" Target="https://el.wikipedia.org/wiki/%CE%9C%CE%B5%CF%83%CF%8C%CE%B3%CE%B5%CE%B9%CE%BF%CF%82" TargetMode="External"/><Relationship Id="rId10" Type="http://schemas.openxmlformats.org/officeDocument/2006/relationships/image" Target="../media/image3.jpeg"/><Relationship Id="rId4" Type="http://schemas.openxmlformats.org/officeDocument/2006/relationships/hyperlink" Target="https://el.wikipedia.org/wiki/%CE%99%CE%BD%CE%B4%CE%B9%CE%BA%CF%8C%CF%82_%CE%A9%CE%BA%CE%B5%CE%B1%CE%BD%CF%8C%CF%82" TargetMode="External"/><Relationship Id="rId9" Type="http://schemas.openxmlformats.org/officeDocument/2006/relationships/hyperlink" Target="https://el.wikipedia.org/wiki/Caretta_carett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el.wikipedia.org/wiki/%CE%91%CF%83%CF%80%CF%8C%CE%BD%CE%B4%CF%85%CE%BB%CE%B1"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hyperlink" Target="https://el.wikipedia.org/wiki/IUCN" TargetMode="External"/><Relationship Id="rId2" Type="http://schemas.openxmlformats.org/officeDocument/2006/relationships/hyperlink" Target="https://el.wikipedia.org/wiki/%CE%91%CF%80%CE%B5%CE%B9%CE%BB%CE%BF%CF%8D%CE%BC%CE%B5%CE%BD%CE%B1_%CE%B5%CE%AF%CE%B4%CE%B7" TargetMode="Externa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20000">
              <a:schemeClr val="bg2">
                <a:tint val="97000"/>
                <a:hueMod val="92000"/>
                <a:satMod val="169000"/>
                <a:lumMod val="164000"/>
              </a:schemeClr>
            </a:gs>
            <a:gs pos="62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pic>
        <p:nvPicPr>
          <p:cNvPr id="4" name="Εικόνα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91456" y="667271"/>
            <a:ext cx="6391072" cy="3738313"/>
          </a:xfrm>
          <a:prstGeom prst="rect">
            <a:avLst/>
          </a:prstGeom>
          <a:effectLst>
            <a:glow rad="127000">
              <a:schemeClr val="accent1">
                <a:alpha val="36000"/>
              </a:schemeClr>
            </a:glow>
          </a:effectLst>
        </p:spPr>
      </p:pic>
      <p:sp>
        <p:nvSpPr>
          <p:cNvPr id="2" name="Τίτλος 1"/>
          <p:cNvSpPr>
            <a:spLocks noGrp="1"/>
          </p:cNvSpPr>
          <p:nvPr>
            <p:ph type="ctrTitle"/>
          </p:nvPr>
        </p:nvSpPr>
        <p:spPr>
          <a:xfrm>
            <a:off x="946081" y="338984"/>
            <a:ext cx="7250568" cy="1332187"/>
          </a:xfrm>
          <a:ln>
            <a:noFill/>
          </a:ln>
          <a:effectLst>
            <a:outerShdw blurRad="50800" dist="38100" dir="18900000" algn="bl" rotWithShape="0">
              <a:prstClr val="black">
                <a:alpha val="40000"/>
              </a:prstClr>
            </a:outerShdw>
          </a:effectLst>
        </p:spPr>
        <p:txBody>
          <a:bodyPr>
            <a:normAutofit fontScale="90000"/>
          </a:bodyPr>
          <a:lstStyle/>
          <a:p>
            <a:r>
              <a:rPr lang="el-GR" sz="8000" dirty="0" smtClean="0"/>
              <a:t>ΚΑΡΕΤΑ </a:t>
            </a:r>
            <a:r>
              <a:rPr lang="el-GR" sz="8000" dirty="0" err="1" smtClean="0"/>
              <a:t>ΚΑΡΕΤΑ</a:t>
            </a:r>
            <a:endParaRPr lang="el-GR" sz="8000" dirty="0"/>
          </a:p>
        </p:txBody>
      </p:sp>
      <p:sp>
        <p:nvSpPr>
          <p:cNvPr id="3" name="Υπότιτλος 2"/>
          <p:cNvSpPr>
            <a:spLocks noGrp="1"/>
          </p:cNvSpPr>
          <p:nvPr>
            <p:ph type="subTitle" idx="1"/>
          </p:nvPr>
        </p:nvSpPr>
        <p:spPr>
          <a:xfrm>
            <a:off x="328242" y="5222789"/>
            <a:ext cx="11748428" cy="1318371"/>
          </a:xfrm>
          <a:effectLst>
            <a:outerShdw blurRad="50800" dist="38100" dir="2700000" algn="tl" rotWithShape="0">
              <a:prstClr val="black">
                <a:alpha val="40000"/>
              </a:prstClr>
            </a:outerShdw>
          </a:effectLst>
        </p:spPr>
        <p:txBody>
          <a:bodyPr>
            <a:normAutofit/>
          </a:bodyPr>
          <a:lstStyle/>
          <a:p>
            <a:pPr algn="ctr"/>
            <a:r>
              <a:rPr lang="el-GR" sz="2800" dirty="0" smtClean="0">
                <a:solidFill>
                  <a:schemeClr val="tx1"/>
                </a:solidFill>
              </a:rPr>
              <a:t>Η ΖΩΝΤΑΝΗ ΙΣΤΟΡΙΑ ΤΩΝ ΕΛΛΗΝΙΚΩΝ ΘΑΛΑΣΣΩΝ !!! </a:t>
            </a:r>
          </a:p>
          <a:p>
            <a:pPr algn="ctr"/>
            <a:r>
              <a:rPr lang="el-GR" sz="2800" dirty="0" smtClean="0">
                <a:solidFill>
                  <a:schemeClr val="tx1"/>
                </a:solidFill>
              </a:rPr>
              <a:t>ΚΟΛΥΜΠΑ ΣΕ ΑΥΤΕΣ ΠΑΝΩ ΑΠΟ 100 ΕΚΑΤΟΜΜΥΡΙΑ ΧΡΟΝΙΑ !!!</a:t>
            </a:r>
            <a:endParaRPr lang="el-GR" sz="2800" dirty="0">
              <a:solidFill>
                <a:schemeClr val="tx1"/>
              </a:solidFill>
            </a:endParaRPr>
          </a:p>
        </p:txBody>
      </p:sp>
    </p:spTree>
    <p:extLst>
      <p:ext uri="{BB962C8B-B14F-4D97-AF65-F5344CB8AC3E}">
        <p14:creationId xmlns:p14="http://schemas.microsoft.com/office/powerpoint/2010/main" xmlns="" val="2035253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rotWithShape="1">
          <a:gsLst>
            <a:gs pos="24000">
              <a:schemeClr val="tx2">
                <a:lumMod val="50000"/>
              </a:schemeClr>
            </a:gs>
            <a:gs pos="87786">
              <a:schemeClr val="bg2">
                <a:shade val="96000"/>
                <a:satMod val="120000"/>
                <a:lumMod val="90000"/>
              </a:schemeClr>
            </a:gs>
            <a:gs pos="46000">
              <a:schemeClr val="bg2">
                <a:lumMod val="60000"/>
                <a:lumOff val="40000"/>
              </a:schemeClr>
            </a:gs>
          </a:gsLst>
          <a:lin ang="6120000" scaled="1"/>
        </a:gradFill>
        <a:effectLst/>
      </p:bgPr>
    </p:bg>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27012" y="1133231"/>
            <a:ext cx="7885856" cy="5389472"/>
          </a:xfrm>
        </p:spPr>
        <p:txBody>
          <a:bodyPr>
            <a:noAutofit/>
          </a:bodyPr>
          <a:lstStyle/>
          <a:p>
            <a:r>
              <a:rPr lang="el-GR" sz="2400" dirty="0">
                <a:solidFill>
                  <a:schemeClr val="tx1"/>
                </a:solidFill>
              </a:rPr>
              <a:t>Η χελώνα </a:t>
            </a:r>
            <a:r>
              <a:rPr lang="el-GR" sz="2400" dirty="0" err="1">
                <a:solidFill>
                  <a:schemeClr val="tx1"/>
                </a:solidFill>
              </a:rPr>
              <a:t>Caretta</a:t>
            </a:r>
            <a:r>
              <a:rPr lang="el-GR" sz="2400" dirty="0">
                <a:solidFill>
                  <a:schemeClr val="tx1"/>
                </a:solidFill>
              </a:rPr>
              <a:t>, </a:t>
            </a:r>
            <a:r>
              <a:rPr lang="el-GR" sz="2400" i="1" dirty="0" err="1">
                <a:solidFill>
                  <a:schemeClr val="tx1"/>
                </a:solidFill>
              </a:rPr>
              <a:t>Caretta</a:t>
            </a:r>
            <a:r>
              <a:rPr lang="el-GR" sz="2400" i="1" dirty="0">
                <a:solidFill>
                  <a:schemeClr val="tx1"/>
                </a:solidFill>
              </a:rPr>
              <a:t> </a:t>
            </a:r>
            <a:r>
              <a:rPr lang="el-GR" sz="2400" i="1" dirty="0" err="1">
                <a:solidFill>
                  <a:schemeClr val="tx1"/>
                </a:solidFill>
              </a:rPr>
              <a:t>caretta</a:t>
            </a:r>
            <a:r>
              <a:rPr lang="el-GR" sz="2400" dirty="0">
                <a:solidFill>
                  <a:schemeClr val="tx1"/>
                </a:solidFill>
              </a:rPr>
              <a:t> (</a:t>
            </a:r>
            <a:r>
              <a:rPr lang="el-GR" sz="2400" dirty="0" err="1">
                <a:solidFill>
                  <a:schemeClr val="tx1"/>
                </a:solidFill>
              </a:rPr>
              <a:t>Linnaeus</a:t>
            </a:r>
            <a:r>
              <a:rPr lang="el-GR" sz="2400" dirty="0">
                <a:solidFill>
                  <a:schemeClr val="tx1"/>
                </a:solidFill>
              </a:rPr>
              <a:t>, 1758) είναι είδος θαλάσσιας χελώνας με παγκόσμια κατανομή. Ανήκει στην οικογένεια </a:t>
            </a:r>
            <a:r>
              <a:rPr lang="el-GR" sz="2400" dirty="0" err="1">
                <a:solidFill>
                  <a:schemeClr val="tx1"/>
                </a:solidFill>
              </a:rPr>
              <a:t>Cheloniidae</a:t>
            </a:r>
            <a:r>
              <a:rPr lang="el-GR" sz="2400" dirty="0">
                <a:solidFill>
                  <a:schemeClr val="tx1"/>
                </a:solidFill>
              </a:rPr>
              <a:t>. Οι χελώνες αυτές έχουν, κατά μέσο όρο, τελικό μήκος </a:t>
            </a:r>
            <a:r>
              <a:rPr lang="el-GR" sz="2400" dirty="0" err="1">
                <a:solidFill>
                  <a:schemeClr val="tx1"/>
                </a:solidFill>
              </a:rPr>
              <a:t>χελύου</a:t>
            </a:r>
            <a:r>
              <a:rPr lang="el-GR" sz="2400" dirty="0">
                <a:solidFill>
                  <a:schemeClr val="tx1"/>
                </a:solidFill>
              </a:rPr>
              <a:t> 90 </a:t>
            </a:r>
            <a:r>
              <a:rPr lang="el-GR" sz="2400" dirty="0" err="1">
                <a:solidFill>
                  <a:schemeClr val="tx1"/>
                </a:solidFill>
              </a:rPr>
              <a:t>cm</a:t>
            </a:r>
            <a:r>
              <a:rPr lang="el-GR" sz="2400" dirty="0">
                <a:solidFill>
                  <a:schemeClr val="tx1"/>
                </a:solidFill>
              </a:rPr>
              <a:t>, αν και έχουν καταγραφεί άτομα με μήκος έως και 280 </a:t>
            </a:r>
            <a:r>
              <a:rPr lang="el-GR" sz="2400" dirty="0" err="1">
                <a:solidFill>
                  <a:schemeClr val="tx1"/>
                </a:solidFill>
              </a:rPr>
              <a:t>cm</a:t>
            </a:r>
            <a:r>
              <a:rPr lang="el-GR" sz="2400" dirty="0">
                <a:solidFill>
                  <a:schemeClr val="tx1"/>
                </a:solidFill>
              </a:rPr>
              <a:t>. Μια ενήλικη χελώνα ζυγίζει περίπου 135 </a:t>
            </a:r>
            <a:r>
              <a:rPr lang="el-GR" sz="2400" dirty="0" err="1">
                <a:solidFill>
                  <a:schemeClr val="tx1"/>
                </a:solidFill>
              </a:rPr>
              <a:t>kg</a:t>
            </a:r>
            <a:r>
              <a:rPr lang="el-GR" sz="2400" dirty="0">
                <a:solidFill>
                  <a:schemeClr val="tx1"/>
                </a:solidFill>
              </a:rPr>
              <a:t>, ενώ υπάρχουν καταγραφές που ξεπερνούν τα 450 </a:t>
            </a:r>
            <a:r>
              <a:rPr lang="el-GR" sz="2400" dirty="0" err="1">
                <a:solidFill>
                  <a:schemeClr val="tx1"/>
                </a:solidFill>
              </a:rPr>
              <a:t>kg</a:t>
            </a:r>
            <a:r>
              <a:rPr lang="el-GR" sz="2400" dirty="0">
                <a:solidFill>
                  <a:schemeClr val="tx1"/>
                </a:solidFill>
              </a:rPr>
              <a:t>. Το χρώμα του δέρματος κυμαίνεται από κίτρινο έως καστανό και το </a:t>
            </a:r>
            <a:r>
              <a:rPr lang="el-GR" sz="2400" dirty="0" err="1">
                <a:solidFill>
                  <a:schemeClr val="tx1"/>
                </a:solidFill>
              </a:rPr>
              <a:t>χέλυο</a:t>
            </a:r>
            <a:r>
              <a:rPr lang="el-GR" sz="2400" dirty="0">
                <a:solidFill>
                  <a:schemeClr val="tx1"/>
                </a:solidFill>
              </a:rPr>
              <a:t> είναι συνήθως κοκκινωπό-καφέ. Μέχρι να ενηλικιωθεί η χελώνα δεν είναι ορατές φυλετικές διαφορές.</a:t>
            </a:r>
          </a:p>
        </p:txBody>
      </p:sp>
      <p:pic>
        <p:nvPicPr>
          <p:cNvPr id="4" name="Εικόνα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570068" y="3738345"/>
            <a:ext cx="3243162" cy="2722471"/>
          </a:xfrm>
          <a:prstGeom prst="round2DiagRect">
            <a:avLst>
              <a:gd name="adj1" fmla="val 16667"/>
              <a:gd name="adj2" fmla="val 0"/>
            </a:avLst>
          </a:prstGeom>
          <a:ln w="88900" cap="sq">
            <a:solidFill>
              <a:srgbClr val="FFFFFF"/>
            </a:solidFill>
            <a:miter lim="800000"/>
          </a:ln>
          <a:effectLst>
            <a:outerShdw blurRad="254000" dist="330200" dir="11760000" sx="99000" sy="99000" algn="tl" rotWithShape="0">
              <a:schemeClr val="tx2">
                <a:lumMod val="20000"/>
                <a:lumOff val="80000"/>
                <a:alpha val="43000"/>
              </a:schemeClr>
            </a:outerShdw>
          </a:effectLst>
        </p:spPr>
      </p:pic>
      <p:sp>
        <p:nvSpPr>
          <p:cNvPr id="5" name="TextBox 4"/>
          <p:cNvSpPr txBox="1"/>
          <p:nvPr/>
        </p:nvSpPr>
        <p:spPr>
          <a:xfrm>
            <a:off x="690664" y="252919"/>
            <a:ext cx="11254902" cy="584775"/>
          </a:xfrm>
          <a:prstGeom prst="rect">
            <a:avLst/>
          </a:prstGeom>
          <a:gradFill>
            <a:gsLst>
              <a:gs pos="24000">
                <a:schemeClr val="tx2"/>
              </a:gs>
              <a:gs pos="87786">
                <a:schemeClr val="tx2"/>
              </a:gs>
              <a:gs pos="55000">
                <a:schemeClr val="bg2"/>
              </a:gs>
            </a:gsLst>
            <a:lin ang="6120000" scaled="1"/>
          </a:gradFill>
          <a:ln>
            <a:noFill/>
          </a:ln>
        </p:spPr>
        <p:txBody>
          <a:bodyPr wrap="square" rtlCol="0">
            <a:spAutoFit/>
          </a:bodyPr>
          <a:lstStyle/>
          <a:p>
            <a:pPr algn="ctr"/>
            <a:r>
              <a:rPr lang="el-GR" sz="3200" dirty="0" smtClean="0">
                <a:latin typeface="Cambria" panose="02040503050406030204" pitchFamily="18" charset="0"/>
              </a:rPr>
              <a:t>Γ Ε Ν Ι Κ Α    Χ Α Ρ Α Κ Τ Η Ρ Ι Σ Τ  Ι Κ Α </a:t>
            </a:r>
            <a:endParaRPr lang="el-GR" sz="3200" dirty="0">
              <a:latin typeface="Cambria" panose="02040503050406030204" pitchFamily="18" charset="0"/>
            </a:endParaRPr>
          </a:p>
        </p:txBody>
      </p:sp>
    </p:spTree>
    <p:extLst>
      <p:ext uri="{BB962C8B-B14F-4D97-AF65-F5344CB8AC3E}">
        <p14:creationId xmlns:p14="http://schemas.microsoft.com/office/powerpoint/2010/main" xmlns="" val="307045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02110" y="1133273"/>
            <a:ext cx="8534400" cy="5238651"/>
          </a:xfrm>
          <a:gradFill>
            <a:gsLst>
              <a:gs pos="55000">
                <a:schemeClr val="tx1"/>
              </a:gs>
              <a:gs pos="10000">
                <a:schemeClr val="bg2">
                  <a:tint val="97000"/>
                  <a:hueMod val="92000"/>
                  <a:satMod val="169000"/>
                  <a:lumMod val="164000"/>
                </a:schemeClr>
              </a:gs>
              <a:gs pos="100000">
                <a:schemeClr val="tx2"/>
              </a:gs>
            </a:gsLst>
            <a:lin ang="6120000" scaled="1"/>
          </a:gradFill>
          <a:effectLst>
            <a:outerShdw blurRad="50800" dist="38100" dir="18900000" algn="bl" rotWithShape="0">
              <a:prstClr val="black">
                <a:alpha val="40000"/>
              </a:prstClr>
            </a:outerShdw>
          </a:effectLst>
        </p:spPr>
        <p:txBody>
          <a:bodyPr>
            <a:normAutofit/>
          </a:bodyPr>
          <a:lstStyle/>
          <a:p>
            <a:r>
              <a:rPr lang="el-GR" dirty="0"/>
              <a:t>Η θαλάσσια χελώνα απαντά στον </a:t>
            </a:r>
            <a:r>
              <a:rPr lang="el-GR" dirty="0">
                <a:hlinkClick r:id="rId2" tooltip="Ατλαντικός"/>
              </a:rPr>
              <a:t>Ατλαντικό</a:t>
            </a:r>
            <a:r>
              <a:rPr lang="el-GR" dirty="0"/>
              <a:t>, τον </a:t>
            </a:r>
            <a:r>
              <a:rPr lang="el-GR" dirty="0">
                <a:hlinkClick r:id="rId3" tooltip="Ειρηνικός Ωκεανός"/>
              </a:rPr>
              <a:t>Ειρηνικό</a:t>
            </a:r>
            <a:r>
              <a:rPr lang="el-GR" dirty="0"/>
              <a:t> και τον </a:t>
            </a:r>
            <a:r>
              <a:rPr lang="el-GR" dirty="0">
                <a:hlinkClick r:id="rId4" tooltip="Ινδικός Ωκεανός"/>
              </a:rPr>
              <a:t>Ινδικό Ωκεανό</a:t>
            </a:r>
            <a:r>
              <a:rPr lang="el-GR" dirty="0"/>
              <a:t>, καθώς επίσης και στη </a:t>
            </a:r>
            <a:r>
              <a:rPr lang="el-GR" dirty="0">
                <a:hlinkClick r:id="rId5" tooltip="Μεσόγειος"/>
              </a:rPr>
              <a:t>Μεσόγειο Θάλασσα</a:t>
            </a:r>
            <a:r>
              <a:rPr lang="el-GR" dirty="0"/>
              <a:t>. Η Ελλάδα (ιδίως οι ακτές της </a:t>
            </a:r>
            <a:r>
              <a:rPr lang="el-GR" dirty="0">
                <a:hlinkClick r:id="rId6" tooltip="Ζάκυνθος"/>
              </a:rPr>
              <a:t>Ζακύνθου</a:t>
            </a:r>
            <a:r>
              <a:rPr lang="el-GR" dirty="0"/>
              <a:t> - </a:t>
            </a:r>
            <a:r>
              <a:rPr lang="el-GR" dirty="0">
                <a:hlinkClick r:id="rId7" tooltip="Θαλάσσιο Πάρκο Ζακύνθου"/>
              </a:rPr>
              <a:t>Εθνικό Θαλάσσιο Πάρκο Ζακύνθου</a:t>
            </a:r>
            <a:r>
              <a:rPr lang="el-GR" dirty="0"/>
              <a:t> και της </a:t>
            </a:r>
            <a:r>
              <a:rPr lang="el-GR" dirty="0">
                <a:hlinkClick r:id="rId8" tooltip="Κυπαρισσία"/>
              </a:rPr>
              <a:t>Κυπαρισσίας</a:t>
            </a:r>
            <a:r>
              <a:rPr lang="el-GR" dirty="0"/>
              <a:t>) είναι η πιο δημοφιλής περιοχή φωλιάσματος κατά μήκος της Μεσογείου, με περισσότερες από 3.000 φωλιές ετησίως. Η χελώνα </a:t>
            </a:r>
            <a:r>
              <a:rPr lang="el-GR" dirty="0" err="1"/>
              <a:t>Caretta</a:t>
            </a:r>
            <a:r>
              <a:rPr lang="el-GR" dirty="0"/>
              <a:t> περνάει το μεγαλύτερο μέρος της ζωής της στη θάλασσα και σε εκβολές ποταμών, με τα θηλυκά να βγαίνουν για λίγο στην ξηρά για να γεννήσουν τα αυγά. Έχει χαμηλό ρυθμό αναπαραγωγής: τα θηλυκά γεννούν κατά μέσο όρο τέσσερις ομάδες αυγών και στη συνέχεια μένουν ανενεργές και δεν ξανά-</a:t>
            </a:r>
            <a:r>
              <a:rPr lang="el-GR" dirty="0" err="1"/>
              <a:t>ωοτοκούν</a:t>
            </a:r>
            <a:r>
              <a:rPr lang="el-GR" dirty="0"/>
              <a:t> για δύο έως τρία έτη. Φθάνει στη σεξουαλική ωριμότητα σε ηλικία 17-33 ετών και έχει διάρκεια ζωής 47-67 χρόνια.</a:t>
            </a:r>
            <a:r>
              <a:rPr lang="el-GR" baseline="30000" dirty="0">
                <a:hlinkClick r:id="rId9"/>
              </a:rPr>
              <a:t>[2]</a:t>
            </a:r>
            <a:endParaRPr lang="el-GR" dirty="0"/>
          </a:p>
        </p:txBody>
      </p:sp>
      <p:sp>
        <p:nvSpPr>
          <p:cNvPr id="4" name="TextBox 3"/>
          <p:cNvSpPr txBox="1"/>
          <p:nvPr/>
        </p:nvSpPr>
        <p:spPr>
          <a:xfrm>
            <a:off x="282102" y="243191"/>
            <a:ext cx="11507821" cy="584775"/>
          </a:xfrm>
          <a:prstGeom prst="rect">
            <a:avLst/>
          </a:prstGeom>
          <a:noFill/>
        </p:spPr>
        <p:txBody>
          <a:bodyPr wrap="square" rtlCol="0">
            <a:spAutoFit/>
          </a:bodyPr>
          <a:lstStyle/>
          <a:p>
            <a:pPr algn="ctr"/>
            <a:r>
              <a:rPr lang="el-GR" sz="3200" b="1" dirty="0" smtClean="0">
                <a:effectLst>
                  <a:outerShdw blurRad="38100" dist="38100" dir="2700000" algn="tl">
                    <a:srgbClr val="000000">
                      <a:alpha val="43137"/>
                    </a:srgbClr>
                  </a:outerShdw>
                </a:effectLst>
              </a:rPr>
              <a:t>ΠΟΥ ΤΗ ΣΥΝΑΝΤΑΜΕ  - ΑΝΑΠΑΡΑΓΩΓΙΚΟΣ ΡΥΘΜΟΣ</a:t>
            </a:r>
            <a:endParaRPr lang="el-GR" sz="3200" b="1" dirty="0">
              <a:effectLst>
                <a:outerShdw blurRad="38100" dist="38100" dir="2700000" algn="tl">
                  <a:srgbClr val="000000">
                    <a:alpha val="43137"/>
                  </a:srgbClr>
                </a:outerShdw>
              </a:effectLst>
            </a:endParaRPr>
          </a:p>
        </p:txBody>
      </p:sp>
      <p:pic>
        <p:nvPicPr>
          <p:cNvPr id="5" name="Εικόνα 4"/>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8662737" y="3988675"/>
            <a:ext cx="3361423" cy="2688556"/>
          </a:xfrm>
          <a:prstGeom prst="rect">
            <a:avLst/>
          </a:prstGeom>
          <a:effectLst>
            <a:glow rad="127000">
              <a:schemeClr val="accent1">
                <a:alpha val="62000"/>
              </a:schemeClr>
            </a:glow>
          </a:effectLst>
        </p:spPr>
      </p:pic>
    </p:spTree>
    <p:extLst>
      <p:ext uri="{BB962C8B-B14F-4D97-AF65-F5344CB8AC3E}">
        <p14:creationId xmlns:p14="http://schemas.microsoft.com/office/powerpoint/2010/main" xmlns="" val="4205664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872994" y="121596"/>
            <a:ext cx="10381908" cy="6577532"/>
          </a:xfrm>
          <a:effectLst>
            <a:outerShdw blurRad="50800" dist="127000" dir="10320000" algn="bl" rotWithShape="0">
              <a:prstClr val="black">
                <a:alpha val="40000"/>
              </a:prstClr>
            </a:outerShdw>
          </a:effectLst>
        </p:spPr>
      </p:pic>
    </p:spTree>
    <p:extLst>
      <p:ext uri="{BB962C8B-B14F-4D97-AF65-F5344CB8AC3E}">
        <p14:creationId xmlns:p14="http://schemas.microsoft.com/office/powerpoint/2010/main" xmlns="" val="31905620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18452" y="1323903"/>
            <a:ext cx="8534400" cy="4412754"/>
          </a:xfrm>
          <a:gradFill>
            <a:gsLst>
              <a:gs pos="57430">
                <a:schemeClr val="bg2">
                  <a:lumMod val="75000"/>
                </a:schemeClr>
              </a:gs>
              <a:gs pos="10000">
                <a:schemeClr val="bg2">
                  <a:tint val="97000"/>
                  <a:hueMod val="92000"/>
                  <a:satMod val="169000"/>
                  <a:lumMod val="164000"/>
                </a:schemeClr>
              </a:gs>
              <a:gs pos="100000">
                <a:schemeClr val="bg2">
                  <a:shade val="96000"/>
                  <a:satMod val="120000"/>
                  <a:lumMod val="90000"/>
                </a:schemeClr>
              </a:gs>
            </a:gsLst>
            <a:lin ang="6120000" scaled="1"/>
          </a:gradFill>
          <a:effectLst>
            <a:innerShdw blurRad="63500" dist="50800" dir="2700000">
              <a:prstClr val="black">
                <a:alpha val="50000"/>
              </a:prstClr>
            </a:innerShdw>
          </a:effectLst>
        </p:spPr>
        <p:txBody>
          <a:bodyPr>
            <a:normAutofit/>
          </a:bodyPr>
          <a:lstStyle/>
          <a:p>
            <a:r>
              <a:rPr lang="el-GR" sz="2400" dirty="0">
                <a:solidFill>
                  <a:schemeClr val="tx1"/>
                </a:solidFill>
                <a:effectLst>
                  <a:outerShdw blurRad="38100" dist="38100" dir="2700000" algn="tl">
                    <a:srgbClr val="000000">
                      <a:alpha val="43137"/>
                    </a:srgbClr>
                  </a:outerShdw>
                </a:effectLst>
              </a:rPr>
              <a:t>Είναι παμφάγο ζώο και τρέφεται κυρίως με </a:t>
            </a:r>
            <a:r>
              <a:rPr lang="el-GR" sz="2400" u="sng" dirty="0">
                <a:solidFill>
                  <a:schemeClr val="tx1"/>
                </a:solidFill>
                <a:effectLst>
                  <a:outerShdw blurRad="38100" dist="38100" dir="2700000" algn="tl">
                    <a:srgbClr val="000000">
                      <a:alpha val="43137"/>
                    </a:srgbClr>
                  </a:outerShdw>
                </a:effectLst>
                <a:hlinkClick r:id="rId2" tooltip="Ασπόνδυλα"/>
              </a:rPr>
              <a:t>ασπόνδυλα</a:t>
            </a:r>
            <a:r>
              <a:rPr lang="el-GR" sz="2400" dirty="0">
                <a:solidFill>
                  <a:schemeClr val="tx1"/>
                </a:solidFill>
                <a:effectLst>
                  <a:outerShdw blurRad="38100" dist="38100" dir="2700000" algn="tl">
                    <a:srgbClr val="000000">
                      <a:alpha val="43137"/>
                    </a:srgbClr>
                  </a:outerShdw>
                </a:effectLst>
              </a:rPr>
              <a:t> του βένθους. Τα μεγάλα και ισχυρά σαγόνια της χρησιμεύουν ως ένα αποτελεσματικό εργαλείο για να κομματιάσει το θήραμά του. Τα αυγά είναι ιδιαίτερα ευάλωτα σε χερσαίους θηρευτές. Μόλις οι χελώνες ενηλικιωθούν, το μεγάλο μέγεθός τους προσφέρει προστασία από τους περισσότερους θηρευτές, με εξαίρεση ορισμένους καρχαρίες.</a:t>
            </a:r>
          </a:p>
        </p:txBody>
      </p:sp>
      <p:sp>
        <p:nvSpPr>
          <p:cNvPr id="4" name="TextBox 3"/>
          <p:cNvSpPr txBox="1"/>
          <p:nvPr/>
        </p:nvSpPr>
        <p:spPr>
          <a:xfrm>
            <a:off x="500514" y="259882"/>
            <a:ext cx="10578164" cy="707886"/>
          </a:xfrm>
          <a:prstGeom prst="rect">
            <a:avLst/>
          </a:prstGeom>
          <a:noFill/>
        </p:spPr>
        <p:txBody>
          <a:bodyPr wrap="square" rtlCol="0">
            <a:spAutoFit/>
          </a:bodyPr>
          <a:lstStyle/>
          <a:p>
            <a:r>
              <a:rPr lang="el-GR" b="1" dirty="0" smtClean="0"/>
              <a:t>…</a:t>
            </a:r>
            <a:r>
              <a:rPr lang="el-GR" sz="4000" b="1" dirty="0" smtClean="0"/>
              <a:t>ΚΑΙ ΤΙ ΤΡΩΕΙ ??? ΤΑ ΠΑΝΤΑ…!!!</a:t>
            </a:r>
            <a:endParaRPr lang="el-GR" sz="4000" b="1" dirty="0"/>
          </a:p>
        </p:txBody>
      </p:sp>
      <p:pic>
        <p:nvPicPr>
          <p:cNvPr id="5" name="Εικόνα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332997" y="1398471"/>
            <a:ext cx="2381250" cy="1905000"/>
          </a:xfrm>
          <a:prstGeom prst="rect">
            <a:avLst/>
          </a:prstGeom>
          <a:ln cap="rnd" cmpd="sng">
            <a:gradFill>
              <a:gsLst>
                <a:gs pos="0">
                  <a:schemeClr val="accent1">
                    <a:lumMod val="5000"/>
                    <a:lumOff val="95000"/>
                  </a:schemeClr>
                </a:gs>
                <a:gs pos="48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softEdge rad="0"/>
          </a:effectLst>
        </p:spPr>
      </p:pic>
      <p:pic>
        <p:nvPicPr>
          <p:cNvPr id="6" name="Εικόνα 5"/>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9332997" y="3842174"/>
            <a:ext cx="2381250" cy="1731980"/>
          </a:xfrm>
          <a:prstGeom prst="rect">
            <a:avLst/>
          </a:prstGeom>
          <a:effectLst/>
        </p:spPr>
      </p:pic>
    </p:spTree>
    <p:extLst>
      <p:ext uri="{BB962C8B-B14F-4D97-AF65-F5344CB8AC3E}">
        <p14:creationId xmlns:p14="http://schemas.microsoft.com/office/powerpoint/2010/main" xmlns="" val="2189343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gradFill rotWithShape="1">
          <a:gsLst>
            <a:gs pos="45000">
              <a:schemeClr val="bg2">
                <a:lumMod val="75000"/>
              </a:schemeClr>
            </a:gs>
            <a:gs pos="21000">
              <a:schemeClr val="tx2"/>
            </a:gs>
            <a:gs pos="10000">
              <a:schemeClr val="accent3">
                <a:lumMod val="40000"/>
                <a:lumOff val="60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244741" y="1013059"/>
            <a:ext cx="7668945" cy="5551370"/>
          </a:xfrm>
        </p:spPr>
        <p:txBody>
          <a:bodyPr>
            <a:normAutofit fontScale="92500" lnSpcReduction="10000"/>
          </a:bodyPr>
          <a:lstStyle/>
          <a:p>
            <a:r>
              <a:rPr lang="el-GR" dirty="0">
                <a:solidFill>
                  <a:schemeClr val="tx1"/>
                </a:solidFill>
              </a:rPr>
              <a:t>Οι θαλάσσιες χελώνες θεωρούνται </a:t>
            </a:r>
            <a:r>
              <a:rPr lang="el-GR" dirty="0">
                <a:solidFill>
                  <a:schemeClr val="tx1"/>
                </a:solidFill>
                <a:hlinkClick r:id="rId2" tooltip="Απειλούμενα είδη"/>
              </a:rPr>
              <a:t>είδος υπό εξαφάνιση</a:t>
            </a:r>
            <a:r>
              <a:rPr lang="el-GR" dirty="0">
                <a:solidFill>
                  <a:schemeClr val="tx1"/>
                </a:solidFill>
              </a:rPr>
              <a:t> και προστατεύονται από τη </a:t>
            </a:r>
            <a:r>
              <a:rPr lang="el-GR" dirty="0">
                <a:solidFill>
                  <a:schemeClr val="tx1"/>
                </a:solidFill>
                <a:hlinkClick r:id="rId3" tooltip="IUCN"/>
              </a:rPr>
              <a:t>Διεθνή Ένωση για τη Διατήρηση της Φύσης</a:t>
            </a:r>
            <a:r>
              <a:rPr lang="el-GR" dirty="0">
                <a:solidFill>
                  <a:schemeClr val="tx1"/>
                </a:solidFill>
              </a:rPr>
              <a:t>. Ο παρατημένος και εν χρήσει αλιευτικός εξοπλισμός είναι υπεύθυνος για πολλούς θανάτους χελωνών. Ειδικές συσκευές έχουν τοποθετηθεί στα δίχτυα στο πλαίσιο προσπαθειών για τη μείωση της θνησιμότητας, παρέχοντας μια οδό διαφυγής για τις χελώνες. Η απώλεια των κατάλληλων παραλιών ωοτοκίας και η εισαγωγή νέων αρπακτικών έχουν επίσης επηρεάσει τον πληθυσμό των χελωνών. Οι προσπάθειες για την αποκατάσταση του αριθμού τους απαιτούν γενικότερη συνεργασία, δεδομένου ότι οι χελώνες περιφέρονται σε τεράστιες εκτάσεις του ωκεανού και οι παραλίες ωοτοκίας είναι διασκορπισμένες σε διάφορες χώρες. Σε αυτά τα πλαίσια, το 1983 συστάθηκε ο Σύλλογος για την Προστασία της Θαλάσσιας Χελώνας «</a:t>
            </a:r>
            <a:r>
              <a:rPr lang="el-GR" dirty="0" err="1">
                <a:solidFill>
                  <a:schemeClr val="tx1"/>
                </a:solidFill>
              </a:rPr>
              <a:t>Αρχελών</a:t>
            </a:r>
            <a:r>
              <a:rPr lang="el-GR" dirty="0">
                <a:solidFill>
                  <a:schemeClr val="tx1"/>
                </a:solidFill>
              </a:rPr>
              <a:t>» ένα μη-κερδοσκοπικό σωματείο με αντικείμενο τη μελέτη, την προστασία και την περίθαλψη των χελωνών </a:t>
            </a:r>
            <a:r>
              <a:rPr lang="el-GR" dirty="0" err="1">
                <a:solidFill>
                  <a:schemeClr val="tx1"/>
                </a:solidFill>
              </a:rPr>
              <a:t>Caretta</a:t>
            </a:r>
            <a:r>
              <a:rPr lang="el-GR" dirty="0">
                <a:solidFill>
                  <a:schemeClr val="tx1"/>
                </a:solidFill>
              </a:rPr>
              <a:t>, καθώς και τη διαχείριση των οικοσυστημάτων στις σημαντικότερες ελληνικές παραλίες ωοτοκίας τους.</a:t>
            </a:r>
          </a:p>
        </p:txBody>
      </p:sp>
      <p:sp>
        <p:nvSpPr>
          <p:cNvPr id="4" name="TextBox 3"/>
          <p:cNvSpPr txBox="1"/>
          <p:nvPr/>
        </p:nvSpPr>
        <p:spPr>
          <a:xfrm>
            <a:off x="182881" y="221381"/>
            <a:ext cx="10000647" cy="954107"/>
          </a:xfrm>
          <a:prstGeom prst="rect">
            <a:avLst/>
          </a:prstGeom>
          <a:noFill/>
        </p:spPr>
        <p:txBody>
          <a:bodyPr wrap="square" rtlCol="0">
            <a:spAutoFit/>
          </a:bodyPr>
          <a:lstStyle/>
          <a:p>
            <a:r>
              <a:rPr lang="el-GR" sz="2800" b="1" dirty="0" smtClean="0">
                <a:solidFill>
                  <a:schemeClr val="accent6">
                    <a:lumMod val="75000"/>
                  </a:schemeClr>
                </a:solidFill>
              </a:rPr>
              <a:t>ΠΩΣ ΕΊΝΑΙ ΤΑ ΠΡΑΓΜΑΤΑ ΣΗΜΕΡΑ ΓΙΑ ΤΙΣ ΑΓΑΠΗΜΕΝΕΣ ΜΑΣ ΧΕΛΩΝΕΣ </a:t>
            </a:r>
            <a:r>
              <a:rPr lang="en-US" sz="2800" b="1" dirty="0" smtClean="0">
                <a:solidFill>
                  <a:schemeClr val="accent6">
                    <a:lumMod val="75000"/>
                  </a:schemeClr>
                </a:solidFill>
              </a:rPr>
              <a:t>?</a:t>
            </a:r>
            <a:endParaRPr lang="el-GR" sz="2800" b="1" dirty="0">
              <a:solidFill>
                <a:schemeClr val="accent6">
                  <a:lumMod val="75000"/>
                </a:schemeClr>
              </a:solidFill>
            </a:endParaRPr>
          </a:p>
        </p:txBody>
      </p:sp>
      <p:pic>
        <p:nvPicPr>
          <p:cNvPr id="5" name="Εικόνα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250258" y="1358364"/>
            <a:ext cx="4167738" cy="4860759"/>
          </a:xfrm>
          <a:prstGeom prst="rect">
            <a:avLst/>
          </a:prstGeom>
          <a:effectLst>
            <a:glow rad="1905000">
              <a:schemeClr val="accent3">
                <a:satMod val="175000"/>
                <a:alpha val="40000"/>
              </a:schemeClr>
            </a:glow>
            <a:softEdge rad="317500"/>
          </a:effectLst>
        </p:spPr>
      </p:pic>
    </p:spTree>
    <p:extLst>
      <p:ext uri="{BB962C8B-B14F-4D97-AF65-F5344CB8AC3E}">
        <p14:creationId xmlns:p14="http://schemas.microsoft.com/office/powerpoint/2010/main" xmlns="" val="69175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329314" y="1720064"/>
            <a:ext cx="7738620" cy="5137936"/>
          </a:xfrm>
        </p:spPr>
      </p:pic>
      <p:sp>
        <p:nvSpPr>
          <p:cNvPr id="6" name="TextBox 5"/>
          <p:cNvSpPr txBox="1"/>
          <p:nvPr/>
        </p:nvSpPr>
        <p:spPr>
          <a:xfrm>
            <a:off x="125128" y="86627"/>
            <a:ext cx="11935327" cy="1569660"/>
          </a:xfrm>
          <a:prstGeom prst="rect">
            <a:avLst/>
          </a:prstGeom>
          <a:noFill/>
        </p:spPr>
        <p:txBody>
          <a:bodyPr wrap="square" rtlCol="0">
            <a:spAutoFit/>
          </a:bodyPr>
          <a:lstStyle/>
          <a:p>
            <a:pPr algn="ctr"/>
            <a:r>
              <a:rPr lang="el-GR" sz="3200" b="1" dirty="0" smtClean="0">
                <a:solidFill>
                  <a:schemeClr val="accent5">
                    <a:lumMod val="20000"/>
                    <a:lumOff val="80000"/>
                  </a:schemeClr>
                </a:solidFill>
                <a:effectLst>
                  <a:outerShdw blurRad="38100" dist="38100" dir="2700000" algn="tl">
                    <a:srgbClr val="000000">
                      <a:alpha val="43137"/>
                    </a:srgbClr>
                  </a:outerShdw>
                </a:effectLst>
              </a:rPr>
              <a:t>ΚΑΝΕ ΤΗ ΔΙΑΦΟΡΑ ΥΙΟΘΕΤΗΣΕ ΜΙΑ ΚΑΡΕΤΑ </a:t>
            </a:r>
            <a:r>
              <a:rPr lang="el-GR" sz="3200" b="1" dirty="0" err="1" smtClean="0">
                <a:solidFill>
                  <a:schemeClr val="accent5">
                    <a:lumMod val="20000"/>
                    <a:lumOff val="80000"/>
                  </a:schemeClr>
                </a:solidFill>
                <a:effectLst>
                  <a:outerShdw blurRad="38100" dist="38100" dir="2700000" algn="tl">
                    <a:srgbClr val="000000">
                      <a:alpha val="43137"/>
                    </a:srgbClr>
                  </a:outerShdw>
                </a:effectLst>
              </a:rPr>
              <a:t>ΚΑΡΕΤΑ</a:t>
            </a:r>
            <a:r>
              <a:rPr lang="el-GR" sz="3200" b="1" dirty="0" smtClean="0">
                <a:solidFill>
                  <a:schemeClr val="accent5">
                    <a:lumMod val="20000"/>
                    <a:lumOff val="80000"/>
                  </a:schemeClr>
                </a:solidFill>
                <a:effectLst>
                  <a:outerShdw blurRad="38100" dist="38100" dir="2700000" algn="tl">
                    <a:srgbClr val="000000">
                      <a:alpha val="43137"/>
                    </a:srgbClr>
                  </a:outerShdw>
                </a:effectLst>
              </a:rPr>
              <a:t> ΚΑΙ ΠΡΟΣΤΑΤΕΨΕ ΈΝΑ ΣΗΜΑΝΤΙΚΟ ΕΙΔΟΣ ΓΙΑ ΤΟΝ ΠΛΑΝΗΤΗ ΜΑΣ ΠΟΥ ΕΙΝΑΙ ΥΠΟ ΕΞΑΦΑΝΙΣΗ !!!</a:t>
            </a:r>
            <a:endParaRPr lang="el-GR" sz="3200" b="1" dirty="0">
              <a:solidFill>
                <a:schemeClr val="accent5">
                  <a:lumMod val="20000"/>
                  <a:lumOff val="8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086629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81263" y="134754"/>
            <a:ext cx="10847672" cy="6583680"/>
          </a:xfrm>
        </p:spPr>
        <p:txBody>
          <a:bodyPr>
            <a:normAutofit fontScale="85000" lnSpcReduction="20000"/>
          </a:bodyPr>
          <a:lstStyle/>
          <a:p>
            <a:pPr marL="0" indent="0" algn="ctr">
              <a:buNone/>
            </a:pPr>
            <a:endParaRPr lang="el-GR" b="1" dirty="0" smtClean="0">
              <a:solidFill>
                <a:schemeClr val="tx1"/>
              </a:solidFill>
            </a:endParaRPr>
          </a:p>
          <a:p>
            <a:pPr marL="0" indent="0" algn="ctr">
              <a:buNone/>
            </a:pPr>
            <a:r>
              <a:rPr lang="el-GR" dirty="0" smtClean="0">
                <a:solidFill>
                  <a:schemeClr val="tx1"/>
                </a:solidFill>
                <a:latin typeface="Arial Narrow" panose="020B0606020202030204" pitchFamily="34" charset="0"/>
              </a:rPr>
              <a:t>ΟΛΟΙ ΕΧΟΥΜΕ ΚΑΠΟΙΟ ΡΟΛΟ ΣΤΟΝ ΠΛΑΝΗΤΗ ΠΟΥ ΖΟΥΜΕ, ΣΩΖΩΝΤΑΣ ΈΝΑ ΕΙΔΟΣ ΥΠΟ ΕΞΑΦΑΝΙΣΗ </a:t>
            </a:r>
          </a:p>
          <a:p>
            <a:pPr marL="0" indent="0" algn="ctr">
              <a:buNone/>
            </a:pPr>
            <a:r>
              <a:rPr lang="el-GR" dirty="0" smtClean="0">
                <a:solidFill>
                  <a:schemeClr val="tx1"/>
                </a:solidFill>
                <a:latin typeface="Arial Narrow" panose="020B0606020202030204" pitchFamily="34" charset="0"/>
              </a:rPr>
              <a:t>ΣΩΖΟΥΜΕ ΈΝΑ ΣΗΜΑΝΤΙΚΟ ΚΟΜΜΑΤΙ ΤΟΥ ΚΟΣΜΟΥ ΜΑΣ.</a:t>
            </a:r>
          </a:p>
          <a:p>
            <a:pPr marL="0" indent="0" algn="ctr">
              <a:buNone/>
            </a:pPr>
            <a:endParaRPr lang="el-GR" dirty="0">
              <a:solidFill>
                <a:schemeClr val="tx1"/>
              </a:solidFill>
              <a:latin typeface="Arial Narrow" panose="020B0606020202030204" pitchFamily="34" charset="0"/>
            </a:endParaRPr>
          </a:p>
          <a:p>
            <a:pPr marL="0" indent="0" algn="ctr">
              <a:buNone/>
            </a:pPr>
            <a:r>
              <a:rPr lang="el-GR" dirty="0" smtClean="0">
                <a:solidFill>
                  <a:schemeClr val="tx1"/>
                </a:solidFill>
                <a:latin typeface="Arial Narrow" panose="020B0606020202030204" pitchFamily="34" charset="0"/>
              </a:rPr>
              <a:t>ΚΙ ΑΣ ΜΗΝ ΞΕΧΝΑΜΕ ΌΤΙ ΚΑΙ Ο ΑΝΘΡΩΠΟΣ ΘΑ ΜΠΟΡΟΥΣΕ ΕΥΚΟΛΑ ΝΑ ΒΡΕΘΕΙ ΣΕ ΑΥΤΉ ΤΗ ΘΕΣΗ ΤΗΣ </a:t>
            </a:r>
          </a:p>
          <a:p>
            <a:pPr marL="0" indent="0" algn="ctr">
              <a:buNone/>
            </a:pPr>
            <a:r>
              <a:rPr lang="el-GR" dirty="0" smtClean="0">
                <a:solidFill>
                  <a:schemeClr val="tx1"/>
                </a:solidFill>
                <a:latin typeface="Arial Narrow" panose="020B0606020202030204" pitchFamily="34" charset="0"/>
              </a:rPr>
              <a:t>&lt;&lt; ΥΠΟ ΕΞΑΦΑΝΙΣΗΣ &gt;&gt;…</a:t>
            </a:r>
          </a:p>
          <a:p>
            <a:pPr marL="0" indent="0" algn="ctr">
              <a:buNone/>
            </a:pPr>
            <a:endParaRPr lang="el-GR" dirty="0" smtClean="0">
              <a:solidFill>
                <a:schemeClr val="tx1"/>
              </a:solidFill>
              <a:latin typeface="Arial Narrow" panose="020B0606020202030204" pitchFamily="34" charset="0"/>
            </a:endParaRPr>
          </a:p>
          <a:p>
            <a:pPr marL="0" indent="0" algn="ctr">
              <a:buNone/>
            </a:pPr>
            <a:r>
              <a:rPr lang="el-GR" dirty="0" smtClean="0">
                <a:solidFill>
                  <a:schemeClr val="tx1"/>
                </a:solidFill>
                <a:latin typeface="Arial Narrow" panose="020B0606020202030204" pitchFamily="34" charset="0"/>
              </a:rPr>
              <a:t>	ΜΕ ΤΗΝ ΠΑΝΔΗΜΙΑ ΠΟΥ ΖΟΥΜΕ ΕΝΑΣ ΙΟΣ ΠΟΥ ΔΕΝ ΦΑΙΝΕΤΑΙ ΑΠΕΙΛΕΙ ΤΟ ΕΙΔΟΣ ΜΑΣ</a:t>
            </a:r>
          </a:p>
          <a:p>
            <a:pPr marL="0" indent="0" algn="ctr">
              <a:buNone/>
            </a:pPr>
            <a:endParaRPr lang="el-GR" dirty="0" smtClean="0">
              <a:solidFill>
                <a:schemeClr val="tx1"/>
              </a:solidFill>
              <a:latin typeface="Arial Narrow" panose="020B0606020202030204" pitchFamily="34" charset="0"/>
            </a:endParaRPr>
          </a:p>
          <a:p>
            <a:pPr marL="0" indent="0" algn="ctr">
              <a:buNone/>
            </a:pPr>
            <a:r>
              <a:rPr lang="el-GR" dirty="0" smtClean="0">
                <a:solidFill>
                  <a:schemeClr val="tx1"/>
                </a:solidFill>
                <a:latin typeface="Arial Narrow" panose="020B0606020202030204" pitchFamily="34" charset="0"/>
              </a:rPr>
              <a:t>    ΙΣΩΣ ΣΤΟ ΜΕΛΛΟΝ ΤΟ ΚΛΕΙΔΙ ΓΙΑ ΤΗΝ ΕΠΙΒΙΩΣΗ ΜΑΣ ΝΑ ΒΡΙΣΚΕΤΑΙ ΚΑΠΟΥ ΜΕΣΑ ΣΤΟ ΟΙΚΟΣΥΣΤΗΜΑ </a:t>
            </a:r>
          </a:p>
          <a:p>
            <a:pPr marL="0" indent="0" algn="ctr">
              <a:buNone/>
            </a:pPr>
            <a:endParaRPr lang="el-GR" dirty="0">
              <a:solidFill>
                <a:schemeClr val="tx1"/>
              </a:solidFill>
              <a:latin typeface="Arial Narrow" panose="020B0606020202030204" pitchFamily="34" charset="0"/>
            </a:endParaRPr>
          </a:p>
          <a:p>
            <a:pPr marL="0" indent="0" algn="ctr">
              <a:buNone/>
            </a:pPr>
            <a:r>
              <a:rPr lang="el-GR" dirty="0" smtClean="0">
                <a:solidFill>
                  <a:schemeClr val="tx1"/>
                </a:solidFill>
                <a:latin typeface="Arial Narrow" panose="020B0606020202030204" pitchFamily="34" charset="0"/>
              </a:rPr>
              <a:t>       ΠΟΥ ΠΡΕΠΕΙ ΝΑ ΠΡΟΣΤΑΤΕΥΣΟΥΜΕ, ΑΣ ΚΑΝΟΥΜΕ ΟΛΟΙ ΤΟ ΚΑΛΥΤΕΡΟ ΠΟΥ ΜΠΟΡΟΥΜΕ !!!!</a:t>
            </a:r>
            <a:endParaRPr lang="el-GR" dirty="0">
              <a:solidFill>
                <a:schemeClr val="tx1"/>
              </a:solidFill>
              <a:latin typeface="Arial Narrow" panose="020B0606020202030204" pitchFamily="34" charset="0"/>
            </a:endParaRPr>
          </a:p>
          <a:p>
            <a:pPr marL="0" indent="0">
              <a:buNone/>
            </a:pPr>
            <a:endParaRPr lang="el-GR" b="1" dirty="0" smtClean="0">
              <a:solidFill>
                <a:schemeClr val="tx1"/>
              </a:solidFill>
            </a:endParaRPr>
          </a:p>
          <a:p>
            <a:pPr marL="0" indent="0" algn="ctr">
              <a:buNone/>
            </a:pPr>
            <a:endParaRPr lang="el-GR" b="1" dirty="0">
              <a:solidFill>
                <a:schemeClr val="tx1"/>
              </a:solidFill>
            </a:endParaRPr>
          </a:p>
          <a:p>
            <a:pPr marL="0" indent="0" algn="ctr">
              <a:buNone/>
            </a:pPr>
            <a:r>
              <a:rPr lang="el-GR" b="1" dirty="0" smtClean="0">
                <a:solidFill>
                  <a:schemeClr val="tx1"/>
                </a:solidFill>
              </a:rPr>
              <a:t>ΕΥΧΑΡΙΣΤΩ ΠΟΛΥ ΠΟΥ ΠΑΡΑΚΟΛΟΥΘΗΣΑΤΕ ΤΗΝ ΠΑΡΟΥΣΙΑΣΗ ΜΟΥ</a:t>
            </a:r>
          </a:p>
          <a:p>
            <a:pPr marL="0" indent="0" algn="ctr">
              <a:buNone/>
            </a:pPr>
            <a:r>
              <a:rPr lang="el-GR" b="1" dirty="0" smtClean="0">
                <a:solidFill>
                  <a:schemeClr val="tx1"/>
                </a:solidFill>
              </a:rPr>
              <a:t>ΓΙΑ ΤΗΝ ΚΑΡΕΤΑ </a:t>
            </a:r>
            <a:r>
              <a:rPr lang="el-GR" b="1" dirty="0" err="1" smtClean="0">
                <a:solidFill>
                  <a:schemeClr val="tx1"/>
                </a:solidFill>
              </a:rPr>
              <a:t>ΚΑΡΕΤΑ</a:t>
            </a:r>
            <a:r>
              <a:rPr lang="el-GR" b="1" dirty="0" smtClean="0">
                <a:solidFill>
                  <a:schemeClr val="tx1"/>
                </a:solidFill>
              </a:rPr>
              <a:t> !!!</a:t>
            </a:r>
          </a:p>
          <a:p>
            <a:pPr marL="0" indent="0" algn="ctr">
              <a:buNone/>
            </a:pPr>
            <a:endParaRPr lang="el-GR" b="1" dirty="0" smtClean="0">
              <a:solidFill>
                <a:schemeClr val="tx1"/>
              </a:solidFill>
            </a:endParaRPr>
          </a:p>
          <a:p>
            <a:pPr marL="0" indent="0">
              <a:buNone/>
            </a:pPr>
            <a:endParaRPr lang="el-GR" dirty="0" smtClean="0"/>
          </a:p>
          <a:p>
            <a:pPr marL="0" indent="0" algn="ctr">
              <a:buNone/>
            </a:pPr>
            <a:r>
              <a:rPr lang="el-GR" b="1" dirty="0" smtClean="0">
                <a:solidFill>
                  <a:schemeClr val="tx1"/>
                </a:solidFill>
              </a:rPr>
              <a:t>ΜΕΛΙΝΑ ΘΕΟΔΟΣΗ</a:t>
            </a:r>
          </a:p>
          <a:p>
            <a:pPr marL="0" indent="0">
              <a:buNone/>
            </a:pPr>
            <a:endParaRPr lang="el-GR" dirty="0"/>
          </a:p>
        </p:txBody>
      </p:sp>
    </p:spTree>
    <p:extLst>
      <p:ext uri="{BB962C8B-B14F-4D97-AF65-F5344CB8AC3E}">
        <p14:creationId xmlns:p14="http://schemas.microsoft.com/office/powerpoint/2010/main" xmlns="" val="2490226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Τομή">
  <a:themeElements>
    <a:clrScheme name="Τομή">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Τομή">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Τομή">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93</TotalTime>
  <Words>148</Words>
  <Application>Microsoft Office PowerPoint</Application>
  <PresentationFormat>Προσαρμογή</PresentationFormat>
  <Paragraphs>31</Paragraphs>
  <Slides>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Τομή</vt:lpstr>
      <vt:lpstr>ΚΑΡΕΤΑ ΚΑΡΕΤΑ</vt:lpstr>
      <vt:lpstr>Διαφάνεια 2</vt:lpstr>
      <vt:lpstr>Διαφάνεια 3</vt:lpstr>
      <vt:lpstr>Διαφάνεια 4</vt:lpstr>
      <vt:lpstr>Διαφάνεια 5</vt:lpstr>
      <vt:lpstr>Διαφάνεια 6</vt:lpstr>
      <vt:lpstr>Διαφάνεια 7</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ΚΑΡΕΤΑ ΚΑΡΕΤΑ</dc:title>
  <dc:creator>Daniel</dc:creator>
  <cp:lastModifiedBy>Dell</cp:lastModifiedBy>
  <cp:revision>13</cp:revision>
  <dcterms:created xsi:type="dcterms:W3CDTF">2020-12-02T20:49:50Z</dcterms:created>
  <dcterms:modified xsi:type="dcterms:W3CDTF">2020-12-05T20:41:38Z</dcterms:modified>
</cp:coreProperties>
</file>