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6" r:id="rId7"/>
    <p:sldId id="261" r:id="rId8"/>
    <p:sldId id="262" r:id="rId9"/>
    <p:sldId id="267" r:id="rId10"/>
    <p:sldId id="263" r:id="rId11"/>
    <p:sldId id="264" r:id="rId12"/>
    <p:sldId id="268" r:id="rId13"/>
    <p:sldId id="265"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2" autoAdjust="0"/>
    <p:restoredTop sz="94660"/>
  </p:normalViewPr>
  <p:slideViewPr>
    <p:cSldViewPr snapToGrid="0">
      <p:cViewPr varScale="1">
        <p:scale>
          <a:sx n="71" d="100"/>
          <a:sy n="71" d="100"/>
        </p:scale>
        <p:origin x="-48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2/11/2021</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0F4739-9812-4A9F-890D-2AD6BA5F6EE8}" type="datetimeFigureOut">
              <a:rPr lang="en-US" dirty="0"/>
              <a:pPr/>
              <a:t>2/11/2021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45AC5-A3F8-44AA-BA8F-596CDCC976D3}" type="datetimeFigureOut">
              <a:rPr lang="en-US" dirty="0"/>
              <a:pPr/>
              <a:t>2/11/2021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73B183-A821-4095-A363-9EC968635539}" type="datetimeFigureOut">
              <a:rPr lang="en-US" dirty="0"/>
              <a:pPr/>
              <a:t>2/11/2021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4D01B4-0AA5-45E6-B2E6-5FA4078AEBCF}" type="datetimeFigureOut">
              <a:rPr lang="en-US" dirty="0"/>
              <a:pPr/>
              <a:t>2/11/2021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pPr/>
              <a:t>2/11/2021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pPr/>
              <a:t>2/11/2021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dirty="0"/>
              <a:pPr/>
              <a:t>2/11/2021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dirty="0"/>
              <a:pPr/>
              <a:t>2/11/2021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dirty="0"/>
              <a:pPr/>
              <a:t>2/11/2021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AA073D-A903-47F8-8D16-77642FB0DF1F}" type="datetimeFigureOut">
              <a:rPr lang="en-US" dirty="0"/>
              <a:pPr/>
              <a:t>2/11/2021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dirty="0"/>
              <a:pPr/>
              <a:t>2/11/2021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dirty="0"/>
              <a:pPr/>
              <a:t>2/11/2021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dirty="0"/>
              <a:pPr/>
              <a:t>2/11/2021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pPr/>
              <a:t>2/11/2021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65CEB-0076-4E37-B880-BCEA9784DE0A}" type="datetimeFigureOut">
              <a:rPr lang="en-US" dirty="0"/>
              <a:pPr/>
              <a:t>2/11/2021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149E5E-3896-4118-99A7-7B85668F1C5E}" type="datetimeFigureOut">
              <a:rPr lang="en-US" dirty="0"/>
              <a:pPr/>
              <a:t>2/11/2021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pPr/>
              <a:t>2/11/2021</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dirty="0"/>
              <a:t>
              </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err="1" smtClean="0"/>
              <a:t>Καλλίστω</a:t>
            </a:r>
            <a:r>
              <a:rPr lang="el-GR" dirty="0" smtClean="0"/>
              <a:t> </a:t>
            </a:r>
            <a:endParaRPr lang="en-US" dirty="0"/>
          </a:p>
        </p:txBody>
      </p:sp>
      <p:sp>
        <p:nvSpPr>
          <p:cNvPr id="3" name="Subtitle 2"/>
          <p:cNvSpPr>
            <a:spLocks noGrp="1"/>
          </p:cNvSpPr>
          <p:nvPr>
            <p:ph type="subTitle" idx="1"/>
          </p:nvPr>
        </p:nvSpPr>
        <p:spPr/>
        <p:txBody>
          <a:bodyPr/>
          <a:lstStyle/>
          <a:p>
            <a:r>
              <a:rPr lang="el-GR" dirty="0" err="1" smtClean="0"/>
              <a:t>Κερανακησ</a:t>
            </a:r>
            <a:r>
              <a:rPr lang="el-GR" dirty="0" smtClean="0"/>
              <a:t> </a:t>
            </a:r>
            <a:r>
              <a:rPr lang="el-GR" dirty="0" err="1" smtClean="0"/>
              <a:t>εμμανουηλ</a:t>
            </a:r>
            <a:r>
              <a:rPr lang="el-GR" dirty="0" smtClean="0"/>
              <a:t>, β2</a:t>
            </a:r>
            <a:endParaRPr lang="en-US" dirty="0"/>
          </a:p>
        </p:txBody>
      </p:sp>
      <p:pic>
        <p:nvPicPr>
          <p:cNvPr id="1026" name="Picture 2" descr="Αρχική"/>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567784" y="2686778"/>
            <a:ext cx="5700052" cy="1503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79607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2565130366"/>
              </p:ext>
            </p:extLst>
          </p:nvPr>
        </p:nvGraphicFramePr>
        <p:xfrm>
          <a:off x="2119086" y="2"/>
          <a:ext cx="7774305" cy="6927647"/>
        </p:xfrm>
        <a:graphic>
          <a:graphicData uri="http://schemas.openxmlformats.org/drawingml/2006/table">
            <a:tbl>
              <a:tblPr firstRow="1" bandRow="1">
                <a:tableStyleId>{5C22544A-7EE6-4342-B048-85BDC9FD1C3A}</a:tableStyleId>
              </a:tblPr>
              <a:tblGrid>
                <a:gridCol w="3710305"/>
                <a:gridCol w="4064000"/>
              </a:tblGrid>
              <a:tr h="583464">
                <a:tc>
                  <a:txBody>
                    <a:bodyPr/>
                    <a:lstStyle/>
                    <a:p>
                      <a:r>
                        <a:rPr lang="el-GR" sz="1800" b="0" i="0" kern="1200" dirty="0" smtClean="0">
                          <a:solidFill>
                            <a:schemeClr val="lt1"/>
                          </a:solidFill>
                          <a:effectLst/>
                          <a:latin typeface="+mn-lt"/>
                          <a:ea typeface="+mn-ea"/>
                          <a:cs typeface="+mn-cs"/>
                        </a:rPr>
                        <a:t>Μέγιστη Διάρκεια Ζωής</a:t>
                      </a:r>
                      <a:endParaRPr lang="en-US" b="0" dirty="0"/>
                    </a:p>
                  </a:txBody>
                  <a:tcPr/>
                </a:tc>
                <a:tc>
                  <a:txBody>
                    <a:bodyPr/>
                    <a:lstStyle/>
                    <a:p>
                      <a:r>
                        <a:rPr lang="el-GR" sz="1600" b="0" i="0" kern="1200" dirty="0" smtClean="0">
                          <a:solidFill>
                            <a:schemeClr val="lt1"/>
                          </a:solidFill>
                          <a:effectLst/>
                          <a:latin typeface="+mn-lt"/>
                          <a:ea typeface="+mn-ea"/>
                          <a:cs typeface="+mn-cs"/>
                        </a:rPr>
                        <a:t>15-16 χρόνια. Στη φύση σπάνια ξεπερνά την ηλικία των 7-9 ετών.</a:t>
                      </a:r>
                      <a:endParaRPr lang="en-US" sz="1600" dirty="0"/>
                    </a:p>
                  </a:txBody>
                  <a:tcPr/>
                </a:tc>
              </a:tr>
              <a:tr h="583464">
                <a:tc>
                  <a:txBody>
                    <a:bodyPr/>
                    <a:lstStyle/>
                    <a:p>
                      <a:r>
                        <a:rPr lang="el-GR" sz="1800" b="0" i="0" kern="1200" dirty="0" smtClean="0">
                          <a:solidFill>
                            <a:schemeClr val="dk1"/>
                          </a:solidFill>
                          <a:effectLst/>
                          <a:latin typeface="+mn-lt"/>
                          <a:ea typeface="+mn-ea"/>
                          <a:cs typeface="+mn-cs"/>
                        </a:rPr>
                        <a:t>Ηλικία σεξουαλικής ωρίμανσης</a:t>
                      </a:r>
                      <a:endParaRPr lang="en-US" b="0" dirty="0"/>
                    </a:p>
                  </a:txBody>
                  <a:tcPr/>
                </a:tc>
                <a:tc>
                  <a:txBody>
                    <a:bodyPr/>
                    <a:lstStyle/>
                    <a:p>
                      <a:r>
                        <a:rPr lang="el-GR" sz="1600" dirty="0" smtClean="0"/>
                        <a:t>Πλήρης αναπαραγωγική ωρίμανση σε ηλικία 11 μηνών</a:t>
                      </a:r>
                      <a:endParaRPr lang="en-US" sz="1600" dirty="0"/>
                    </a:p>
                  </a:txBody>
                  <a:tcPr/>
                </a:tc>
              </a:tr>
              <a:tr h="1093005">
                <a:tc>
                  <a:txBody>
                    <a:bodyPr/>
                    <a:lstStyle/>
                    <a:p>
                      <a:r>
                        <a:rPr lang="el-GR" sz="1800" b="0" i="0" kern="1200" dirty="0" smtClean="0">
                          <a:solidFill>
                            <a:schemeClr val="dk1"/>
                          </a:solidFill>
                          <a:effectLst/>
                          <a:latin typeface="+mn-lt"/>
                          <a:ea typeface="+mn-ea"/>
                          <a:cs typeface="+mn-cs"/>
                        </a:rPr>
                        <a:t>Αναπαραγωγικό μεσοδιάστημα</a:t>
                      </a:r>
                      <a:endParaRPr lang="en-US" b="0" dirty="0"/>
                    </a:p>
                  </a:txBody>
                  <a:tcPr/>
                </a:tc>
                <a:tc>
                  <a:txBody>
                    <a:bodyPr/>
                    <a:lstStyle/>
                    <a:p>
                      <a:r>
                        <a:rPr lang="el-GR" sz="1600" dirty="0" smtClean="0"/>
                        <a:t>1 έτος . Οι απόγονοι παραμένουν με τη μητέρα τους και την υπόλοιπη αγέλη κατά μέσο όρο, για διάστημα 1-2 ετών ή και περισσότερο. </a:t>
                      </a:r>
                    </a:p>
                  </a:txBody>
                  <a:tcPr/>
                </a:tc>
              </a:tr>
              <a:tr h="829133">
                <a:tc>
                  <a:txBody>
                    <a:bodyPr/>
                    <a:lstStyle/>
                    <a:p>
                      <a:r>
                        <a:rPr lang="el-GR" sz="1800" b="0" i="0" kern="1200" dirty="0" smtClean="0">
                          <a:solidFill>
                            <a:schemeClr val="dk1"/>
                          </a:solidFill>
                          <a:effectLst/>
                          <a:latin typeface="+mn-lt"/>
                          <a:ea typeface="+mn-ea"/>
                          <a:cs typeface="+mn-cs"/>
                        </a:rPr>
                        <a:t>Διάρκεια κυοφορίας</a:t>
                      </a:r>
                      <a:endParaRPr lang="en-US" b="0" dirty="0"/>
                    </a:p>
                  </a:txBody>
                  <a:tcPr/>
                </a:tc>
                <a:tc>
                  <a:txBody>
                    <a:bodyPr/>
                    <a:lstStyle/>
                    <a:p>
                      <a:r>
                        <a:rPr lang="el-GR" sz="1600" dirty="0" smtClean="0"/>
                        <a:t>63 ημέρες Οι περισσότερες γέννες γίνονται κατά τη διάρκεια των μηνών Απριλίου-Μαΐου.</a:t>
                      </a:r>
                      <a:endParaRPr lang="en-US" sz="1600" dirty="0"/>
                    </a:p>
                  </a:txBody>
                  <a:tcPr/>
                </a:tc>
              </a:tr>
              <a:tr h="583464">
                <a:tc>
                  <a:txBody>
                    <a:bodyPr/>
                    <a:lstStyle/>
                    <a:p>
                      <a:r>
                        <a:rPr lang="el-GR" b="0" dirty="0" smtClean="0"/>
                        <a:t>Επιλογή Βιοτόπου</a:t>
                      </a:r>
                      <a:endParaRPr lang="en-US" b="0" dirty="0"/>
                    </a:p>
                  </a:txBody>
                  <a:tcPr/>
                </a:tc>
                <a:tc>
                  <a:txBody>
                    <a:bodyPr/>
                    <a:lstStyle/>
                    <a:p>
                      <a:r>
                        <a:rPr lang="el-GR" sz="1600" dirty="0" smtClean="0"/>
                        <a:t>Κυρίως ανοιχτές περιοχές με θαμνώδεις βλάστηση και ύπαρξη νερού. </a:t>
                      </a:r>
                      <a:endParaRPr lang="en-US" sz="1600" dirty="0"/>
                    </a:p>
                  </a:txBody>
                  <a:tcPr/>
                </a:tc>
              </a:tr>
              <a:tr h="1074803">
                <a:tc>
                  <a:txBody>
                    <a:bodyPr/>
                    <a:lstStyle/>
                    <a:p>
                      <a:r>
                        <a:rPr lang="el-GR" b="0" dirty="0" smtClean="0"/>
                        <a:t>Τροφικές Συνήθειες</a:t>
                      </a:r>
                      <a:endParaRPr lang="en-US" b="0" dirty="0"/>
                    </a:p>
                  </a:txBody>
                  <a:tcPr/>
                </a:tc>
                <a:tc>
                  <a:txBody>
                    <a:bodyPr/>
                    <a:lstStyle/>
                    <a:p>
                      <a:r>
                        <a:rPr lang="el-GR" sz="1600" dirty="0" smtClean="0"/>
                        <a:t>Παμφάγο: 54% της τροφής του  αποτελείται από κρέας ζώων (μεταξύ αυτών και πτώματα), 46% της τροφής του έχει φυτική προέλευση</a:t>
                      </a:r>
                      <a:endParaRPr lang="en-US" sz="1600" dirty="0"/>
                    </a:p>
                  </a:txBody>
                  <a:tcPr/>
                </a:tc>
              </a:tr>
              <a:tr h="1811810">
                <a:tc>
                  <a:txBody>
                    <a:bodyPr/>
                    <a:lstStyle/>
                    <a:p>
                      <a:r>
                        <a:rPr lang="el-GR" b="0" dirty="0" smtClean="0"/>
                        <a:t>Κοινωνική Οργάνωση</a:t>
                      </a:r>
                      <a:endParaRPr lang="en-US" b="0" dirty="0"/>
                    </a:p>
                  </a:txBody>
                  <a:tcPr/>
                </a:tc>
                <a:tc>
                  <a:txBody>
                    <a:bodyPr/>
                    <a:lstStyle/>
                    <a:p>
                      <a:r>
                        <a:rPr lang="el-GR" sz="1600" dirty="0" smtClean="0"/>
                        <a:t>Ένα αναπαραγόμενο ζευγάρι ανά αγέλη. Η υπόλοιπη αγέλη αποτελείται από απογόνους του αναπαραγόμενου ζευγαριού που παραμένουν μπορεί να παραμείνουν για 1-2 έτη με την υπόλοιπη αγέλη κα μετά παρατηρείται διασπορά!</a:t>
                      </a:r>
                      <a:endParaRPr lang="en-US" sz="1600" dirty="0"/>
                    </a:p>
                  </a:txBody>
                  <a:tcPr/>
                </a:tc>
              </a:tr>
              <a:tr h="368504">
                <a:tc>
                  <a:txBody>
                    <a:bodyPr/>
                    <a:lstStyle/>
                    <a:p>
                      <a:r>
                        <a:rPr lang="el-GR" b="0" dirty="0" err="1" smtClean="0"/>
                        <a:t>Χωροκράτειες</a:t>
                      </a:r>
                      <a:endParaRPr lang="en-US" b="0" dirty="0"/>
                    </a:p>
                  </a:txBody>
                  <a:tcPr/>
                </a:tc>
                <a:tc>
                  <a:txBody>
                    <a:bodyPr/>
                    <a:lstStyle/>
                    <a:p>
                      <a:r>
                        <a:rPr lang="el-GR" sz="1600" dirty="0" smtClean="0"/>
                        <a:t>2,2 χλμ² μέχρι και 15 χλμ² </a:t>
                      </a:r>
                      <a:endParaRPr lang="en-US" sz="1600" dirty="0"/>
                    </a:p>
                  </a:txBody>
                  <a:tcPr/>
                </a:tc>
              </a:tr>
            </a:tbl>
          </a:graphicData>
        </a:graphic>
      </p:graphicFrame>
    </p:spTree>
    <p:extLst>
      <p:ext uri="{BB962C8B-B14F-4D97-AF65-F5344CB8AC3E}">
        <p14:creationId xmlns:p14="http://schemas.microsoft.com/office/powerpoint/2010/main" xmlns="" val="2674306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174" y="875696"/>
            <a:ext cx="8761413" cy="706964"/>
          </a:xfrm>
        </p:spPr>
        <p:txBody>
          <a:bodyPr/>
          <a:lstStyle/>
          <a:p>
            <a:pPr algn="ctr"/>
            <a:r>
              <a:rPr lang="el-GR" dirty="0" smtClean="0"/>
              <a:t>Λύκοι</a:t>
            </a:r>
            <a:endParaRPr lang="en-US" dirty="0"/>
          </a:p>
        </p:txBody>
      </p:sp>
      <p:sp>
        <p:nvSpPr>
          <p:cNvPr id="4" name="Content Placeholder 3"/>
          <p:cNvSpPr>
            <a:spLocks noGrp="1"/>
          </p:cNvSpPr>
          <p:nvPr>
            <p:ph sz="half" idx="1"/>
          </p:nvPr>
        </p:nvSpPr>
        <p:spPr/>
        <p:txBody>
          <a:bodyPr>
            <a:normAutofit fontScale="92500" lnSpcReduction="20000"/>
          </a:bodyPr>
          <a:lstStyle/>
          <a:p>
            <a:pPr marL="0" indent="0">
              <a:buNone/>
            </a:pPr>
            <a:r>
              <a:rPr lang="el-GR" dirty="0" smtClean="0"/>
              <a:t>	</a:t>
            </a:r>
            <a:r>
              <a:rPr lang="el-GR" dirty="0"/>
              <a:t>Ο λύκος είναι σαρκοφάγο θηλαστικό και αποτελεί τον μεγαλύτερο εκπρόσωπο των </a:t>
            </a:r>
            <a:r>
              <a:rPr lang="el-GR" dirty="0" err="1"/>
              <a:t>κυνοειδών</a:t>
            </a:r>
            <a:r>
              <a:rPr lang="el-GR" dirty="0"/>
              <a:t>. Το επιστημονικό του όνομα είναι </a:t>
            </a:r>
            <a:r>
              <a:rPr lang="el-GR" dirty="0" err="1"/>
              <a:t>Canis</a:t>
            </a:r>
            <a:r>
              <a:rPr lang="el-GR" dirty="0"/>
              <a:t> </a:t>
            </a:r>
            <a:r>
              <a:rPr lang="el-GR" dirty="0" err="1"/>
              <a:t>lupus</a:t>
            </a:r>
            <a:r>
              <a:rPr lang="el-GR" dirty="0"/>
              <a:t> το οποίο αναφέρεται στο γένος και το είδος αντίστοιχα. Ο λύκος πήρε την τωρινή του μορφή εδώ και 1 εκατομμύριο έτη περίπου, δηλαδή πολύ πριν την εμφάνιση του σημερινού ανθρώπου. Σήμερα, ως αποτέλεσμα της γενετικής εξέλιξης χιλιάδων ετών, επιβιώνουν δύο είδη λύκων: ο γκρίζος ( </a:t>
            </a:r>
            <a:r>
              <a:rPr lang="el-GR" dirty="0" err="1"/>
              <a:t>Canis</a:t>
            </a:r>
            <a:r>
              <a:rPr lang="el-GR" dirty="0"/>
              <a:t> </a:t>
            </a:r>
            <a:r>
              <a:rPr lang="el-GR" dirty="0" err="1"/>
              <a:t>lupus</a:t>
            </a:r>
            <a:r>
              <a:rPr lang="el-GR" dirty="0"/>
              <a:t> ) και ο κόκκινος λύκος ( </a:t>
            </a:r>
            <a:r>
              <a:rPr lang="el-GR" dirty="0" err="1"/>
              <a:t>Canis</a:t>
            </a:r>
            <a:r>
              <a:rPr lang="el-GR" dirty="0"/>
              <a:t> </a:t>
            </a:r>
            <a:r>
              <a:rPr lang="el-GR" dirty="0" err="1"/>
              <a:t>rufus</a:t>
            </a:r>
            <a:r>
              <a:rPr lang="el-GR" dirty="0"/>
              <a:t> ). Τα δύο αυτά είδη περιλαμβάνουν 30 περίπου υποείδη που ζουν σε συγκεκριμένες περιοχές σε όλο τον πλανήτη.</a:t>
            </a:r>
            <a:endParaRPr lang="en-US"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xmlns="" val="0"/>
              </a:ext>
            </a:extLst>
          </a:blip>
          <a:stretch>
            <a:fillRect/>
          </a:stretch>
        </p:blipFill>
        <p:spPr>
          <a:xfrm>
            <a:off x="6565744" y="2852056"/>
            <a:ext cx="5211965" cy="2928257"/>
          </a:xfrm>
        </p:spPr>
      </p:pic>
    </p:spTree>
    <p:extLst>
      <p:ext uri="{BB962C8B-B14F-4D97-AF65-F5344CB8AC3E}">
        <p14:creationId xmlns:p14="http://schemas.microsoft.com/office/powerpoint/2010/main" xmlns="" val="900085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Λύκος σε χιονισμένο τοπίο</a:t>
            </a:r>
            <a:endParaRPr lang="en-US" dirty="0"/>
          </a:p>
        </p:txBody>
      </p:sp>
      <p:pic>
        <p:nvPicPr>
          <p:cNvPr id="2" name="Picture Placeholder 1"/>
          <p:cNvPicPr>
            <a:picLocks noGrp="1" noChangeAspect="1"/>
          </p:cNvPicPr>
          <p:nvPr>
            <p:ph type="pic" idx="1"/>
          </p:nvPr>
        </p:nvPicPr>
        <p:blipFill>
          <a:blip r:embed="rId2">
            <a:extLst>
              <a:ext uri="{28A0092B-C50C-407E-A947-70E740481C1C}">
                <a14:useLocalDpi xmlns:a14="http://schemas.microsoft.com/office/drawing/2010/main" xmlns="" val="0"/>
              </a:ext>
            </a:extLst>
          </a:blip>
          <a:srcRect t="11921" b="11921"/>
          <a:stretch>
            <a:fillRect/>
          </a:stretch>
        </p:blipFill>
        <p:spPr/>
      </p:pic>
    </p:spTree>
    <p:extLst>
      <p:ext uri="{BB962C8B-B14F-4D97-AF65-F5344CB8AC3E}">
        <p14:creationId xmlns:p14="http://schemas.microsoft.com/office/powerpoint/2010/main" xmlns="" val="159879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3195043898"/>
              </p:ext>
            </p:extLst>
          </p:nvPr>
        </p:nvGraphicFramePr>
        <p:xfrm>
          <a:off x="2119086" y="2"/>
          <a:ext cx="7774305" cy="6857997"/>
        </p:xfrm>
        <a:graphic>
          <a:graphicData uri="http://schemas.openxmlformats.org/drawingml/2006/table">
            <a:tbl>
              <a:tblPr firstRow="1" bandRow="1">
                <a:tableStyleId>{5C22544A-7EE6-4342-B048-85BDC9FD1C3A}</a:tableStyleId>
              </a:tblPr>
              <a:tblGrid>
                <a:gridCol w="3710305"/>
                <a:gridCol w="4064000"/>
              </a:tblGrid>
              <a:tr h="427072">
                <a:tc>
                  <a:txBody>
                    <a:bodyPr/>
                    <a:lstStyle/>
                    <a:p>
                      <a:r>
                        <a:rPr lang="el-GR" sz="1800" b="0" i="0" kern="1200" dirty="0" smtClean="0">
                          <a:solidFill>
                            <a:schemeClr val="lt1"/>
                          </a:solidFill>
                          <a:effectLst/>
                          <a:latin typeface="+mn-lt"/>
                          <a:ea typeface="+mn-ea"/>
                          <a:cs typeface="+mn-cs"/>
                        </a:rPr>
                        <a:t>Μέγιστη Διάρκεια Ζωής</a:t>
                      </a:r>
                      <a:endParaRPr lang="en-US" b="0" dirty="0"/>
                    </a:p>
                  </a:txBody>
                  <a:tcPr/>
                </a:tc>
                <a:tc>
                  <a:txBody>
                    <a:bodyPr/>
                    <a:lstStyle/>
                    <a:p>
                      <a:r>
                        <a:rPr lang="el-GR" sz="1600" b="0" i="0" kern="1200" dirty="0" smtClean="0">
                          <a:solidFill>
                            <a:schemeClr val="lt1"/>
                          </a:solidFill>
                          <a:effectLst/>
                          <a:latin typeface="+mn-lt"/>
                          <a:ea typeface="+mn-ea"/>
                          <a:cs typeface="+mn-cs"/>
                        </a:rPr>
                        <a:t>~10 έτη</a:t>
                      </a:r>
                      <a:endParaRPr lang="en-US" sz="1600" dirty="0"/>
                    </a:p>
                  </a:txBody>
                  <a:tcPr/>
                </a:tc>
              </a:tr>
              <a:tr h="415836">
                <a:tc>
                  <a:txBody>
                    <a:bodyPr/>
                    <a:lstStyle/>
                    <a:p>
                      <a:r>
                        <a:rPr lang="el-GR" sz="1800" b="0" i="0" kern="1200" dirty="0" smtClean="0">
                          <a:solidFill>
                            <a:schemeClr val="dk1"/>
                          </a:solidFill>
                          <a:effectLst/>
                          <a:latin typeface="+mn-lt"/>
                          <a:ea typeface="+mn-ea"/>
                          <a:cs typeface="+mn-cs"/>
                        </a:rPr>
                        <a:t>Ηλικία σεξουαλικής ωρίμανσης</a:t>
                      </a:r>
                      <a:endParaRPr lang="en-US" b="0" dirty="0"/>
                    </a:p>
                  </a:txBody>
                  <a:tcPr/>
                </a:tc>
                <a:tc>
                  <a:txBody>
                    <a:bodyPr/>
                    <a:lstStyle/>
                    <a:p>
                      <a:r>
                        <a:rPr lang="el-GR" sz="1600" b="0" i="0" kern="1200" dirty="0" smtClean="0">
                          <a:solidFill>
                            <a:schemeClr val="dk1"/>
                          </a:solidFill>
                          <a:effectLst/>
                          <a:latin typeface="+mn-lt"/>
                          <a:ea typeface="+mn-ea"/>
                          <a:cs typeface="+mn-cs"/>
                        </a:rPr>
                        <a:t>22 μήνες</a:t>
                      </a:r>
                      <a:endParaRPr lang="en-US" sz="1600" dirty="0"/>
                    </a:p>
                  </a:txBody>
                  <a:tcPr/>
                </a:tc>
              </a:tr>
              <a:tr h="1128458">
                <a:tc>
                  <a:txBody>
                    <a:bodyPr/>
                    <a:lstStyle/>
                    <a:p>
                      <a:r>
                        <a:rPr lang="el-GR" sz="1800" b="0" i="0" kern="1200" dirty="0" smtClean="0">
                          <a:solidFill>
                            <a:schemeClr val="dk1"/>
                          </a:solidFill>
                          <a:effectLst/>
                          <a:latin typeface="+mn-lt"/>
                          <a:ea typeface="+mn-ea"/>
                          <a:cs typeface="+mn-cs"/>
                        </a:rPr>
                        <a:t>Αναπαραγωγικό μεσοδιάστημα</a:t>
                      </a:r>
                      <a:endParaRPr lang="en-US" b="0" dirty="0"/>
                    </a:p>
                  </a:txBody>
                  <a:tcPr/>
                </a:tc>
                <a:tc>
                  <a:txBody>
                    <a:bodyPr/>
                    <a:lstStyle/>
                    <a:p>
                      <a:r>
                        <a:rPr lang="el-GR" sz="1600" b="0" i="0" kern="1200" dirty="0" smtClean="0">
                          <a:solidFill>
                            <a:schemeClr val="dk1"/>
                          </a:solidFill>
                          <a:effectLst/>
                          <a:latin typeface="+mn-lt"/>
                          <a:ea typeface="+mn-ea"/>
                          <a:cs typeface="+mn-cs"/>
                        </a:rPr>
                        <a:t>1 έτος . Οι απόγονοι παραμένουν με τη μητέρα τους και την υπόλοιπη αγέλη κατά μέσο όρο, για διάστημα 1-2 ετών ή και περισσότερο. </a:t>
                      </a:r>
                      <a:endParaRPr lang="el-GR" sz="1600" dirty="0" smtClean="0"/>
                    </a:p>
                  </a:txBody>
                  <a:tcPr/>
                </a:tc>
              </a:tr>
              <a:tr h="1101403">
                <a:tc>
                  <a:txBody>
                    <a:bodyPr/>
                    <a:lstStyle/>
                    <a:p>
                      <a:r>
                        <a:rPr lang="el-GR" sz="1800" b="0" i="0" kern="1200" dirty="0" smtClean="0">
                          <a:solidFill>
                            <a:schemeClr val="dk1"/>
                          </a:solidFill>
                          <a:effectLst/>
                          <a:latin typeface="+mn-lt"/>
                          <a:ea typeface="+mn-ea"/>
                          <a:cs typeface="+mn-cs"/>
                        </a:rPr>
                        <a:t>Διάρκεια κυοφορίας</a:t>
                      </a:r>
                      <a:endParaRPr lang="en-US" b="0" dirty="0"/>
                    </a:p>
                  </a:txBody>
                  <a:tcPr/>
                </a:tc>
                <a:tc>
                  <a:txBody>
                    <a:bodyPr/>
                    <a:lstStyle/>
                    <a:p>
                      <a:r>
                        <a:rPr lang="el-GR" sz="1600" b="0" i="0" kern="1200" dirty="0" smtClean="0">
                          <a:solidFill>
                            <a:schemeClr val="dk1"/>
                          </a:solidFill>
                          <a:effectLst/>
                          <a:latin typeface="+mn-lt"/>
                          <a:ea typeface="+mn-ea"/>
                          <a:cs typeface="+mn-cs"/>
                        </a:rPr>
                        <a:t>63 ημέρες Οι περισσότερες γέννες γίνονται κατά τη διάρκεια των μηνών Απριλίου-Μαΐου (εμφύτευση γονιμοποιημένου ωαρίου: άμεση).</a:t>
                      </a:r>
                      <a:endParaRPr lang="en-US" sz="1600" dirty="0"/>
                    </a:p>
                  </a:txBody>
                  <a:tcPr/>
                </a:tc>
              </a:tr>
              <a:tr h="1604901">
                <a:tc>
                  <a:txBody>
                    <a:bodyPr/>
                    <a:lstStyle/>
                    <a:p>
                      <a:r>
                        <a:rPr lang="el-GR" b="0" dirty="0" smtClean="0"/>
                        <a:t>Επιλογή Βιοτόπου</a:t>
                      </a:r>
                      <a:endParaRPr lang="en-US" b="0" dirty="0"/>
                    </a:p>
                  </a:txBody>
                  <a:tcPr/>
                </a:tc>
                <a:tc>
                  <a:txBody>
                    <a:bodyPr/>
                    <a:lstStyle/>
                    <a:p>
                      <a:r>
                        <a:rPr lang="el-GR" sz="1600" b="0" i="0" kern="1200" dirty="0" smtClean="0">
                          <a:solidFill>
                            <a:schemeClr val="dk1"/>
                          </a:solidFill>
                          <a:effectLst/>
                          <a:latin typeface="+mn-lt"/>
                          <a:ea typeface="+mn-ea"/>
                          <a:cs typeface="+mn-cs"/>
                        </a:rPr>
                        <a:t>Ημιορεινές και ορεινές περιοχές με επάρκεια τροφικών πηγών.</a:t>
                      </a:r>
                      <a:r>
                        <a:rPr lang="el-GR" sz="1600" b="0" i="0" kern="1200" baseline="0" dirty="0" smtClean="0">
                          <a:solidFill>
                            <a:schemeClr val="dk1"/>
                          </a:solidFill>
                          <a:effectLst/>
                          <a:latin typeface="+mn-lt"/>
                          <a:ea typeface="+mn-ea"/>
                          <a:cs typeface="+mn-cs"/>
                        </a:rPr>
                        <a:t> </a:t>
                      </a:r>
                      <a:r>
                        <a:rPr lang="el-GR" sz="1600" b="0" i="0" kern="1200" dirty="0" smtClean="0">
                          <a:solidFill>
                            <a:schemeClr val="dk1"/>
                          </a:solidFill>
                          <a:effectLst/>
                          <a:latin typeface="+mn-lt"/>
                          <a:ea typeface="+mn-ea"/>
                          <a:cs typeface="+mn-cs"/>
                        </a:rPr>
                        <a:t>Απαιτείται η παρουσία πυκνών δασωμένων περιοχών με μόνιμη παροχή νερού για φωλεοποίηση και αναπαραγωγή (Ελλάδα).</a:t>
                      </a:r>
                      <a:endParaRPr lang="en-US" sz="1600" dirty="0"/>
                    </a:p>
                  </a:txBody>
                  <a:tcPr/>
                </a:tc>
              </a:tr>
              <a:tr h="1109665">
                <a:tc>
                  <a:txBody>
                    <a:bodyPr/>
                    <a:lstStyle/>
                    <a:p>
                      <a:r>
                        <a:rPr lang="el-GR" b="0" dirty="0" smtClean="0"/>
                        <a:t>Τροφικές Συνήθειες</a:t>
                      </a:r>
                      <a:endParaRPr lang="en-US" b="0" dirty="0"/>
                    </a:p>
                  </a:txBody>
                  <a:tcPr/>
                </a:tc>
                <a:tc>
                  <a:txBody>
                    <a:bodyPr/>
                    <a:lstStyle/>
                    <a:p>
                      <a:r>
                        <a:rPr lang="el-GR" sz="1600" dirty="0" smtClean="0"/>
                        <a:t>Σαρκοφάγο: Κτηνοτροφικά ζώα, περιστασιακά άγρια οπληφόρα, πτώματα. Περιστασιακά σαρκώδεις καρποί.</a:t>
                      </a:r>
                      <a:endParaRPr lang="en-US" sz="1600" dirty="0"/>
                    </a:p>
                  </a:txBody>
                  <a:tcPr/>
                </a:tc>
              </a:tr>
              <a:tr h="472758">
                <a:tc>
                  <a:txBody>
                    <a:bodyPr/>
                    <a:lstStyle/>
                    <a:p>
                      <a:r>
                        <a:rPr lang="el-GR" b="0" dirty="0" smtClean="0"/>
                        <a:t>Αναλογία</a:t>
                      </a:r>
                      <a:r>
                        <a:rPr lang="el-GR" b="0" baseline="0" dirty="0" smtClean="0"/>
                        <a:t> Πληθυσμού </a:t>
                      </a:r>
                      <a:endParaRPr lang="en-US" b="0" dirty="0"/>
                    </a:p>
                  </a:txBody>
                  <a:tcPr/>
                </a:tc>
                <a:tc>
                  <a:txBody>
                    <a:bodyPr/>
                    <a:lstStyle/>
                    <a:p>
                      <a:r>
                        <a:rPr lang="el-GR" sz="1600" dirty="0" smtClean="0"/>
                        <a:t>Ενήλικα: 33%, 1-2 ετών 33%, 0-1: 33%.</a:t>
                      </a:r>
                    </a:p>
                  </a:txBody>
                  <a:tcPr/>
                </a:tc>
              </a:tr>
              <a:tr h="597904">
                <a:tc>
                  <a:txBody>
                    <a:bodyPr/>
                    <a:lstStyle/>
                    <a:p>
                      <a:r>
                        <a:rPr lang="el-GR" b="0" dirty="0" smtClean="0"/>
                        <a:t>Θνησιμότητα</a:t>
                      </a:r>
                      <a:endParaRPr lang="en-US" b="0" dirty="0"/>
                    </a:p>
                  </a:txBody>
                  <a:tcPr/>
                </a:tc>
                <a:tc>
                  <a:txBody>
                    <a:bodyPr/>
                    <a:lstStyle/>
                    <a:p>
                      <a:r>
                        <a:rPr lang="el-GR" sz="1600" dirty="0" smtClean="0"/>
                        <a:t>Ενήλικα: 10-20%, 1-2 ετών 20-30%, 0-1: 40-50%, εξαρτώμενη από την περιοχή. </a:t>
                      </a:r>
                      <a:endParaRPr lang="en-US" sz="1600" dirty="0"/>
                    </a:p>
                  </a:txBody>
                  <a:tcPr/>
                </a:tc>
              </a:tr>
            </a:tbl>
          </a:graphicData>
        </a:graphic>
      </p:graphicFrame>
    </p:spTree>
    <p:extLst>
      <p:ext uri="{BB962C8B-B14F-4D97-AF65-F5344CB8AC3E}">
        <p14:creationId xmlns:p14="http://schemas.microsoft.com/office/powerpoint/2010/main" xmlns="" val="42609807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ΤΕΛΟΣ</a:t>
            </a:r>
            <a:endParaRPr lang="en-US" dirty="0"/>
          </a:p>
        </p:txBody>
      </p:sp>
      <p:sp>
        <p:nvSpPr>
          <p:cNvPr id="3" name="Subtitle 2"/>
          <p:cNvSpPr>
            <a:spLocks noGrp="1"/>
          </p:cNvSpPr>
          <p:nvPr>
            <p:ph type="subTitle" idx="1"/>
          </p:nvPr>
        </p:nvSpPr>
        <p:spPr/>
        <p:txBody>
          <a:bodyPr/>
          <a:lstStyle/>
          <a:p>
            <a:r>
              <a:rPr lang="el-GR" dirty="0" err="1" smtClean="0"/>
              <a:t>Κερανακησ</a:t>
            </a:r>
            <a:r>
              <a:rPr lang="el-GR" dirty="0" smtClean="0"/>
              <a:t> </a:t>
            </a:r>
            <a:r>
              <a:rPr lang="el-GR" dirty="0" err="1" smtClean="0"/>
              <a:t>εμμανουηλ</a:t>
            </a:r>
            <a:r>
              <a:rPr lang="el-GR" dirty="0" smtClean="0"/>
              <a:t>, β2</a:t>
            </a:r>
            <a:endParaRPr lang="en-US" dirty="0"/>
          </a:p>
        </p:txBody>
      </p:sp>
    </p:spTree>
    <p:extLst>
      <p:ext uri="{BB962C8B-B14F-4D97-AF65-F5344CB8AC3E}">
        <p14:creationId xmlns:p14="http://schemas.microsoft.com/office/powerpoint/2010/main" xmlns="" val="4089289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Τι είναι η </a:t>
            </a:r>
            <a:r>
              <a:rPr lang="el-GR" dirty="0" err="1" smtClean="0"/>
              <a:t>Καλλίστω</a:t>
            </a:r>
            <a:r>
              <a:rPr lang="el-GR" dirty="0" smtClean="0"/>
              <a:t>;</a:t>
            </a:r>
            <a:endParaRPr lang="en-US" dirty="0"/>
          </a:p>
        </p:txBody>
      </p:sp>
      <p:sp>
        <p:nvSpPr>
          <p:cNvPr id="3" name="Content Placeholder 2"/>
          <p:cNvSpPr>
            <a:spLocks noGrp="1"/>
          </p:cNvSpPr>
          <p:nvPr>
            <p:ph idx="1"/>
          </p:nvPr>
        </p:nvSpPr>
        <p:spPr/>
        <p:txBody>
          <a:bodyPr/>
          <a:lstStyle/>
          <a:p>
            <a:pPr marL="0" indent="0">
              <a:buNone/>
            </a:pPr>
            <a:r>
              <a:rPr lang="el-GR" dirty="0"/>
              <a:t>Η Περιβαλλοντική Οργάνωση για την Άγρια Ζωή και τη Φύση ΚΑΛΛΙΣΤΩ δημιουργήθηκε το 2004 στη Θεσσαλονίκη, από επιστήμονες με μεγάλη εμπειρία και εξειδίκευση σε περιβαλλοντικά ζητήματα</a:t>
            </a:r>
            <a:r>
              <a:rPr lang="el-GR" dirty="0" smtClean="0"/>
              <a:t>. </a:t>
            </a:r>
          </a:p>
          <a:p>
            <a:pPr marL="0" indent="0">
              <a:buNone/>
            </a:pPr>
            <a:r>
              <a:rPr lang="el-GR" dirty="0"/>
              <a:t>Μετά από μία πορεία 15 χρόνων η Καλλιστώ συνεχίζει να υπηρετεί τις ίδιες αρχές και αξίες που είχε όταν δημιουργήθηκε. Με οδηγό το πλαίσιο αρχών και αξιών, το καταστατικό της και τις αρχές αναζήτησης πόρων, η  Καλλιστώ έχει καταρτίσει την στρατηγική της για το διάστημα 2016-2020. Τα κείμενα αυτά είναι διαθέσιμα προς διαβούλευση με τα μέλη, τα στελέχη και τους φίλους της οργάνωσης ώστε να εξειδικεύονται και να εφαρμόζονται με τρόπο που θα ανταποκρίνεται στις περιβαλλοντικές–κοινωνικές-οικονομικές προκλήσεις του παρόντος.</a:t>
            </a:r>
            <a:endParaRPr lang="el-GR" dirty="0" smtClean="0"/>
          </a:p>
        </p:txBody>
      </p:sp>
    </p:spTree>
    <p:extLst>
      <p:ext uri="{BB962C8B-B14F-4D97-AF65-F5344CB8AC3E}">
        <p14:creationId xmlns:p14="http://schemas.microsoft.com/office/powerpoint/2010/main" xmlns="" val="3634739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Οι βασικοί στόχοι της </a:t>
            </a:r>
            <a:r>
              <a:rPr lang="el-GR" dirty="0" err="1" smtClean="0"/>
              <a:t>Καλλίστω</a:t>
            </a:r>
            <a:r>
              <a:rPr lang="el-GR" dirty="0" smtClean="0"/>
              <a:t> </a:t>
            </a:r>
            <a:endParaRPr lang="en-US" dirty="0"/>
          </a:p>
        </p:txBody>
      </p:sp>
      <p:sp>
        <p:nvSpPr>
          <p:cNvPr id="3" name="Content Placeholder 2"/>
          <p:cNvSpPr>
            <a:spLocks noGrp="1"/>
          </p:cNvSpPr>
          <p:nvPr>
            <p:ph idx="1"/>
          </p:nvPr>
        </p:nvSpPr>
        <p:spPr/>
        <p:txBody>
          <a:bodyPr/>
          <a:lstStyle/>
          <a:p>
            <a:r>
              <a:rPr lang="el-GR" dirty="0"/>
              <a:t>Η μελέτη, προστασία και διαχείριση των πληθυσμών και βιοτόπων των μεγάλων σαρκοφάγων, της αρκούδας και του λύκου, και άλλων απειλούμενων ειδών της άγριας πανίδας.</a:t>
            </a:r>
          </a:p>
          <a:p>
            <a:r>
              <a:rPr lang="el-GR" dirty="0"/>
              <a:t>Η βελτίωση των συνθηκών συνύπαρξης ανθρώπου και άγριας ζωή.</a:t>
            </a:r>
          </a:p>
          <a:p>
            <a:r>
              <a:rPr lang="el-GR" dirty="0"/>
              <a:t>Η προστασία του περιβάλλοντος ως δημόσιου – συλλογικού αγαθού και η άσκηση ελέγχου στα κέντρα λήψης αποφάσεων, που αφορούν στο φυσικό περιβάλλον και στην ποιότητα της ανθρώπινης ζωής</a:t>
            </a:r>
          </a:p>
          <a:p>
            <a:pPr marL="0" indent="0">
              <a:buNone/>
            </a:pPr>
            <a:endParaRPr lang="en-US" dirty="0"/>
          </a:p>
        </p:txBody>
      </p:sp>
    </p:spTree>
    <p:extLst>
      <p:ext uri="{BB962C8B-B14F-4D97-AF65-F5344CB8AC3E}">
        <p14:creationId xmlns:p14="http://schemas.microsoft.com/office/powerpoint/2010/main" xmlns="" val="1572974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Ασχολείται κυρίως με:</a:t>
            </a:r>
            <a:endParaRPr lang="en-US" dirty="0"/>
          </a:p>
        </p:txBody>
      </p:sp>
      <p:sp>
        <p:nvSpPr>
          <p:cNvPr id="3" name="Content Placeholder 2"/>
          <p:cNvSpPr>
            <a:spLocks noGrp="1"/>
          </p:cNvSpPr>
          <p:nvPr>
            <p:ph idx="1"/>
          </p:nvPr>
        </p:nvSpPr>
        <p:spPr/>
        <p:txBody>
          <a:bodyPr/>
          <a:lstStyle/>
          <a:p>
            <a:pPr>
              <a:buFont typeface="+mj-lt"/>
              <a:buAutoNum type="alphaLcPeriod"/>
            </a:pPr>
            <a:r>
              <a:rPr lang="el-GR" b="1" dirty="0" smtClean="0"/>
              <a:t>Τις αρκούδες</a:t>
            </a:r>
          </a:p>
          <a:p>
            <a:pPr>
              <a:buFont typeface="+mj-lt"/>
              <a:buAutoNum type="alphaLcPeriod"/>
            </a:pPr>
            <a:r>
              <a:rPr lang="el-GR" b="1" dirty="0" smtClean="0"/>
              <a:t>Τα τσακάλια</a:t>
            </a:r>
          </a:p>
          <a:p>
            <a:pPr>
              <a:buFont typeface="+mj-lt"/>
              <a:buAutoNum type="alphaLcPeriod"/>
            </a:pPr>
            <a:r>
              <a:rPr lang="el-GR" b="1" dirty="0" smtClean="0"/>
              <a:t>Τους λύκους</a:t>
            </a:r>
            <a:endParaRPr lang="en-US" b="1" dirty="0"/>
          </a:p>
        </p:txBody>
      </p:sp>
    </p:spTree>
    <p:extLst>
      <p:ext uri="{BB962C8B-B14F-4D97-AF65-F5344CB8AC3E}">
        <p14:creationId xmlns:p14="http://schemas.microsoft.com/office/powerpoint/2010/main" xmlns="" val="3192750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174" y="875696"/>
            <a:ext cx="8761413" cy="706964"/>
          </a:xfrm>
        </p:spPr>
        <p:txBody>
          <a:bodyPr/>
          <a:lstStyle/>
          <a:p>
            <a:pPr algn="ctr"/>
            <a:r>
              <a:rPr lang="el-GR" dirty="0" smtClean="0"/>
              <a:t>Αρκούδες</a:t>
            </a:r>
            <a:endParaRPr lang="en-US" dirty="0"/>
          </a:p>
        </p:txBody>
      </p:sp>
      <p:sp>
        <p:nvSpPr>
          <p:cNvPr id="4" name="Content Placeholder 3"/>
          <p:cNvSpPr>
            <a:spLocks noGrp="1"/>
          </p:cNvSpPr>
          <p:nvPr>
            <p:ph sz="half" idx="1"/>
          </p:nvPr>
        </p:nvSpPr>
        <p:spPr/>
        <p:txBody>
          <a:bodyPr>
            <a:normAutofit/>
          </a:bodyPr>
          <a:lstStyle/>
          <a:p>
            <a:pPr marL="0" indent="0">
              <a:buNone/>
            </a:pPr>
            <a:r>
              <a:rPr lang="el-GR" dirty="0" smtClean="0"/>
              <a:t>	Από </a:t>
            </a:r>
            <a:r>
              <a:rPr lang="el-GR" dirty="0"/>
              <a:t>θεσμική άποψη η αρκούδα είναι </a:t>
            </a:r>
            <a:r>
              <a:rPr lang="el-GR" b="1" dirty="0"/>
              <a:t>απόλυτα προστατευόμενο</a:t>
            </a:r>
            <a:r>
              <a:rPr lang="el-GR" dirty="0"/>
              <a:t> είδος τόσο με βάση την ελληνική όσο και την κοινοτική νομοθεσία όπου χαρακτηρίζεται «είδος προτεραιότητας», ενώ το καθεστώς διατήρησης υπάγεται στην κατηγορία «κινδυνεύοντα» με βάση το «Κόκκινο Βιβλίο των απειλούμενων ζώων της Ελλάδας είδη» (2009).</a:t>
            </a:r>
          </a:p>
          <a:p>
            <a:pPr marL="0" indent="0">
              <a:buNone/>
            </a:pPr>
            <a:endParaRPr lang="en-US" dirty="0"/>
          </a:p>
        </p:txBody>
      </p:sp>
      <p:pic>
        <p:nvPicPr>
          <p:cNvPr id="13" name="Content Placeholder 12"/>
          <p:cNvPicPr>
            <a:picLocks noGrp="1" noChangeAspect="1"/>
          </p:cNvPicPr>
          <p:nvPr>
            <p:ph sz="half" idx="2"/>
          </p:nvPr>
        </p:nvPicPr>
        <p:blipFill>
          <a:blip r:embed="rId2">
            <a:extLst>
              <a:ext uri="{28A0092B-C50C-407E-A947-70E740481C1C}">
                <a14:useLocalDpi xmlns:a14="http://schemas.microsoft.com/office/drawing/2010/main" xmlns="" val="0"/>
              </a:ext>
            </a:extLst>
          </a:blip>
          <a:stretch>
            <a:fillRect/>
          </a:stretch>
        </p:blipFill>
        <p:spPr>
          <a:xfrm>
            <a:off x="7116272" y="2603499"/>
            <a:ext cx="4555068" cy="3416301"/>
          </a:xfrm>
        </p:spPr>
      </p:pic>
    </p:spTree>
    <p:extLst>
      <p:ext uri="{BB962C8B-B14F-4D97-AF65-F5344CB8AC3E}">
        <p14:creationId xmlns:p14="http://schemas.microsoft.com/office/powerpoint/2010/main" xmlns="" val="6412938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Αρκούδα σε δάσος</a:t>
            </a:r>
            <a:endParaRPr lang="en-US" dirty="0"/>
          </a:p>
        </p:txBody>
      </p:sp>
      <p:pic>
        <p:nvPicPr>
          <p:cNvPr id="12" name="Picture Placeholder 11"/>
          <p:cNvPicPr>
            <a:picLocks noGrp="1" noChangeAspect="1"/>
          </p:cNvPicPr>
          <p:nvPr>
            <p:ph type="pic" idx="1"/>
          </p:nvPr>
        </p:nvPicPr>
        <p:blipFill>
          <a:blip r:embed="rId2">
            <a:extLst>
              <a:ext uri="{28A0092B-C50C-407E-A947-70E740481C1C}">
                <a14:useLocalDpi xmlns:a14="http://schemas.microsoft.com/office/drawing/2010/main" xmlns="" val="0"/>
              </a:ext>
            </a:extLst>
          </a:blip>
          <a:srcRect t="11144" b="11144"/>
          <a:stretch>
            <a:fillRect/>
          </a:stretch>
        </p:blipFill>
        <p:spPr/>
      </p:pic>
    </p:spTree>
    <p:extLst>
      <p:ext uri="{BB962C8B-B14F-4D97-AF65-F5344CB8AC3E}">
        <p14:creationId xmlns:p14="http://schemas.microsoft.com/office/powerpoint/2010/main" xmlns="" val="2085185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extLst>
              <p:ext uri="{D42A27DB-BD31-4B8C-83A1-F6EECF244321}">
                <p14:modId xmlns:p14="http://schemas.microsoft.com/office/powerpoint/2010/main" xmlns="" val="3783900476"/>
              </p:ext>
            </p:extLst>
          </p:nvPr>
        </p:nvGraphicFramePr>
        <p:xfrm>
          <a:off x="1694543" y="185057"/>
          <a:ext cx="8128000" cy="6482080"/>
        </p:xfrm>
        <a:graphic>
          <a:graphicData uri="http://schemas.openxmlformats.org/drawingml/2006/table">
            <a:tbl>
              <a:tblPr firstRow="1" bandRow="1">
                <a:tableStyleId>{5C22544A-7EE6-4342-B048-85BDC9FD1C3A}</a:tableStyleId>
              </a:tblPr>
              <a:tblGrid>
                <a:gridCol w="4064000"/>
                <a:gridCol w="4064000"/>
              </a:tblGrid>
              <a:tr h="370840">
                <a:tc>
                  <a:txBody>
                    <a:bodyPr/>
                    <a:lstStyle/>
                    <a:p>
                      <a:r>
                        <a:rPr lang="el-GR" dirty="0" smtClean="0"/>
                        <a:t>Επιστημονική</a:t>
                      </a:r>
                      <a:r>
                        <a:rPr lang="el-GR" baseline="0" dirty="0" smtClean="0"/>
                        <a:t> ονομασία</a:t>
                      </a:r>
                      <a:endParaRPr lang="en-US" dirty="0"/>
                    </a:p>
                  </a:txBody>
                  <a:tcPr/>
                </a:tc>
                <a:tc>
                  <a:txBody>
                    <a:bodyPr/>
                    <a:lstStyle/>
                    <a:p>
                      <a:r>
                        <a:rPr lang="en-US" sz="1600" dirty="0" err="1" smtClean="0"/>
                        <a:t>Ursus</a:t>
                      </a:r>
                      <a:r>
                        <a:rPr lang="en-US" sz="1600" dirty="0" smtClean="0"/>
                        <a:t> </a:t>
                      </a:r>
                      <a:r>
                        <a:rPr lang="en-US" sz="1600" dirty="0" err="1" smtClean="0"/>
                        <a:t>Arctos</a:t>
                      </a:r>
                      <a:endParaRPr lang="en-US" sz="1600" dirty="0"/>
                    </a:p>
                  </a:txBody>
                  <a:tcPr/>
                </a:tc>
              </a:tr>
              <a:tr h="370840">
                <a:tc>
                  <a:txBody>
                    <a:bodyPr/>
                    <a:lstStyle/>
                    <a:p>
                      <a:r>
                        <a:rPr lang="el-GR" dirty="0" smtClean="0"/>
                        <a:t>Βάρος</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sz="1600" b="0" i="0" kern="1200" dirty="0" smtClean="0">
                          <a:solidFill>
                            <a:schemeClr val="dk1"/>
                          </a:solidFill>
                          <a:effectLst/>
                          <a:latin typeface="+mn-lt"/>
                          <a:ea typeface="+mn-ea"/>
                          <a:cs typeface="+mn-cs"/>
                        </a:rPr>
                        <a:t>Θηλυκά εώς 140 κιλά/ Αρσενικά έως 280 κιλά</a:t>
                      </a:r>
                      <a:endParaRPr lang="en-US" sz="1600" dirty="0" smtClean="0"/>
                    </a:p>
                  </a:txBody>
                  <a:tcPr/>
                </a:tc>
              </a:tr>
              <a:tr h="370840">
                <a:tc>
                  <a:txBody>
                    <a:bodyPr/>
                    <a:lstStyle/>
                    <a:p>
                      <a:r>
                        <a:rPr lang="el-GR" dirty="0" smtClean="0"/>
                        <a:t>Μέγεθος</a:t>
                      </a:r>
                      <a:endParaRPr lang="en-US" dirty="0"/>
                    </a:p>
                  </a:txBody>
                  <a:tcPr/>
                </a:tc>
                <a:tc>
                  <a:txBody>
                    <a:bodyPr/>
                    <a:lstStyle/>
                    <a:p>
                      <a:r>
                        <a:rPr lang="el-GR" sz="1600" dirty="0" smtClean="0"/>
                        <a:t>Το ύψος ενός ενήλικου ζώου μπορεί να φθάσει τα 1,10 μ ενώ το συνολικό μήκος από την άκρη της μουσούδας ως την πολύ μικρή ουρά κυμαίνεται από 1,70 - 2,20 μ.</a:t>
                      </a:r>
                      <a:endParaRPr lang="en-US" sz="1600" dirty="0"/>
                    </a:p>
                  </a:txBody>
                  <a:tcPr/>
                </a:tc>
              </a:tr>
              <a:tr h="370840">
                <a:tc>
                  <a:txBody>
                    <a:bodyPr/>
                    <a:lstStyle/>
                    <a:p>
                      <a:r>
                        <a:rPr lang="el-GR" dirty="0" smtClean="0"/>
                        <a:t>Διάρκεια Ζωής</a:t>
                      </a:r>
                      <a:endParaRPr lang="en-US" dirty="0"/>
                    </a:p>
                  </a:txBody>
                  <a:tcPr/>
                </a:tc>
                <a:tc>
                  <a:txBody>
                    <a:bodyPr/>
                    <a:lstStyle/>
                    <a:p>
                      <a:r>
                        <a:rPr lang="el-GR" sz="1600" dirty="0" smtClean="0"/>
                        <a:t>20 με 25 χρόνια</a:t>
                      </a:r>
                      <a:endParaRPr lang="en-US" sz="1600" dirty="0"/>
                    </a:p>
                  </a:txBody>
                  <a:tcPr/>
                </a:tc>
              </a:tr>
              <a:tr h="370840">
                <a:tc>
                  <a:txBody>
                    <a:bodyPr/>
                    <a:lstStyle/>
                    <a:p>
                      <a:r>
                        <a:rPr lang="el-GR" dirty="0" smtClean="0"/>
                        <a:t>Βιότοπος</a:t>
                      </a:r>
                      <a:endParaRPr lang="en-US" dirty="0"/>
                    </a:p>
                  </a:txBody>
                  <a:tcPr/>
                </a:tc>
                <a:tc>
                  <a:txBody>
                    <a:bodyPr/>
                    <a:lstStyle/>
                    <a:p>
                      <a:r>
                        <a:rPr lang="el-GR" sz="1600" dirty="0" smtClean="0"/>
                        <a:t>Εκτεταμένα μικτά ή και αμιγή δάση φυλλοβόλων (δρυς, οξιά </a:t>
                      </a:r>
                      <a:r>
                        <a:rPr lang="el-GR" sz="1600" dirty="0" err="1" smtClean="0"/>
                        <a:t>κλπ</a:t>
                      </a:r>
                      <a:r>
                        <a:rPr lang="el-GR" sz="1600" dirty="0" smtClean="0"/>
                        <a:t>) και κωνοφόρων (</a:t>
                      </a:r>
                      <a:r>
                        <a:rPr lang="el-GR" sz="1600" dirty="0" err="1" smtClean="0"/>
                        <a:t>μαυρόπευκο</a:t>
                      </a:r>
                      <a:r>
                        <a:rPr lang="el-GR" sz="1600" dirty="0" smtClean="0"/>
                        <a:t>, έλατο, </a:t>
                      </a:r>
                      <a:r>
                        <a:rPr lang="el-GR" sz="1600" dirty="0" err="1" smtClean="0"/>
                        <a:t>ερυθρελάτη</a:t>
                      </a:r>
                      <a:r>
                        <a:rPr lang="el-GR" sz="1600" dirty="0" smtClean="0"/>
                        <a:t>, </a:t>
                      </a:r>
                      <a:r>
                        <a:rPr lang="el-GR" sz="1600" dirty="0" err="1" smtClean="0"/>
                        <a:t>ρόμπολο</a:t>
                      </a:r>
                      <a:r>
                        <a:rPr lang="el-GR" sz="1600" dirty="0" smtClean="0"/>
                        <a:t> </a:t>
                      </a:r>
                      <a:r>
                        <a:rPr lang="el-GR" sz="1600" dirty="0" err="1" smtClean="0"/>
                        <a:t>κλπ</a:t>
                      </a:r>
                      <a:r>
                        <a:rPr lang="el-GR" sz="1600" dirty="0" smtClean="0"/>
                        <a:t>) της ορεινής και ημιορεινής ζώνης – δάση με διάκενα κ καλλιέργειες της </a:t>
                      </a:r>
                      <a:r>
                        <a:rPr lang="el-GR" sz="1600" dirty="0" err="1" smtClean="0"/>
                        <a:t>ημι</a:t>
                      </a:r>
                      <a:r>
                        <a:rPr lang="el-GR" sz="1600" dirty="0" smtClean="0"/>
                        <a:t>-ορεινής ζώνης.</a:t>
                      </a:r>
                      <a:endParaRPr lang="en-US" sz="1600" dirty="0"/>
                    </a:p>
                  </a:txBody>
                  <a:tcPr/>
                </a:tc>
              </a:tr>
              <a:tr h="370840">
                <a:tc>
                  <a:txBody>
                    <a:bodyPr/>
                    <a:lstStyle/>
                    <a:p>
                      <a:r>
                        <a:rPr lang="el-GR" dirty="0" smtClean="0"/>
                        <a:t>Τροφικές</a:t>
                      </a:r>
                      <a:r>
                        <a:rPr lang="el-GR" baseline="0" dirty="0" smtClean="0"/>
                        <a:t> Συνήθειες</a:t>
                      </a:r>
                      <a:endParaRPr lang="en-US" dirty="0"/>
                    </a:p>
                  </a:txBody>
                  <a:tcPr/>
                </a:tc>
                <a:tc>
                  <a:txBody>
                    <a:bodyPr/>
                    <a:lstStyle/>
                    <a:p>
                      <a:r>
                        <a:rPr lang="el-GR" sz="1600" dirty="0" smtClean="0"/>
                        <a:t>Η αρκούδα είναι ζώο παμφάγο με προτίμηση στις τροφές φυτικής προέλευσης (κατά 85%) και έχει ανάγκη από μεγάλες ποσότητες τροφής για να συντηρήσει τον σωματικό της όγκο και τη δύναμή της.</a:t>
                      </a:r>
                      <a:endParaRPr lang="en-US" sz="1600" dirty="0"/>
                    </a:p>
                  </a:txBody>
                  <a:tcPr/>
                </a:tc>
              </a:tr>
              <a:tr h="370840">
                <a:tc>
                  <a:txBody>
                    <a:bodyPr/>
                    <a:lstStyle/>
                    <a:p>
                      <a:r>
                        <a:rPr lang="el-GR" dirty="0" smtClean="0"/>
                        <a:t>Κυοφορία</a:t>
                      </a:r>
                      <a:endParaRPr lang="en-US" dirty="0"/>
                    </a:p>
                  </a:txBody>
                  <a:tcPr/>
                </a:tc>
                <a:tc>
                  <a:txBody>
                    <a:bodyPr/>
                    <a:lstStyle/>
                    <a:p>
                      <a:r>
                        <a:rPr lang="el-GR" sz="1600" dirty="0" smtClean="0"/>
                        <a:t>7-9 μήνες</a:t>
                      </a:r>
                      <a:endParaRPr lang="en-US" sz="1600" dirty="0"/>
                    </a:p>
                  </a:txBody>
                  <a:tcPr/>
                </a:tc>
              </a:tr>
              <a:tr h="370840">
                <a:tc>
                  <a:txBody>
                    <a:bodyPr/>
                    <a:lstStyle/>
                    <a:p>
                      <a:r>
                        <a:rPr lang="el-GR" dirty="0" smtClean="0"/>
                        <a:t>Θηρευτές</a:t>
                      </a:r>
                      <a:endParaRPr lang="en-US" dirty="0"/>
                    </a:p>
                  </a:txBody>
                  <a:tcPr/>
                </a:tc>
                <a:tc>
                  <a:txBody>
                    <a:bodyPr/>
                    <a:lstStyle/>
                    <a:p>
                      <a:r>
                        <a:rPr lang="el-GR" sz="1600" dirty="0" smtClean="0"/>
                        <a:t>Άνθρωποι</a:t>
                      </a:r>
                      <a:endParaRPr lang="en-US" sz="1600" dirty="0"/>
                    </a:p>
                  </a:txBody>
                  <a:tcPr/>
                </a:tc>
              </a:tr>
            </a:tbl>
          </a:graphicData>
        </a:graphic>
      </p:graphicFrame>
    </p:spTree>
    <p:extLst>
      <p:ext uri="{BB962C8B-B14F-4D97-AF65-F5344CB8AC3E}">
        <p14:creationId xmlns:p14="http://schemas.microsoft.com/office/powerpoint/2010/main" xmlns="" val="3180440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174" y="875696"/>
            <a:ext cx="8761413" cy="706964"/>
          </a:xfrm>
        </p:spPr>
        <p:txBody>
          <a:bodyPr/>
          <a:lstStyle/>
          <a:p>
            <a:pPr algn="ctr"/>
            <a:r>
              <a:rPr lang="el-GR" dirty="0" smtClean="0"/>
              <a:t>Τσακάλια</a:t>
            </a:r>
            <a:endParaRPr lang="en-US" dirty="0"/>
          </a:p>
        </p:txBody>
      </p:sp>
      <p:sp>
        <p:nvSpPr>
          <p:cNvPr id="4" name="Content Placeholder 3"/>
          <p:cNvSpPr>
            <a:spLocks noGrp="1"/>
          </p:cNvSpPr>
          <p:nvPr>
            <p:ph sz="half" idx="1"/>
          </p:nvPr>
        </p:nvSpPr>
        <p:spPr/>
        <p:txBody>
          <a:bodyPr>
            <a:normAutofit fontScale="85000" lnSpcReduction="10000"/>
          </a:bodyPr>
          <a:lstStyle/>
          <a:p>
            <a:pPr marL="0" indent="0">
              <a:buNone/>
            </a:pPr>
            <a:r>
              <a:rPr lang="el-GR" dirty="0" smtClean="0"/>
              <a:t>	</a:t>
            </a:r>
            <a:r>
              <a:rPr lang="el-GR" dirty="0"/>
              <a:t>Το «χρυσό τσακάλι» (</a:t>
            </a:r>
            <a:r>
              <a:rPr lang="el-GR" dirty="0" err="1"/>
              <a:t>Canis</a:t>
            </a:r>
            <a:r>
              <a:rPr lang="el-GR" dirty="0"/>
              <a:t> </a:t>
            </a:r>
            <a:r>
              <a:rPr lang="el-GR" dirty="0" err="1"/>
              <a:t>aureus</a:t>
            </a:r>
            <a:r>
              <a:rPr lang="el-GR" dirty="0"/>
              <a:t>) ή αλλιώς «τσακάλι το κοινό» ανήκει στην οικογένεια των </a:t>
            </a:r>
            <a:r>
              <a:rPr lang="el-GR" dirty="0" err="1"/>
              <a:t>κυνοειδών</a:t>
            </a:r>
            <a:r>
              <a:rPr lang="el-GR" dirty="0"/>
              <a:t> και σύμφωνα με τα υπάρχοντα στοιχεία έχει το δεύτερο μικρότερο πληθυσμό στην Ελλάδα μετά από αυτόν του λύκου. Αποτελεί ένα μεσαίου μεγέθους σαρκοφάγο, ωστόσο θεωρείται οπορτουνιστικό ζώο στην επιλογή τροφής, με αποτέλεσμα η διατροφή του να είναι εμπλουτισμένη με φυτά και φρούτα. Το χρώμα του είναι γκριζοκίτρινο ή κοκκινωπό, με μαύρες κηλίδες στην πλάτη, κάτι που κυρίως εξαρτάται από την εποχή και την περιοχή στην οποία συναντάται. Η ουρά του είναι περίπου 30 εκ. κοκκινωπή εκτός από την άκρη της, που έχει χαρακτηριστικό μαύρο χρώμα.</a:t>
            </a:r>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xmlns="" val="0"/>
              </a:ext>
            </a:extLst>
          </a:blip>
          <a:stretch>
            <a:fillRect/>
          </a:stretch>
        </p:blipFill>
        <p:spPr>
          <a:xfrm>
            <a:off x="7204123" y="2603500"/>
            <a:ext cx="4283595" cy="3416300"/>
          </a:xfrm>
        </p:spPr>
      </p:pic>
    </p:spTree>
    <p:extLst>
      <p:ext uri="{BB962C8B-B14F-4D97-AF65-F5344CB8AC3E}">
        <p14:creationId xmlns:p14="http://schemas.microsoft.com/office/powerpoint/2010/main" xmlns="" val="1142032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Τσακάλι ανάμεσα σε φυτά</a:t>
            </a:r>
            <a:endParaRPr lang="en-US" dirty="0"/>
          </a:p>
        </p:txBody>
      </p:sp>
      <p:pic>
        <p:nvPicPr>
          <p:cNvPr id="9" name="Picture Placeholder 8"/>
          <p:cNvPicPr>
            <a:picLocks noGrp="1" noChangeAspect="1"/>
          </p:cNvPicPr>
          <p:nvPr>
            <p:ph type="pic" idx="1"/>
          </p:nvPr>
        </p:nvPicPr>
        <p:blipFill>
          <a:blip r:embed="rId2">
            <a:extLst>
              <a:ext uri="{28A0092B-C50C-407E-A947-70E740481C1C}">
                <a14:useLocalDpi xmlns:a14="http://schemas.microsoft.com/office/drawing/2010/main" xmlns="" val="0"/>
              </a:ext>
            </a:extLst>
          </a:blip>
          <a:srcRect t="20712" b="20712"/>
          <a:stretch>
            <a:fillRect/>
          </a:stretch>
        </p:blipFill>
        <p:spPr/>
      </p:pic>
    </p:spTree>
    <p:extLst>
      <p:ext uri="{BB962C8B-B14F-4D97-AF65-F5344CB8AC3E}">
        <p14:creationId xmlns:p14="http://schemas.microsoft.com/office/powerpoint/2010/main" xmlns="" val="38712819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38</TotalTime>
  <Words>645</Words>
  <Application>Microsoft Office PowerPoint</Application>
  <PresentationFormat>Προσαρμογή</PresentationFormat>
  <Paragraphs>72</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Ion Boardroom</vt:lpstr>
      <vt:lpstr>Καλλίστω </vt:lpstr>
      <vt:lpstr>Τι είναι η Καλλίστω;</vt:lpstr>
      <vt:lpstr>Οι βασικοί στόχοι της Καλλίστω </vt:lpstr>
      <vt:lpstr>Ασχολείται κυρίως με:</vt:lpstr>
      <vt:lpstr>Αρκούδες</vt:lpstr>
      <vt:lpstr>Αρκούδα σε δάσος</vt:lpstr>
      <vt:lpstr>Διαφάνεια 7</vt:lpstr>
      <vt:lpstr>Τσακάλια</vt:lpstr>
      <vt:lpstr>Τσακάλι ανάμεσα σε φυτά</vt:lpstr>
      <vt:lpstr>Διαφάνεια 10</vt:lpstr>
      <vt:lpstr>Λύκοι</vt:lpstr>
      <vt:lpstr>Λύκος σε χιονισμένο τοπίο</vt:lpstr>
      <vt:lpstr>Διαφάνεια 13</vt:lpstr>
      <vt:lpstr>ΤΕΛΟΣ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Καλλίστω</dc:title>
  <dc:creator>Emmanouil Keranakis</dc:creator>
  <cp:lastModifiedBy>Dell</cp:lastModifiedBy>
  <cp:revision>6</cp:revision>
  <dcterms:created xsi:type="dcterms:W3CDTF">2021-01-13T17:50:43Z</dcterms:created>
  <dcterms:modified xsi:type="dcterms:W3CDTF">2021-02-11T18:10:28Z</dcterms:modified>
</cp:coreProperties>
</file>