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AAB4E94-560D-42DF-AA03-317A632D4820}" type="datetimeFigureOut">
              <a:rPr lang="el-GR" smtClean="0"/>
              <a:pPr/>
              <a:t>28/1/2021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1499761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AAB4E94-560D-42DF-AA03-317A632D4820}" type="datetimeFigureOut">
              <a:rPr lang="el-GR" smtClean="0"/>
              <a:pPr/>
              <a:t>28/1/2021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48297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AAB4E94-560D-42DF-AA03-317A632D4820}" type="datetimeFigureOut">
              <a:rPr lang="el-GR" smtClean="0"/>
              <a:pPr/>
              <a:t>28/1/2021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89362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AAB4E94-560D-42DF-AA03-317A632D4820}" type="datetimeFigureOut">
              <a:rPr lang="el-GR" smtClean="0"/>
              <a:pPr/>
              <a:t>28/1/2021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178262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AAB4E94-560D-42DF-AA03-317A632D4820}" type="datetimeFigureOut">
              <a:rPr lang="el-GR" smtClean="0"/>
              <a:pPr/>
              <a:t>28/1/2021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1027811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AAB4E94-560D-42DF-AA03-317A632D4820}" type="datetimeFigureOut">
              <a:rPr lang="el-GR" smtClean="0"/>
              <a:pPr/>
              <a:t>28/1/2021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3319844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AAB4E94-560D-42DF-AA03-317A632D4820}" type="datetimeFigureOut">
              <a:rPr lang="el-GR" smtClean="0"/>
              <a:pPr/>
              <a:t>28/1/2021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290151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AAB4E94-560D-42DF-AA03-317A632D4820}" type="datetimeFigureOut">
              <a:rPr lang="el-GR" smtClean="0"/>
              <a:pPr/>
              <a:t>28/1/2021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2662182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AAB4E94-560D-42DF-AA03-317A632D4820}" type="datetimeFigureOut">
              <a:rPr lang="el-GR" smtClean="0"/>
              <a:pPr/>
              <a:t>28/1/2021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3790924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AAB4E94-560D-42DF-AA03-317A632D4820}" type="datetimeFigureOut">
              <a:rPr lang="el-GR" smtClean="0"/>
              <a:pPr/>
              <a:t>28/1/2021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3855302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AAB4E94-560D-42DF-AA03-317A632D4820}" type="datetimeFigureOut">
              <a:rPr lang="el-GR" smtClean="0"/>
              <a:pPr/>
              <a:t>28/1/2021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2951009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AB4E94-560D-42DF-AA03-317A632D4820}" type="datetimeFigureOut">
              <a:rPr lang="el-GR" smtClean="0"/>
              <a:pPr/>
              <a:t>28/1/2021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C1B80-938D-4A1D-93A1-CAE98DCD322F}" type="slidenum">
              <a:rPr lang="el-GR" smtClean="0"/>
              <a:pPr/>
              <a:t>‹#›</a:t>
            </a:fld>
            <a:endParaRPr lang="el-GR"/>
          </a:p>
        </p:txBody>
      </p:sp>
    </p:spTree>
    <p:extLst>
      <p:ext uri="{BB962C8B-B14F-4D97-AF65-F5344CB8AC3E}">
        <p14:creationId xmlns:p14="http://schemas.microsoft.com/office/powerpoint/2010/main" xmlns="" val="1052908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kapodistrias.info/viografi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1620837"/>
          </a:xfrm>
        </p:spPr>
        <p:txBody>
          <a:bodyPr/>
          <a:lstStyle/>
          <a:p>
            <a:r>
              <a:rPr lang="el-GR" dirty="0" smtClean="0">
                <a:latin typeface="Arial" panose="020B0604020202020204" pitchFamily="34" charset="0"/>
                <a:cs typeface="Arial" panose="020B0604020202020204" pitchFamily="34" charset="0"/>
              </a:rPr>
              <a:t>Ιωάννης Καποδίστριας </a:t>
            </a:r>
            <a:endParaRPr lang="el-GR" dirty="0">
              <a:latin typeface="Arial" panose="020B0604020202020204" pitchFamily="34" charset="0"/>
              <a:cs typeface="Arial" panose="020B0604020202020204" pitchFamily="34" charset="0"/>
            </a:endParaRPr>
          </a:p>
        </p:txBody>
      </p:sp>
      <p:sp>
        <p:nvSpPr>
          <p:cNvPr id="3" name="Υπότιτλος 2"/>
          <p:cNvSpPr>
            <a:spLocks noGrp="1"/>
          </p:cNvSpPr>
          <p:nvPr>
            <p:ph type="subTitle" idx="1"/>
          </p:nvPr>
        </p:nvSpPr>
        <p:spPr/>
        <p:txBody>
          <a:bodyPr>
            <a:normAutofit fontScale="92500"/>
          </a:bodyPr>
          <a:lstStyle/>
          <a:p>
            <a:r>
              <a:rPr lang="el-GR" dirty="0" smtClean="0">
                <a:latin typeface="Arial" panose="020B0604020202020204" pitchFamily="34" charset="0"/>
                <a:cs typeface="Arial" panose="020B0604020202020204" pitchFamily="34" charset="0"/>
              </a:rPr>
              <a:t>Ο Ιωάννης Καποδίστριας ήταν η κορυφαία από τις διαπρεπέστερες πολιτικές και διπλωματικές μορφές της Ευρώπης, που κυριάρχησε στις αρχές του ΙΘ' αιώνα. Υπήρξε ο κύριος συντελεστής της προσπάθειας για εθνική χειραφέτηση της υπό αναγέννηση πατρίδας στις δυο πρώτες δεκαετίες του </a:t>
            </a:r>
            <a:r>
              <a:rPr lang="el-GR" dirty="0" err="1" smtClean="0">
                <a:latin typeface="Arial" panose="020B0604020202020204" pitchFamily="34" charset="0"/>
                <a:cs typeface="Arial" panose="020B0604020202020204" pitchFamily="34" charset="0"/>
              </a:rPr>
              <a:t>δεκάτου</a:t>
            </a:r>
            <a:r>
              <a:rPr lang="el-GR" dirty="0" smtClean="0">
                <a:latin typeface="Arial" panose="020B0604020202020204" pitchFamily="34" charset="0"/>
                <a:cs typeface="Arial" panose="020B0604020202020204" pitchFamily="34" charset="0"/>
              </a:rPr>
              <a:t> ενάτου αιώνα.</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352312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algn="just"/>
            <a:r>
              <a:rPr lang="el-GR" dirty="0">
                <a:latin typeface="Arial" panose="020B0604020202020204" pitchFamily="34" charset="0"/>
                <a:cs typeface="Arial" panose="020B0604020202020204" pitchFamily="34" charset="0"/>
              </a:rPr>
              <a:t>Στις 22 </a:t>
            </a:r>
            <a:r>
              <a:rPr lang="el-GR" dirty="0" err="1">
                <a:latin typeface="Arial" panose="020B0604020202020204" pitchFamily="34" charset="0"/>
                <a:cs typeface="Arial" panose="020B0604020202020204" pitchFamily="34" charset="0"/>
              </a:rPr>
              <a:t>Μαϊου</a:t>
            </a:r>
            <a:r>
              <a:rPr lang="el-GR" dirty="0">
                <a:latin typeface="Arial" panose="020B0604020202020204" pitchFamily="34" charset="0"/>
                <a:cs typeface="Arial" panose="020B0604020202020204" pitchFamily="34" charset="0"/>
              </a:rPr>
              <a:t> 1815 ο Ιωάννης Καποδίστριας αναχώρησε από τη Βιέννη, ακολουθώντας τον Τσάρο στις πολεμικές επιχειρήσεις κατά του Ναπολέοντα. Μετά την τελειωτική ήττα του Ναπολέοντα τον Ιούνιο του 1815 στο </a:t>
            </a:r>
            <a:r>
              <a:rPr lang="el-GR" dirty="0" err="1">
                <a:latin typeface="Arial" panose="020B0604020202020204" pitchFamily="34" charset="0"/>
                <a:cs typeface="Arial" panose="020B0604020202020204" pitchFamily="34" charset="0"/>
              </a:rPr>
              <a:t>Βατερλώ</a:t>
            </a:r>
            <a:r>
              <a:rPr lang="el-GR" dirty="0">
                <a:latin typeface="Arial" panose="020B0604020202020204" pitchFamily="34" charset="0"/>
                <a:cs typeface="Arial" panose="020B0604020202020204" pitchFamily="34" charset="0"/>
              </a:rPr>
              <a:t>, ο Ιωάννης Καποδίστριας συνόδευσε τον Τσάρο στο Παρίσι όπου θα διεξάγονταν οι συζητήσεις για το πολιτικό μέλλον της νικημένης Γαλλίας. Στις συζητήσεις που ακολούθησαν έλαμψε εκ νέου το άστρο του Κερκυραίου διπλωμάτη. Με δικές του πρωτοβουλίες η Γαλλία, αν και ηττημένη, έτυχε ήπιας μεταχείρισης και αποτράπηκε η ουσιαστική της διάλυση</a:t>
            </a:r>
            <a:r>
              <a:rPr lang="el-GR" dirty="0" smtClean="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54216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Η συνεργασία του με τον Τσάρο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838200" y="1825625"/>
            <a:ext cx="10515600" cy="4916138"/>
          </a:xfrm>
        </p:spPr>
        <p:txBody>
          <a:bodyPr>
            <a:normAutofit lnSpcReduction="10000"/>
          </a:bodyPr>
          <a:lstStyle/>
          <a:p>
            <a:r>
              <a:rPr lang="el-GR" dirty="0">
                <a:latin typeface="Arial" panose="020B0604020202020204" pitchFamily="34" charset="0"/>
                <a:cs typeface="Arial" panose="020B0604020202020204" pitchFamily="34" charset="0"/>
              </a:rPr>
              <a:t>Κατά το χρονικό διάστημα μεταξύ του φθινοπώρου του 1820 και τού τέλους της άνοιξης του 1821, ο Ιωάννης Καποδίστριας συμμετείχε στα συνέδρια που έλαβαν χώρα στις πόλεις </a:t>
            </a:r>
            <a:r>
              <a:rPr lang="el-GR" dirty="0" err="1">
                <a:latin typeface="Arial" panose="020B0604020202020204" pitchFamily="34" charset="0"/>
                <a:cs typeface="Arial" panose="020B0604020202020204" pitchFamily="34" charset="0"/>
              </a:rPr>
              <a:t>Troppau</a:t>
            </a:r>
            <a:r>
              <a:rPr lang="el-GR" dirty="0">
                <a:latin typeface="Arial" panose="020B0604020202020204" pitchFamily="34" charset="0"/>
                <a:cs typeface="Arial" panose="020B0604020202020204" pitchFamily="34" charset="0"/>
              </a:rPr>
              <a:t> και </a:t>
            </a:r>
            <a:r>
              <a:rPr lang="el-GR" dirty="0" err="1">
                <a:latin typeface="Arial" panose="020B0604020202020204" pitchFamily="34" charset="0"/>
                <a:cs typeface="Arial" panose="020B0604020202020204" pitchFamily="34" charset="0"/>
              </a:rPr>
              <a:t>Ljubjana</a:t>
            </a:r>
            <a:r>
              <a:rPr lang="el-GR" dirty="0">
                <a:latin typeface="Arial" panose="020B0604020202020204" pitchFamily="34" charset="0"/>
                <a:cs typeface="Arial" panose="020B0604020202020204" pitchFamily="34" charset="0"/>
              </a:rPr>
              <a:t>.</a:t>
            </a:r>
          </a:p>
          <a:p>
            <a:r>
              <a:rPr lang="el-GR" dirty="0" smtClean="0">
                <a:latin typeface="Arial" panose="020B0604020202020204" pitchFamily="34" charset="0"/>
                <a:cs typeface="Arial" panose="020B0604020202020204" pitchFamily="34" charset="0"/>
              </a:rPr>
              <a:t>H </a:t>
            </a:r>
            <a:r>
              <a:rPr lang="el-GR" dirty="0">
                <a:latin typeface="Arial" panose="020B0604020202020204" pitchFamily="34" charset="0"/>
                <a:cs typeface="Arial" panose="020B0604020202020204" pitchFamily="34" charset="0"/>
              </a:rPr>
              <a:t>συνεργασία του με τον Τσάρο στα θέματα που αφορούσαν την Ελλάδα χειροτέρεψε. Από τότε και μετά ο ρόλος του περιορίστηκε στο να ακούει και να μη μιλάει, μέχρι που τον Ιούνιο του 1822 ζήτησε να αποσυρθεί από την ενεργό υπηρεσία</a:t>
            </a:r>
            <a:r>
              <a:rPr lang="el-GR" dirty="0" smtClean="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Τελικά, ο Καποδίστριας αναχώρησε από την Πετρούπολη στις 19 Αυγούστου 1822. Γύρω στα τέλη του 1822 ο Ιωάννης Καποδίστριας έφθασε </a:t>
            </a:r>
            <a:r>
              <a:rPr lang="el-GR" dirty="0" smtClean="0">
                <a:latin typeface="Arial" panose="020B0604020202020204" pitchFamily="34" charset="0"/>
                <a:cs typeface="Arial" panose="020B0604020202020204" pitchFamily="34" charset="0"/>
              </a:rPr>
              <a:t>στην Γενεύη. </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756026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latin typeface="Arial" panose="020B0604020202020204" pitchFamily="34" charset="0"/>
                <a:cs typeface="Arial" panose="020B0604020202020204" pitchFamily="34" charset="0"/>
              </a:rPr>
              <a:t>Η Γ΄ Εθνική Συνέλευση των Ελλήνων </a:t>
            </a:r>
          </a:p>
        </p:txBody>
      </p:sp>
      <p:sp>
        <p:nvSpPr>
          <p:cNvPr id="3" name="Θέση περιεχομένου 2"/>
          <p:cNvSpPr>
            <a:spLocks noGrp="1"/>
          </p:cNvSpPr>
          <p:nvPr>
            <p:ph idx="1"/>
          </p:nvPr>
        </p:nvSpPr>
        <p:spPr/>
        <p:txBody>
          <a:bodyPr/>
          <a:lstStyle/>
          <a:p>
            <a:r>
              <a:rPr lang="el-GR" dirty="0">
                <a:latin typeface="Arial" panose="020B0604020202020204" pitchFamily="34" charset="0"/>
                <a:cs typeface="Arial" panose="020B0604020202020204" pitchFamily="34" charset="0"/>
              </a:rPr>
              <a:t>Η άνοιξη του 1827 σηματοδότησε καταιγιστικές εξελίξεις. Η Γ΄ Εθνική Συνέλευση των Ελλήνων που συνήλθε στην </a:t>
            </a:r>
            <a:r>
              <a:rPr lang="el-GR" dirty="0" err="1">
                <a:latin typeface="Arial" panose="020B0604020202020204" pitchFamily="34" charset="0"/>
                <a:cs typeface="Arial" panose="020B0604020202020204" pitchFamily="34" charset="0"/>
              </a:rPr>
              <a:t>Τροιζήνα</a:t>
            </a:r>
            <a:r>
              <a:rPr lang="el-GR" dirty="0">
                <a:latin typeface="Arial" panose="020B0604020202020204" pitchFamily="34" charset="0"/>
                <a:cs typeface="Arial" panose="020B0604020202020204" pitchFamily="34" charset="0"/>
              </a:rPr>
              <a:t>, έκανε αποδεκτή και ψήφισε ομόφωνα την πρόταση να ανατεθεί στον Ιωάννη Καποδίστρια η εξουσία της Ελληνικής Πολιτείας, για μια θητεία διαρκείας επτά ετών.</a:t>
            </a:r>
          </a:p>
          <a:p>
            <a:r>
              <a:rPr lang="el-GR" dirty="0">
                <a:latin typeface="Arial" panose="020B0604020202020204" pitchFamily="34" charset="0"/>
                <a:cs typeface="Arial" panose="020B0604020202020204" pitchFamily="34" charset="0"/>
              </a:rPr>
              <a:t>Ο Τσάρος Νικόλαος χρονοτριβούσε και δεν ενέκρινε αμέσως την παραίτηση του Κερκυραίου διπλωμάτη. Στις 26 Ιουνίου 1827, μετά από πέντε ακροάσεις, ο Τσάρος αποδέχθηκε την παραίτηση του Καποδίστρια</a:t>
            </a:r>
            <a:r>
              <a:rPr lang="el-GR" dirty="0" smtClean="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876544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latin typeface="Arial" panose="020B0604020202020204" pitchFamily="34" charset="0"/>
                <a:cs typeface="Arial" panose="020B0604020202020204" pitchFamily="34" charset="0"/>
              </a:rPr>
              <a:t>Μετά από αρκετούς ενδιάμεσους σταθμούς ο Ιωάννης Καποδίστριας έφθασε στο λιμάνι της Αγκώνας στις 8/20 Νοεμβρίου 1827. Τελικά, την 1/13 Ιανουαρίου 1828 o Καποδίστριας με τη συνοδεία του, αναχώρησε για την Ελλάδα με την Αγγλική </a:t>
            </a:r>
            <a:r>
              <a:rPr lang="el-GR" dirty="0" err="1">
                <a:latin typeface="Arial" panose="020B0604020202020204" pitchFamily="34" charset="0"/>
                <a:cs typeface="Arial" panose="020B0604020202020204" pitchFamily="34" charset="0"/>
              </a:rPr>
              <a:t>κοβέρτα</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Wolf</a:t>
            </a:r>
            <a:r>
              <a:rPr lang="el-GR" dirty="0">
                <a:latin typeface="Arial" panose="020B0604020202020204" pitchFamily="34" charset="0"/>
                <a:cs typeface="Arial" panose="020B0604020202020204" pitchFamily="34" charset="0"/>
              </a:rPr>
              <a:t>». Την 6/13 Ιανουαρίου 1828 το «</a:t>
            </a:r>
            <a:r>
              <a:rPr lang="el-GR" dirty="0" err="1">
                <a:latin typeface="Arial" panose="020B0604020202020204" pitchFamily="34" charset="0"/>
                <a:cs typeface="Arial" panose="020B0604020202020204" pitchFamily="34" charset="0"/>
              </a:rPr>
              <a:t>Warspite</a:t>
            </a:r>
            <a:r>
              <a:rPr lang="el-GR" dirty="0">
                <a:latin typeface="Arial" panose="020B0604020202020204" pitchFamily="34" charset="0"/>
                <a:cs typeface="Arial" panose="020B0604020202020204" pitchFamily="34" charset="0"/>
              </a:rPr>
              <a:t>» έφθασε στο λιμάνι του Ναυπλίου.</a:t>
            </a:r>
          </a:p>
          <a:p>
            <a:r>
              <a:rPr lang="el-GR" dirty="0">
                <a:latin typeface="Arial" panose="020B0604020202020204" pitchFamily="34" charset="0"/>
                <a:cs typeface="Arial" panose="020B0604020202020204" pitchFamily="34" charset="0"/>
              </a:rPr>
              <a:t>Τον Φεβρουάριο του 1831 ξέσπασε μεγάλη </a:t>
            </a:r>
            <a:r>
              <a:rPr lang="el-GR" dirty="0" err="1">
                <a:latin typeface="Arial" panose="020B0604020202020204" pitchFamily="34" charset="0"/>
                <a:cs typeface="Arial" panose="020B0604020202020204" pitchFamily="34" charset="0"/>
              </a:rPr>
              <a:t>αντικαποδιστριακή</a:t>
            </a:r>
            <a:r>
              <a:rPr lang="el-GR" dirty="0">
                <a:latin typeface="Arial" panose="020B0604020202020204" pitchFamily="34" charset="0"/>
                <a:cs typeface="Arial" panose="020B0604020202020204" pitchFamily="34" charset="0"/>
              </a:rPr>
              <a:t> ανταρσία στη Μάνη. Η κυβέρνηση έθεσε υπό επιτήρηση τους Κωνσταντίνο και Γεώργιο Μαυρομιχάλη στο Ναύπλιο</a:t>
            </a:r>
            <a:r>
              <a:rPr lang="el-GR" dirty="0" smtClean="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678845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Οι δολοφόνοι του Καποδίστρια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r>
              <a:rPr lang="el-GR" dirty="0"/>
              <a:t>Έτσι, το </a:t>
            </a:r>
            <a:r>
              <a:rPr lang="el-GR" dirty="0" smtClean="0"/>
              <a:t>πρωί </a:t>
            </a:r>
            <a:r>
              <a:rPr lang="el-GR" dirty="0"/>
              <a:t>της Κυριακής της 27ης Σεπτεμβρίου 1831, ενώ ο Καποδίστριας μετέβαινε στο ναό του Αγίου Σπυρίδωνος για να παρακολουθήσει τον Όρθρο και τη Θεία Λειτουργία, συνάντησε τους Γεώργιο και Κωνσταντίνο Μαυρομιχάλη, οι οποίοι, αφού τον χαιρέτησαν, τον προσπέρασαν και στάθηκαν δεξιά και αριστερά της στενής εισόδου του Ιερού Ναού. Εισερχόμενος στην Εκκλησία ο Ιωάννης Καποδίστριας, δέχθηκε πυροβολισμούς και από τους δύο δολοφόνους</a:t>
            </a:r>
            <a:r>
              <a:rPr lang="el-GR" dirty="0" smtClean="0"/>
              <a:t>. </a:t>
            </a:r>
            <a:endParaRPr lang="el-GR" dirty="0"/>
          </a:p>
          <a:p>
            <a:pPr marL="0" indent="0">
              <a:buNone/>
            </a:pPr>
            <a:endParaRPr lang="el-GR" dirty="0"/>
          </a:p>
        </p:txBody>
      </p:sp>
    </p:spTree>
    <p:extLst>
      <p:ext uri="{BB962C8B-B14F-4D97-AF65-F5344CB8AC3E}">
        <p14:creationId xmlns:p14="http://schemas.microsoft.com/office/powerpoint/2010/main" xmlns="" val="250396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Το τέλος του Καποδίστρια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r>
              <a:rPr lang="el-GR" dirty="0"/>
              <a:t>Έτσι τερματίστηκε η ζωή και το έργο του Ιωάννη Καποδίστρια. Οι συνέπειες από τον βίαιο τερματισμό της ζωής αυτής της εξέχουσας φυσιογνωμίας, βαρύνουν ακόμη και σήμερα δυσμενώς την χώρα μας, αφού έκτοτε δεν έχει αναδειχθεί άλλη πολιτική προσωπικότητα που να συγκεντρώνει τέτοιες αρετές : Τιτάνιο έργο, απαράμιλλη αυταπάρνηση, πολιτική οξύνοια, διπλωματική διορατικότητα, ψυχική ευγένεια, εσωτερική καλλιέργεια, υψηλό παιδαγωγικό ιδεώδες, αταλάντευτη πρόσδεση στην ορθόδοξη πίστη</a:t>
            </a:r>
            <a:r>
              <a:rPr lang="el-GR" dirty="0" smtClean="0"/>
              <a:t>. </a:t>
            </a:r>
            <a:endParaRPr lang="el-GR" dirty="0"/>
          </a:p>
        </p:txBody>
      </p:sp>
    </p:spTree>
    <p:extLst>
      <p:ext uri="{BB962C8B-B14F-4D97-AF65-F5344CB8AC3E}">
        <p14:creationId xmlns:p14="http://schemas.microsoft.com/office/powerpoint/2010/main" xmlns="" val="2350727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Πηγές: </a:t>
            </a:r>
            <a:r>
              <a:rPr lang="de-DE" dirty="0" smtClean="0">
                <a:hlinkClick r:id="rId2"/>
              </a:rPr>
              <a:t>https</a:t>
            </a:r>
            <a:r>
              <a:rPr lang="de-DE" dirty="0">
                <a:hlinkClick r:id="rId2"/>
              </a:rPr>
              <a:t>://</a:t>
            </a:r>
            <a:r>
              <a:rPr lang="de-DE" dirty="0" smtClean="0">
                <a:hlinkClick r:id="rId2"/>
              </a:rPr>
              <a:t>www.kapodistrias.info/viografia</a:t>
            </a:r>
            <a:r>
              <a:rPr lang="el-GR" dirty="0" smtClean="0"/>
              <a:t> </a:t>
            </a:r>
            <a:endParaRPr lang="el-GR" dirty="0"/>
          </a:p>
        </p:txBody>
      </p:sp>
    </p:spTree>
    <p:extLst>
      <p:ext uri="{BB962C8B-B14F-4D97-AF65-F5344CB8AC3E}">
        <p14:creationId xmlns:p14="http://schemas.microsoft.com/office/powerpoint/2010/main" xmlns="" val="160230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Όπως ανέφερε ο </a:t>
            </a:r>
            <a:r>
              <a:rPr lang="el-GR" dirty="0" err="1" smtClean="0">
                <a:latin typeface="Arial" panose="020B0604020202020204" pitchFamily="34" charset="0"/>
                <a:cs typeface="Arial" panose="020B0604020202020204" pitchFamily="34" charset="0"/>
              </a:rPr>
              <a:t>Ι.Γ.Εϋνάρδος</a:t>
            </a:r>
            <a:r>
              <a:rPr lang="el-GR" dirty="0" smtClean="0">
                <a:latin typeface="Arial" panose="020B0604020202020204" pitchFamily="34" charset="0"/>
                <a:cs typeface="Arial" panose="020B0604020202020204" pitchFamily="34" charset="0"/>
              </a:rPr>
              <a:t> ….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r>
              <a:rPr lang="el-GR" dirty="0" smtClean="0">
                <a:latin typeface="Arial" panose="020B0604020202020204" pitchFamily="34" charset="0"/>
                <a:cs typeface="Arial" panose="020B0604020202020204" pitchFamily="34" charset="0"/>
              </a:rPr>
              <a:t>Όπως είχε αναφέρει ο Ελβετός φιλέλληνας Ι.Γ. </a:t>
            </a:r>
            <a:r>
              <a:rPr lang="el-GR" dirty="0" err="1" smtClean="0">
                <a:latin typeface="Arial" panose="020B0604020202020204" pitchFamily="34" charset="0"/>
                <a:cs typeface="Arial" panose="020B0604020202020204" pitchFamily="34" charset="0"/>
              </a:rPr>
              <a:t>Εϋνάρδος</a:t>
            </a:r>
            <a:r>
              <a:rPr lang="el-GR" dirty="0" smtClean="0">
                <a:latin typeface="Arial" panose="020B0604020202020204" pitchFamily="34" charset="0"/>
                <a:cs typeface="Arial" panose="020B0604020202020204" pitchFamily="34" charset="0"/>
              </a:rPr>
              <a:t>: «</a:t>
            </a:r>
            <a:r>
              <a:rPr lang="el-GR" dirty="0" err="1" smtClean="0">
                <a:latin typeface="Arial" panose="020B0604020202020204" pitchFamily="34" charset="0"/>
                <a:cs typeface="Arial" panose="020B0604020202020204" pitchFamily="34" charset="0"/>
              </a:rPr>
              <a:t>Όστις</a:t>
            </a:r>
            <a:r>
              <a:rPr lang="el-GR" dirty="0" smtClean="0">
                <a:latin typeface="Arial" panose="020B0604020202020204" pitchFamily="34" charset="0"/>
                <a:cs typeface="Arial" panose="020B0604020202020204" pitchFamily="34" charset="0"/>
              </a:rPr>
              <a:t> δολοφόνησε τον Καποδίστρια, δολοφόνησε την πατρίδα του. Ο θάνατός του είναι συμφορά για την Ελλάδα και δυστύχημα </a:t>
            </a:r>
            <a:r>
              <a:rPr lang="el-GR" dirty="0" err="1" smtClean="0">
                <a:latin typeface="Arial" panose="020B0604020202020204" pitchFamily="34" charset="0"/>
                <a:cs typeface="Arial" panose="020B0604020202020204" pitchFamily="34" charset="0"/>
              </a:rPr>
              <a:t>ευρωπαϊκόν</a:t>
            </a:r>
            <a:r>
              <a:rPr lang="el-GR" dirty="0" smtClean="0">
                <a:latin typeface="Arial" panose="020B0604020202020204" pitchFamily="34" charset="0"/>
                <a:cs typeface="Arial" panose="020B0604020202020204" pitchFamily="34" charset="0"/>
              </a:rPr>
              <a:t>». </a:t>
            </a:r>
          </a:p>
          <a:p>
            <a:endParaRPr lang="el-GR" dirty="0"/>
          </a:p>
        </p:txBody>
      </p:sp>
    </p:spTree>
    <p:extLst>
      <p:ext uri="{BB962C8B-B14F-4D97-AF65-F5344CB8AC3E}">
        <p14:creationId xmlns:p14="http://schemas.microsoft.com/office/powerpoint/2010/main" xmlns="" val="3434498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Ιωάννης Καποδίστριας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r>
              <a:rPr lang="el-GR" dirty="0" smtClean="0"/>
              <a:t>Γεννήθηκε στην Κέρκυρα στις 10 Φεβρουαρίου 1776 και ήταν το έκτο παιδί του Αντωνίου και της </a:t>
            </a:r>
            <a:r>
              <a:rPr lang="el-GR" dirty="0" err="1" smtClean="0"/>
              <a:t>Διαμαντίνας</a:t>
            </a:r>
            <a:r>
              <a:rPr lang="el-GR" dirty="0" smtClean="0"/>
              <a:t> Καποδίστρια. Προερχόταν από αριστοκρατική οικογένεια καταγεγραμμένη στο </a:t>
            </a:r>
            <a:r>
              <a:rPr lang="el-GR" dirty="0" err="1" smtClean="0"/>
              <a:t>Libro</a:t>
            </a:r>
            <a:r>
              <a:rPr lang="el-GR" dirty="0" smtClean="0"/>
              <a:t> d' </a:t>
            </a:r>
            <a:r>
              <a:rPr lang="el-GR" dirty="0" err="1" smtClean="0"/>
              <a:t>oro</a:t>
            </a:r>
            <a:r>
              <a:rPr lang="el-GR" dirty="0" smtClean="0"/>
              <a:t> της Κέρκυρας. Ο πατέρας του Αντώνιος ήταν από τους πιο αξιόλογους δικηγόρους της Κέρκυρας, με ενεργό ανάμιξη στα πολιτικά δρώμενα που διαμόρφωσαν την τοπική ιστορία.</a:t>
            </a:r>
          </a:p>
        </p:txBody>
      </p:sp>
    </p:spTree>
    <p:extLst>
      <p:ext uri="{BB962C8B-B14F-4D97-AF65-F5344CB8AC3E}">
        <p14:creationId xmlns:p14="http://schemas.microsoft.com/office/powerpoint/2010/main" xmlns="" val="432715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Η παιδική ηλικία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r>
              <a:rPr lang="el-GR" dirty="0" smtClean="0"/>
              <a:t>Μέχρι την ηλικία των δώδεκα ετών έλαβε τα πρώτα του γράμματα στα σχολεία της Κέρκυρας, ενώ ταυτόχρονα είχε και σαφή ορθόδοξη παιδεία, αφού ο Ιωάννης Καποδίστριας είχε καλλιεργηθεί στην Ορθόδοξη πίστη από τον μοναχό Συμεών στην Ιερά Μονή Πλατυτέρας, όπου σύχναζε από τη νεαρή του ηλικία.</a:t>
            </a:r>
          </a:p>
          <a:p>
            <a:endParaRPr lang="el-GR" dirty="0"/>
          </a:p>
        </p:txBody>
      </p:sp>
    </p:spTree>
    <p:extLst>
      <p:ext uri="{BB962C8B-B14F-4D97-AF65-F5344CB8AC3E}">
        <p14:creationId xmlns:p14="http://schemas.microsoft.com/office/powerpoint/2010/main" xmlns="" val="2187037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77825"/>
            <a:ext cx="10515600" cy="1325563"/>
          </a:xfrm>
        </p:spPr>
        <p:txBody>
          <a:bodyPr/>
          <a:lstStyle/>
          <a:p>
            <a:r>
              <a:rPr lang="el-GR" dirty="0" smtClean="0">
                <a:latin typeface="Arial" panose="020B0604020202020204" pitchFamily="34" charset="0"/>
                <a:cs typeface="Arial" panose="020B0604020202020204" pitchFamily="34" charset="0"/>
              </a:rPr>
              <a:t>Οι σπουδές του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lnSpcReduction="10000"/>
          </a:bodyPr>
          <a:lstStyle/>
          <a:p>
            <a:r>
              <a:rPr lang="el-GR" dirty="0" smtClean="0">
                <a:latin typeface="Arial" panose="020B0604020202020204" pitchFamily="34" charset="0"/>
                <a:cs typeface="Arial" panose="020B0604020202020204" pitchFamily="34" charset="0"/>
              </a:rPr>
              <a:t>Το 1794 αναχώρησε για την Βενετία με στόχο να σπουδάσει στο πανεπιστήμιο της </a:t>
            </a:r>
            <a:r>
              <a:rPr lang="el-GR" dirty="0" err="1" smtClean="0">
                <a:latin typeface="Arial" panose="020B0604020202020204" pitchFamily="34" charset="0"/>
                <a:cs typeface="Arial" panose="020B0604020202020204" pitchFamily="34" charset="0"/>
              </a:rPr>
              <a:t>Πάντοβας</a:t>
            </a:r>
            <a:r>
              <a:rPr lang="el-GR" dirty="0" smtClean="0">
                <a:latin typeface="Arial" panose="020B0604020202020204" pitchFamily="34" charset="0"/>
                <a:cs typeface="Arial" panose="020B0604020202020204" pitchFamily="34" charset="0"/>
              </a:rPr>
              <a:t>. Οι βασικές του σπουδές ήταν στον τομέα της Ιατρικής. </a:t>
            </a:r>
          </a:p>
          <a:p>
            <a:r>
              <a:rPr lang="el-GR" dirty="0">
                <a:latin typeface="Arial" panose="020B0604020202020204" pitchFamily="34" charset="0"/>
                <a:cs typeface="Arial" panose="020B0604020202020204" pitchFamily="34" charset="0"/>
              </a:rPr>
              <a:t>Η πορεία των σπουδών του νεαρού Καποδίστρια ήταν λαμπρή, αφού μετά από επιτυχείς εξετάσεις έλαβε το δίπλωμά του και το διδακτορικό του στις 10 Ιουνίου 1797. Έτσι το 1797 σε ηλικία 21 ετών ο Ιωάννης Καποδίστριας επέστρεψε στην Κέρκυρα όπου άρχισε να ασκεί το ιατρικό έργο, αποσκοπώντας στο να διακονήσει την επιστήμη του και να ανακουφίσει </a:t>
            </a:r>
            <a:r>
              <a:rPr lang="el-GR" dirty="0" err="1">
                <a:latin typeface="Arial" panose="020B0604020202020204" pitchFamily="34" charset="0"/>
                <a:cs typeface="Arial" panose="020B0604020202020204" pitchFamily="34" charset="0"/>
              </a:rPr>
              <a:t>τόν</a:t>
            </a:r>
            <a:r>
              <a:rPr lang="el-GR" dirty="0">
                <a:latin typeface="Arial" panose="020B0604020202020204" pitchFamily="34" charset="0"/>
                <a:cs typeface="Arial" panose="020B0604020202020204" pitchFamily="34" charset="0"/>
              </a:rPr>
              <a:t> ανθρώπινο πόνο. </a:t>
            </a:r>
            <a:r>
              <a:rPr lang="el-GR" dirty="0" err="1">
                <a:latin typeface="Arial" panose="020B0604020202020204" pitchFamily="34" charset="0"/>
                <a:cs typeface="Arial" panose="020B0604020202020204" pitchFamily="34" charset="0"/>
              </a:rPr>
              <a:t>Εθεράπευε</a:t>
            </a:r>
            <a:r>
              <a:rPr lang="el-GR" dirty="0">
                <a:latin typeface="Arial" panose="020B0604020202020204" pitchFamily="34" charset="0"/>
                <a:cs typeface="Arial" panose="020B0604020202020204" pitchFamily="34" charset="0"/>
              </a:rPr>
              <a:t> δωρεάν τους πένητες και μάλιστα τους έδιδε τα απαραίτητα δηλαδή, τα φάρμακα που χρειάζονταν καθώς και τα χρήματα που είχαν ανάγκη</a:t>
            </a:r>
            <a:r>
              <a:rPr lang="el-GR" dirty="0" smtClean="0">
                <a:latin typeface="Arial" panose="020B0604020202020204" pitchFamily="34" charset="0"/>
                <a:cs typeface="Arial" panose="020B0604020202020204" pitchFamily="34" charset="0"/>
              </a:rPr>
              <a:t>. </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19289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Διάφορα άλλα κινήματα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algn="just"/>
            <a:r>
              <a:rPr lang="el-GR" dirty="0">
                <a:latin typeface="Arial" panose="020B0604020202020204" pitchFamily="34" charset="0"/>
                <a:cs typeface="Arial" panose="020B0604020202020204" pitchFamily="34" charset="0"/>
              </a:rPr>
              <a:t>Εκτός από την άσκηση της Ιατρικής, ο Ιωάννης Καποδίστριας ανέπτυξε σημαντική επιστημονική και φιλολογική δραστηριότητα. Με δικές του πρωτοβουλίες ιδρύθηκαν στην Κέρκυρα η «Εταιρεία των Φίλων» καθώς και ο «Εθνικός Ιατρικός Σύλλογος» με σημαντικό έργο στους αντίστοιχους τομείς δραστηριοτήτων τους.</a:t>
            </a:r>
          </a:p>
        </p:txBody>
      </p:sp>
    </p:spTree>
    <p:extLst>
      <p:ext uri="{BB962C8B-B14F-4D97-AF65-F5344CB8AC3E}">
        <p14:creationId xmlns:p14="http://schemas.microsoft.com/office/powerpoint/2010/main" xmlns="" val="1459878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Ο διορισμός του Καποδίστριας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algn="just"/>
            <a:r>
              <a:rPr lang="el-GR" dirty="0" smtClean="0">
                <a:latin typeface="Arial" panose="020B0604020202020204" pitchFamily="34" charset="0"/>
                <a:cs typeface="Arial" panose="020B0604020202020204" pitchFamily="34" charset="0"/>
              </a:rPr>
              <a:t>Στις 15/27 Μαΐου </a:t>
            </a:r>
            <a:r>
              <a:rPr lang="el-GR" dirty="0">
                <a:latin typeface="Arial" panose="020B0604020202020204" pitchFamily="34" charset="0"/>
                <a:cs typeface="Arial" panose="020B0604020202020204" pitchFamily="34" charset="0"/>
              </a:rPr>
              <a:t>1808 ο επικεφαλής του υπουργείου Εξωτερικών της Ρωσίας κόμης </a:t>
            </a:r>
            <a:r>
              <a:rPr lang="el-GR" dirty="0" err="1">
                <a:latin typeface="Arial" panose="020B0604020202020204" pitchFamily="34" charset="0"/>
                <a:cs typeface="Arial" panose="020B0604020202020204" pitchFamily="34" charset="0"/>
              </a:rPr>
              <a:t>Ρομαντζώφ</a:t>
            </a:r>
            <a:r>
              <a:rPr lang="el-GR" dirty="0">
                <a:latin typeface="Arial" panose="020B0604020202020204" pitchFamily="34" charset="0"/>
                <a:cs typeface="Arial" panose="020B0604020202020204" pitchFamily="34" charset="0"/>
              </a:rPr>
              <a:t>, με μια θερμή επιστολή, η οποία περιείχε το παράσημο του Ιππότη του Τάγματος της Αγίας Άννας, καλούσε τον Ιωάννη Καποδίστρια να προσφέρει τις υπηρεσίες του στο διπλωματικό σώμα της Ρωσίας. Στις 3 Αυγούστου του 1808 ο Ιωάννης Καποδίστριας ξεκίνησε για την Πετρούπολη της </a:t>
            </a:r>
            <a:r>
              <a:rPr lang="el-GR" dirty="0" smtClean="0">
                <a:latin typeface="Arial" panose="020B0604020202020204" pitchFamily="34" charset="0"/>
                <a:cs typeface="Arial" panose="020B0604020202020204" pitchFamily="34" charset="0"/>
              </a:rPr>
              <a:t>Ρωσίας.</a:t>
            </a:r>
          </a:p>
          <a:p>
            <a:pPr algn="just"/>
            <a:r>
              <a:rPr lang="el-GR" dirty="0">
                <a:latin typeface="Arial" panose="020B0604020202020204" pitchFamily="34" charset="0"/>
                <a:cs typeface="Arial" panose="020B0604020202020204" pitchFamily="34" charset="0"/>
              </a:rPr>
              <a:t>Στις 20 Απριλίου 1809 ο Ιωάννης Καποδίστριας διορίστηκε Σύμβουλος της Επικρατείας ενταγμένος στο τμήμα εξωτερικών υποθέσεων της Ρωσίας με ετήσιες αποδοχές 3000 ρούβλια</a:t>
            </a:r>
            <a:r>
              <a:rPr lang="el-GR" dirty="0" smtClean="0">
                <a:latin typeface="Arial" panose="020B0604020202020204" pitchFamily="34" charset="0"/>
                <a:cs typeface="Arial" panose="020B0604020202020204" pitchFamily="34" charset="0"/>
              </a:rPr>
              <a:t>. </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424982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838200" y="1825625"/>
            <a:ext cx="10515600" cy="4836432"/>
          </a:xfrm>
        </p:spPr>
        <p:txBody>
          <a:bodyPr>
            <a:noAutofit/>
          </a:bodyPr>
          <a:lstStyle/>
          <a:p>
            <a:pPr algn="just"/>
            <a:r>
              <a:rPr lang="el-GR" sz="2400" dirty="0">
                <a:solidFill>
                  <a:srgbClr val="000000"/>
                </a:solidFill>
                <a:latin typeface="Arial" panose="020B0604020202020204" pitchFamily="34" charset="0"/>
                <a:cs typeface="Arial" panose="020B0604020202020204" pitchFamily="34" charset="0"/>
              </a:rPr>
              <a:t>Την 1 Αυγούστου 1811 ο Τσάρος Αλέξανδρος Α' διόρισε τον Κερκυραίο διπλωμάτη ως Γραμματέα στην πρεσβεία της Βιέννης. Λίγο αργότερα, ο Ιωάννης Καποδίστριας τοποθετήθηκε ως αρχηγός και διευθυντής της Γραμματείας του διπλωματικού τμήματος του ναυάρχου </a:t>
            </a:r>
            <a:r>
              <a:rPr lang="el-GR" sz="2400" dirty="0" err="1">
                <a:solidFill>
                  <a:srgbClr val="000000"/>
                </a:solidFill>
                <a:latin typeface="Arial" panose="020B0604020202020204" pitchFamily="34" charset="0"/>
                <a:cs typeface="Arial" panose="020B0604020202020204" pitchFamily="34" charset="0"/>
              </a:rPr>
              <a:t>Τσιτσαγκώφ</a:t>
            </a:r>
            <a:r>
              <a:rPr lang="el-GR" sz="2400" dirty="0">
                <a:solidFill>
                  <a:srgbClr val="000000"/>
                </a:solidFill>
                <a:latin typeface="Arial" panose="020B0604020202020204" pitchFamily="34" charset="0"/>
                <a:cs typeface="Arial" panose="020B0604020202020204" pitchFamily="34" charset="0"/>
              </a:rPr>
              <a:t>. Έδρα της νέας αυτής υπηρεσίας ήταν το Βουκουρέστι όπου και φθάνει ο Καποδίστριας στις 20 Μαΐου του 1812</a:t>
            </a:r>
            <a:r>
              <a:rPr lang="el-GR" sz="2400" dirty="0" smtClean="0">
                <a:solidFill>
                  <a:srgbClr val="000000"/>
                </a:solidFill>
                <a:latin typeface="Arial" panose="020B0604020202020204" pitchFamily="34" charset="0"/>
                <a:cs typeface="Arial" panose="020B0604020202020204" pitchFamily="34" charset="0"/>
              </a:rPr>
              <a:t>. </a:t>
            </a:r>
          </a:p>
          <a:p>
            <a:pPr algn="just"/>
            <a:r>
              <a:rPr lang="el-GR" sz="2400" dirty="0">
                <a:latin typeface="Arial" panose="020B0604020202020204" pitchFamily="34" charset="0"/>
                <a:cs typeface="Arial" panose="020B0604020202020204" pitchFamily="34" charset="0"/>
              </a:rPr>
              <a:t>Στις αρχές του 1814 ο Τσάρος ανέθεσε στον Ιωάννη Καποδίστρια μια νέα δύσκολη αποστολή: την επίτευξη της ουδετερότητας και τη διασφάλιση της ανεξαρτησίας της Ελβετίας, ώστε να μείνει αλώβητη από το γαλλικό δεσποτισμό. Έτσι κατόρθωσε να συνδέσει την Ελβετική ομοσπονδία με τον Συνασπισμό των Μεγάλων Δυνάμεων. Ουσιαστικά ο Ιωάννης Καποδίστριας ίδρυσε και οργάνωσε την σύγχρονη Ελβετία. Το διοικητικό σύστημα που εισήγαγε τότε, εξακολουθεί και σήμερα να αποτελεί τη βάση του Ελβετικού πολιτεύματος</a:t>
            </a:r>
            <a:r>
              <a:rPr lang="el-GR" sz="2400" dirty="0" smtClean="0">
                <a:latin typeface="Arial" panose="020B0604020202020204" pitchFamily="34" charset="0"/>
                <a:cs typeface="Arial" panose="020B0604020202020204" pitchFamily="34" charset="0"/>
              </a:rPr>
              <a:t>. </a:t>
            </a:r>
            <a:endParaRPr lang="el-G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373244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6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Arial" panose="020B0604020202020204" pitchFamily="34" charset="0"/>
                <a:cs typeface="Arial" panose="020B0604020202020204" pitchFamily="34" charset="0"/>
              </a:rPr>
              <a:t>Το συνέδριο της Βιέννης </a:t>
            </a:r>
            <a:endParaRPr lang="el-GR"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lnSpcReduction="10000"/>
          </a:bodyPr>
          <a:lstStyle/>
          <a:p>
            <a:pPr algn="just"/>
            <a:r>
              <a:rPr lang="el-GR" dirty="0">
                <a:latin typeface="Arial" panose="020B0604020202020204" pitchFamily="34" charset="0"/>
                <a:cs typeface="Arial" panose="020B0604020202020204" pitchFamily="34" charset="0"/>
              </a:rPr>
              <a:t>Λίγους μήνες αργότερα, κατά τον Οκτώβριο του 1814, ο Ιωάννης Καποδίστριας φθάνει στη Βιέννη σαν εξέχον μέλος της διπλωματικής αποστολής της Ρωσίας για το συνέδριο</a:t>
            </a:r>
            <a:r>
              <a:rPr lang="el-GR" dirty="0" smtClean="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Στην Βιέννη, επίσης, με αποκλειστικές πρωτοβουλίες του Ιωάννη Καποδίστρια, ιδρύθηκε η «Φιλόμουσος Εταιρεία». Κύριο μέλημα της προσπάθειας αυτής, ήταν η με κάθε τρόπο </a:t>
            </a:r>
            <a:r>
              <a:rPr lang="el-GR" dirty="0" err="1">
                <a:latin typeface="Arial" panose="020B0604020202020204" pitchFamily="34" charset="0"/>
                <a:cs typeface="Arial" panose="020B0604020202020204" pitchFamily="34" charset="0"/>
              </a:rPr>
              <a:t>οικονομικη</a:t>
            </a:r>
            <a:r>
              <a:rPr lang="el-GR" dirty="0">
                <a:latin typeface="Arial" panose="020B0604020202020204" pitchFamily="34" charset="0"/>
                <a:cs typeface="Arial" panose="020B0604020202020204" pitchFamily="34" charset="0"/>
              </a:rPr>
              <a:t>, υλική και ηθική ενίσχυση των Ελληνοπαίδων, ώστε να αποκτήσουν την παιδεία που επιζητούσαν</a:t>
            </a:r>
            <a:r>
              <a:rPr lang="el-GR" dirty="0" smtClean="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Τελικά, στις 9 Ιουνίου 1815 υπογράφηκαν οι τελικές πράξεις του συνεδρίου της Βιέννης, χωρίς όμως να διευθετηθεί το θέμα των Ιονίων νήσων</a:t>
            </a:r>
            <a:r>
              <a:rPr lang="el-GR" dirty="0" smtClean="0">
                <a:latin typeface="Arial" panose="020B0604020202020204" pitchFamily="34" charset="0"/>
                <a:cs typeface="Arial" panose="020B0604020202020204" pitchFamily="34" charset="0"/>
              </a:rPr>
              <a:t>.</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3316324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1217</Words>
  <Application>Microsoft Office PowerPoint</Application>
  <PresentationFormat>Προσαρμογή</PresentationFormat>
  <Paragraphs>37</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Ιωάννης Καποδίστριας </vt:lpstr>
      <vt:lpstr>Όπως ανέφερε ο Ι.Γ.Εϋνάρδος …. </vt:lpstr>
      <vt:lpstr>Ιωάννης Καποδίστριας </vt:lpstr>
      <vt:lpstr>Η παιδική ηλικία </vt:lpstr>
      <vt:lpstr>Οι σπουδές του </vt:lpstr>
      <vt:lpstr>Διάφορα άλλα κινήματα </vt:lpstr>
      <vt:lpstr>Ο διορισμός του Καποδίστριας </vt:lpstr>
      <vt:lpstr>Διαφάνεια 8</vt:lpstr>
      <vt:lpstr>Το συνέδριο της Βιέννης </vt:lpstr>
      <vt:lpstr>Διαφάνεια 10</vt:lpstr>
      <vt:lpstr>Η συνεργασία του με τον Τσάρο </vt:lpstr>
      <vt:lpstr>Η Γ΄ Εθνική Συνέλευση των Ελλήνων </vt:lpstr>
      <vt:lpstr>Διαφάνεια 13</vt:lpstr>
      <vt:lpstr>Οι δολοφόνοι του Καποδίστρια </vt:lpstr>
      <vt:lpstr>Το τέλος του Καποδίστρια </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Ιωάννης Καποδίστριας</dc:title>
  <dc:creator>Χρήστης των Windows</dc:creator>
  <cp:lastModifiedBy>KJGGJK</cp:lastModifiedBy>
  <cp:revision>11</cp:revision>
  <dcterms:created xsi:type="dcterms:W3CDTF">2021-01-23T17:35:59Z</dcterms:created>
  <dcterms:modified xsi:type="dcterms:W3CDTF">2021-01-28T16:56:47Z</dcterms:modified>
</cp:coreProperties>
</file>