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297556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384344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342739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272246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375054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52696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89939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72576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296102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341203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67831DD-5B12-47BF-B359-5965B8D237C6}" type="datetimeFigureOut">
              <a:rPr lang="el-GR" smtClean="0"/>
              <a:pPr/>
              <a:t>11/2/2021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13949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831DD-5B12-47BF-B359-5965B8D237C6}" type="datetimeFigureOut">
              <a:rPr lang="el-GR" smtClean="0"/>
              <a:pPr/>
              <a:t>11/2/2021</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E32DF-E3F4-4A20-B5CA-69AF828398E3}" type="slidenum">
              <a:rPr lang="el-GR" smtClean="0"/>
              <a:pPr/>
              <a:t>‹#›</a:t>
            </a:fld>
            <a:endParaRPr lang="el-GR" dirty="0"/>
          </a:p>
        </p:txBody>
      </p:sp>
    </p:spTree>
    <p:extLst>
      <p:ext uri="{BB962C8B-B14F-4D97-AF65-F5344CB8AC3E}">
        <p14:creationId xmlns:p14="http://schemas.microsoft.com/office/powerpoint/2010/main" xmlns="" val="372127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irinika.gr/"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el.wikipedia.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ctrTitle"/>
          </p:nvPr>
        </p:nvSpPr>
        <p:spPr/>
        <p:txBody>
          <a:bodyPr/>
          <a:lstStyle/>
          <a:p>
            <a:r>
              <a:rPr lang="el-GR" dirty="0" smtClean="0"/>
              <a:t>ΟΙ ΗΡΩΕΣ ΤΗΣ ΕΠΑΝΑΣΤΑΣΗΣ ΤΟΥ 1821 </a:t>
            </a:r>
            <a:endParaRPr lang="el-GR" dirty="0"/>
          </a:p>
        </p:txBody>
      </p:sp>
      <p:sp>
        <p:nvSpPr>
          <p:cNvPr id="3" name="Υπότιτλος 2"/>
          <p:cNvSpPr>
            <a:spLocks noGrp="1"/>
          </p:cNvSpPr>
          <p:nvPr>
            <p:ph type="subTitle" idx="1"/>
          </p:nvPr>
        </p:nvSpPr>
        <p:spPr/>
        <p:txBody>
          <a:bodyPr/>
          <a:lstStyle/>
          <a:p>
            <a:r>
              <a:rPr lang="el-GR" dirty="0" smtClean="0">
                <a:solidFill>
                  <a:srgbClr val="FF0000"/>
                </a:solidFill>
              </a:rPr>
              <a:t>Ρουβά Αθανασία Β4 </a:t>
            </a:r>
            <a:endParaRPr lang="el-GR" dirty="0">
              <a:solidFill>
                <a:srgbClr val="FF0000"/>
              </a:solidFill>
            </a:endParaRPr>
          </a:p>
        </p:txBody>
      </p:sp>
    </p:spTree>
    <p:extLst>
      <p:ext uri="{BB962C8B-B14F-4D97-AF65-F5344CB8AC3E}">
        <p14:creationId xmlns:p14="http://schemas.microsoft.com/office/powerpoint/2010/main" xmlns="" val="30998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fontScale="90000"/>
          </a:bodyPr>
          <a:lstStyle/>
          <a:p>
            <a:r>
              <a:rPr lang="el-GR" dirty="0" smtClean="0"/>
              <a:t>Νικήτας Σταματελόπουλος ή Νικηταράς </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Ο Νικήτας Σταματελόπουλος ή Νικηταράς ή Τουρκοφάγος (1782-1849) γεννήθηκε στη Νέδουσα (Μεγάλη Αναστάσοβα), ένα μικρό χωριό που βρίσκεται στους πρόποδες του Ταϋγέτου, 25 χλμ από την πόλη της Καλαμάτας. Καταγόταν από το χωριό Τουρκολέκα, του δήμου Φαλαισίας της Μεγαλόπολης.</a:t>
            </a:r>
          </a:p>
          <a:p>
            <a:endParaRPr lang="el-GR" dirty="0" smtClean="0"/>
          </a:p>
          <a:p>
            <a:r>
              <a:rPr lang="el-GR" dirty="0" smtClean="0"/>
              <a:t>Ήταν ανιψιός του Θεόδωρου Κολοκοτρώνη. Υπέγραφε και με το όνομα Τουρκολέκας ή Τουρκολακιώτης και μ΄ αυτό αναφέρεται σε μερικά δημοτικά τραγούδια. Τελικά όμως επικράτησε το επώνυμο Σταματελόπουλος από το βαπτιστικό όνομα του πατέρα του (Σταματέλος).</a:t>
            </a:r>
            <a:endParaRPr lang="el-GR" dirty="0"/>
          </a:p>
        </p:txBody>
      </p:sp>
    </p:spTree>
    <p:extLst>
      <p:ext uri="{BB962C8B-B14F-4D97-AF65-F5344CB8AC3E}">
        <p14:creationId xmlns:p14="http://schemas.microsoft.com/office/powerpoint/2010/main" xmlns="" val="37418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338"/>
                                        </p:tgtEl>
                                      </p:cBhvr>
                                    </p:animEffect>
                                    <p:anim calcmode="lin" valueType="num">
                                      <p:cBhvr>
                                        <p:cTn id="28" dur="1000"/>
                                        <p:tgtEl>
                                          <p:spTgt spid="14338"/>
                                        </p:tgtEl>
                                        <p:attrNameLst>
                                          <p:attrName>ppt_x</p:attrName>
                                        </p:attrNameLst>
                                      </p:cBhvr>
                                      <p:tavLst>
                                        <p:tav tm="0">
                                          <p:val>
                                            <p:strVal val="ppt_x"/>
                                          </p:val>
                                        </p:tav>
                                        <p:tav tm="100000">
                                          <p:val>
                                            <p:strVal val="ppt_x"/>
                                          </p:val>
                                        </p:tav>
                                      </p:tavLst>
                                    </p:anim>
                                    <p:anim calcmode="lin" valueType="num">
                                      <p:cBhvr>
                                        <p:cTn id="29" dur="1000"/>
                                        <p:tgtEl>
                                          <p:spTgt spid="14338"/>
                                        </p:tgtEl>
                                        <p:attrNameLst>
                                          <p:attrName>ppt_y</p:attrName>
                                        </p:attrNameLst>
                                      </p:cBhvr>
                                      <p:tavLst>
                                        <p:tav tm="0">
                                          <p:val>
                                            <p:strVal val="ppt_y"/>
                                          </p:val>
                                        </p:tav>
                                        <p:tav tm="100000">
                                          <p:val>
                                            <p:strVal val="ppt_y+.1"/>
                                          </p:val>
                                        </p:tav>
                                      </p:tavLst>
                                    </p:anim>
                                    <p:set>
                                      <p:cBhvr>
                                        <p:cTn id="30" dur="1" fill="hold">
                                          <p:stCondLst>
                                            <p:cond delay="999"/>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a:xfrm>
            <a:off x="241176" y="2308940"/>
            <a:ext cx="4330824" cy="1143000"/>
          </a:xfrm>
        </p:spPr>
        <p:txBody>
          <a:bodyPr>
            <a:normAutofit fontScale="90000"/>
          </a:bodyPr>
          <a:lstStyle/>
          <a:p>
            <a:r>
              <a:rPr lang="el-GR" dirty="0" smtClean="0">
                <a:solidFill>
                  <a:schemeClr val="bg1"/>
                </a:solidFill>
              </a:rPr>
              <a:t>Κίτσος Τζαβέλας ή Τσαβέλλας </a:t>
            </a:r>
            <a:endParaRPr lang="el-GR" dirty="0">
              <a:solidFill>
                <a:schemeClr val="bg1"/>
              </a:solidFill>
            </a:endParaRPr>
          </a:p>
        </p:txBody>
      </p:sp>
      <p:sp>
        <p:nvSpPr>
          <p:cNvPr id="3" name="Θέση περιεχομένου 2"/>
          <p:cNvSpPr>
            <a:spLocks noGrp="1"/>
          </p:cNvSpPr>
          <p:nvPr>
            <p:ph idx="1"/>
          </p:nvPr>
        </p:nvSpPr>
        <p:spPr>
          <a:xfrm>
            <a:off x="4283968" y="548680"/>
            <a:ext cx="4402832" cy="5577483"/>
          </a:xfrm>
        </p:spPr>
        <p:txBody>
          <a:bodyPr>
            <a:normAutofit/>
          </a:bodyPr>
          <a:lstStyle/>
          <a:p>
            <a:r>
              <a:rPr lang="el-GR" dirty="0" smtClean="0">
                <a:solidFill>
                  <a:schemeClr val="bg1"/>
                </a:solidFill>
              </a:rPr>
              <a:t>O Κίτσος Τζαβέλας ή Τσαβέλλας (Σούλι 1800- Αθήνα 1855) ήταν Έλληνας αγωνιστής της επανάστασης του ’21 από το Σούλι της Ηπείρου και μετέπειτα στρατηγός, υπουργός και πρωθυπουργός.</a:t>
            </a:r>
            <a:endParaRPr lang="el-GR" dirty="0">
              <a:solidFill>
                <a:schemeClr val="bg1"/>
              </a:solidFill>
            </a:endParaRPr>
          </a:p>
        </p:txBody>
      </p:sp>
    </p:spTree>
    <p:extLst>
      <p:ext uri="{BB962C8B-B14F-4D97-AF65-F5344CB8AC3E}">
        <p14:creationId xmlns:p14="http://schemas.microsoft.com/office/powerpoint/2010/main" xmlns="" val="1296484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48" y="0"/>
            <a:ext cx="9129252"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chemeClr val="bg1"/>
                </a:solidFill>
              </a:rPr>
              <a:t>Ανδρέας Μιαούλης </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10000"/>
          </a:bodyPr>
          <a:lstStyle/>
          <a:p>
            <a:r>
              <a:rPr lang="el-GR" dirty="0" smtClean="0">
                <a:solidFill>
                  <a:schemeClr val="bg1"/>
                </a:solidFill>
              </a:rPr>
              <a:t>Ο Ανδρέας Μιαούλης – Βώκος (Ύδρα 20 Μαΐου 1769 – 11 Ιουνίου 1835 Πειραιάς) ήταν Έλληνας καραβοκύρης, δηλαδή πλοιοκτήτης, ο οποίος διαδραμάτισε πρωταγωνιστικό ρόλο στην επανάσταση του 1821, ως διοικητής ναύαρχος του ελληνικού στόλου, αλλά και στην μετέπειτα πολιτική ζωή του τόπου, με αποκορύφωμα την ανταρσία της Ύδρας κατά του Καποδίστρια, που είχε ως αποτέλεσμα την πυρπόληση του εθνικού στόλου στον Πόρο.</a:t>
            </a:r>
          </a:p>
          <a:p>
            <a:endParaRPr lang="el-GR" dirty="0" smtClean="0"/>
          </a:p>
          <a:p>
            <a:endParaRPr lang="el-GR" dirty="0"/>
          </a:p>
        </p:txBody>
      </p:sp>
    </p:spTree>
    <p:extLst>
      <p:ext uri="{BB962C8B-B14F-4D97-AF65-F5344CB8AC3E}">
        <p14:creationId xmlns:p14="http://schemas.microsoft.com/office/powerpoint/2010/main" xmlns="" val="37421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Μάρκος Μπότσαρης </a:t>
            </a:r>
            <a:endParaRPr lang="el-GR" dirty="0"/>
          </a:p>
        </p:txBody>
      </p:sp>
      <p:sp>
        <p:nvSpPr>
          <p:cNvPr id="3" name="Θέση περιεχομένου 2"/>
          <p:cNvSpPr>
            <a:spLocks noGrp="1"/>
          </p:cNvSpPr>
          <p:nvPr>
            <p:ph idx="1"/>
          </p:nvPr>
        </p:nvSpPr>
        <p:spPr/>
        <p:txBody>
          <a:bodyPr/>
          <a:lstStyle/>
          <a:p>
            <a:r>
              <a:rPr lang="el-GR" dirty="0" smtClean="0"/>
              <a:t>Ο Μάρκος Μπότσαρης (1790 – 8 ή 9 Αυγούστου (παλ.ημ.) 1823) ήταν στρατηγός και ήρωας της Ελληνικής Επανάστασης του 1821 και καπετάνιος των Σουλιωτών. Γεννήθηκε στο Σούλι και ήταν ο δεύτερος γιος του Κίτσου Μπότσαρη, που ήταν μια από τις επιφανέστερες μορφές του Σουλίου.</a:t>
            </a:r>
            <a:endParaRPr lang="el-GR" dirty="0"/>
          </a:p>
        </p:txBody>
      </p:sp>
    </p:spTree>
    <p:extLst>
      <p:ext uri="{BB962C8B-B14F-4D97-AF65-F5344CB8AC3E}">
        <p14:creationId xmlns:p14="http://schemas.microsoft.com/office/powerpoint/2010/main" xmlns="" val="8749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2"/>
                                        </p:tgtEl>
                                        <p:attrNameLst>
                                          <p:attrName>style.color</p:attrName>
                                        </p:attrNameLst>
                                      </p:cBhvr>
                                      <p:to>
                                        <a:schemeClr val="bg1"/>
                                      </p:to>
                                    </p:animClr>
                                    <p:animClr clrSpc="rgb" dir="cw">
                                      <p:cBhvr>
                                        <p:cTn id="13" dur="250" autoRev="1" fill="remove"/>
                                        <p:tgtEl>
                                          <p:spTgt spid="2"/>
                                        </p:tgtEl>
                                        <p:attrNameLst>
                                          <p:attrName>fillcolor</p:attrName>
                                        </p:attrNameLst>
                                      </p:cBhvr>
                                      <p:to>
                                        <a:schemeClr val="bg1"/>
                                      </p:to>
                                    </p:animClr>
                                    <p:set>
                                      <p:cBhvr>
                                        <p:cTn id="14" dur="250" autoRev="1" fill="remove"/>
                                        <p:tgtEl>
                                          <p:spTgt spid="2"/>
                                        </p:tgtEl>
                                        <p:attrNameLst>
                                          <p:attrName>fill.type</p:attrName>
                                        </p:attrNameLst>
                                      </p:cBhvr>
                                      <p:to>
                                        <p:strVal val="solid"/>
                                      </p:to>
                                    </p:set>
                                    <p:set>
                                      <p:cBhvr>
                                        <p:cTn id="15" dur="250" autoRev="1" fill="remove"/>
                                        <p:tgtEl>
                                          <p:spTgt spid="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3">
                                            <p:txEl>
                                              <p:pRg st="0" end="0"/>
                                            </p:txEl>
                                          </p:spTgt>
                                        </p:tgtEl>
                                      </p:cBhvr>
                                    </p:animEffect>
                                    <p:animScale>
                                      <p:cBhvr>
                                        <p:cTn id="20"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chemeClr val="bg1"/>
                </a:solidFill>
              </a:rPr>
              <a:t>Οδυσσέας Ανδρούτσος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smtClean="0">
                <a:solidFill>
                  <a:schemeClr val="bg1"/>
                </a:solidFill>
              </a:rPr>
              <a:t>Ο Οδυσσέας Ανδρούτσος γεννήθηκε τον Δεκέμβριο του 1790 κατά μία άποψη στην Πρέβεζα, και κατά δεύτερη άποψη στην Ιθάκη και δολοφονήθηκε με ξυλοδαρμό στην Ακρόπολη των Αθηνών στις 5 Ιουνίου του 1825.</a:t>
            </a:r>
          </a:p>
          <a:p>
            <a:endParaRPr lang="el-GR" dirty="0" smtClean="0"/>
          </a:p>
          <a:p>
            <a:endParaRPr lang="el-GR" dirty="0"/>
          </a:p>
        </p:txBody>
      </p:sp>
    </p:spTree>
    <p:extLst>
      <p:ext uri="{BB962C8B-B14F-4D97-AF65-F5344CB8AC3E}">
        <p14:creationId xmlns:p14="http://schemas.microsoft.com/office/powerpoint/2010/main" xmlns="" val="42630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Νικόλας Στουρναράς </a:t>
            </a:r>
            <a:endParaRPr lang="el-GR" dirty="0"/>
          </a:p>
        </p:txBody>
      </p:sp>
      <p:sp>
        <p:nvSpPr>
          <p:cNvPr id="3" name="Θέση περιεχομένου 2"/>
          <p:cNvSpPr>
            <a:spLocks noGrp="1"/>
          </p:cNvSpPr>
          <p:nvPr>
            <p:ph idx="1"/>
          </p:nvPr>
        </p:nvSpPr>
        <p:spPr/>
        <p:txBody>
          <a:bodyPr/>
          <a:lstStyle/>
          <a:p>
            <a:r>
              <a:rPr lang="el-GR" dirty="0" smtClean="0"/>
              <a:t>Ο Νικόλαος Στουρνάρας (μετέπειτα Στουρνάρης) (…-1826) ήταν οπλαρχηγός στην περιοχή της Αιτωλοακαρνανίας από τα Στουρναραίικα. Το αρματολίκι του ήταν στην περιοχή του Ασπροποτάμου και σε όλη τη διάρκεια της περιόδου του Αλή πασά ήταν ονομαστό κέντρο ενόπλων σωμάτων.</a:t>
            </a:r>
            <a:endParaRPr lang="el-GR" dirty="0"/>
          </a:p>
        </p:txBody>
      </p:sp>
    </p:spTree>
    <p:extLst>
      <p:ext uri="{BB962C8B-B14F-4D97-AF65-F5344CB8AC3E}">
        <p14:creationId xmlns:p14="http://schemas.microsoft.com/office/powerpoint/2010/main" xmlns="" val="34927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6386"/>
                                        </p:tgtEl>
                                        <p:attrNameLst>
                                          <p:attrName>ppt_x</p:attrName>
                                        </p:attrNameLst>
                                      </p:cBhvr>
                                      <p:tavLst>
                                        <p:tav tm="0">
                                          <p:val>
                                            <p:strVal val="ppt_x"/>
                                          </p:val>
                                        </p:tav>
                                        <p:tav tm="100000">
                                          <p:val>
                                            <p:strVal val="ppt_x"/>
                                          </p:val>
                                        </p:tav>
                                      </p:tavLst>
                                    </p:anim>
                                    <p:anim calcmode="lin" valueType="num">
                                      <p:cBhvr additive="base">
                                        <p:cTn id="22" dur="500"/>
                                        <p:tgtEl>
                                          <p:spTgt spid="16386"/>
                                        </p:tgtEl>
                                        <p:attrNameLst>
                                          <p:attrName>ppt_y</p:attrName>
                                        </p:attrNameLst>
                                      </p:cBhvr>
                                      <p:tavLst>
                                        <p:tav tm="0">
                                          <p:val>
                                            <p:strVal val="ppt_y"/>
                                          </p:val>
                                        </p:tav>
                                        <p:tav tm="100000">
                                          <p:val>
                                            <p:strVal val="1+ppt_h/2"/>
                                          </p:val>
                                        </p:tav>
                                      </p:tavLst>
                                    </p:anim>
                                    <p:set>
                                      <p:cBhvr>
                                        <p:cTn id="23" dur="1" fill="hold">
                                          <p:stCondLst>
                                            <p:cond delay="499"/>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a:xfrm>
            <a:off x="539552" y="2636912"/>
            <a:ext cx="2602632" cy="1143000"/>
          </a:xfrm>
        </p:spPr>
        <p:txBody>
          <a:bodyPr>
            <a:normAutofit fontScale="90000"/>
          </a:bodyPr>
          <a:lstStyle/>
          <a:p>
            <a:r>
              <a:rPr lang="el-GR" dirty="0" smtClean="0">
                <a:solidFill>
                  <a:schemeClr val="bg1"/>
                </a:solidFill>
              </a:rPr>
              <a:t>Δημήτριος</a:t>
            </a:r>
            <a:r>
              <a:rPr lang="el-GR" dirty="0" smtClean="0"/>
              <a:t> </a:t>
            </a:r>
            <a:r>
              <a:rPr lang="el-GR" dirty="0" smtClean="0">
                <a:solidFill>
                  <a:schemeClr val="bg1"/>
                </a:solidFill>
              </a:rPr>
              <a:t>Υψηλάντης</a:t>
            </a:r>
            <a:r>
              <a:rPr lang="el-GR" dirty="0" smtClean="0"/>
              <a:t> </a:t>
            </a:r>
            <a:endParaRPr lang="el-GR" dirty="0"/>
          </a:p>
        </p:txBody>
      </p:sp>
      <p:sp>
        <p:nvSpPr>
          <p:cNvPr id="3" name="Θέση περιεχομένου 2"/>
          <p:cNvSpPr>
            <a:spLocks noGrp="1"/>
          </p:cNvSpPr>
          <p:nvPr>
            <p:ph idx="1"/>
          </p:nvPr>
        </p:nvSpPr>
        <p:spPr>
          <a:xfrm>
            <a:off x="3491880" y="1600200"/>
            <a:ext cx="5194920" cy="4525963"/>
          </a:xfrm>
        </p:spPr>
        <p:txBody>
          <a:bodyPr/>
          <a:lstStyle/>
          <a:p>
            <a:endParaRPr lang="el-GR" dirty="0" smtClean="0">
              <a:solidFill>
                <a:schemeClr val="bg1"/>
              </a:solidFill>
            </a:endParaRPr>
          </a:p>
          <a:p>
            <a:r>
              <a:rPr lang="el-GR" dirty="0" smtClean="0">
                <a:solidFill>
                  <a:schemeClr val="bg1"/>
                </a:solidFill>
              </a:rPr>
              <a:t>Ο Δημήτριος Υψηλάντης (1794 – 5 Αυγούστου 1832) ήταν στρατιωτικός και αγωνιστής της επανάστασης του 1821.</a:t>
            </a:r>
            <a:endParaRPr lang="el-GR" dirty="0">
              <a:solidFill>
                <a:schemeClr val="bg1"/>
              </a:solidFill>
            </a:endParaRPr>
          </a:p>
        </p:txBody>
      </p:sp>
    </p:spTree>
    <p:extLst>
      <p:ext uri="{BB962C8B-B14F-4D97-AF65-F5344CB8AC3E}">
        <p14:creationId xmlns:p14="http://schemas.microsoft.com/office/powerpoint/2010/main" xmlns="" val="19178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chemeClr val="bg1"/>
                </a:solidFill>
              </a:rPr>
              <a:t>Αλέξανδρος Υψηλάντης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smtClean="0">
                <a:solidFill>
                  <a:schemeClr val="bg1"/>
                </a:solidFill>
              </a:rPr>
              <a:t>Ο Αλέξανδρος Υψηλάντης, (1792-1828), ήταν Έλληνας πρίγκιπας, στρατιωτικός, λόγιος και αρχηγός της Φιλικής Εταιρείας.</a:t>
            </a:r>
          </a:p>
          <a:p>
            <a:endParaRPr lang="el-GR" dirty="0" smtClean="0"/>
          </a:p>
          <a:p>
            <a:endParaRPr lang="el-GR" dirty="0"/>
          </a:p>
        </p:txBody>
      </p:sp>
    </p:spTree>
    <p:extLst>
      <p:ext uri="{BB962C8B-B14F-4D97-AF65-F5344CB8AC3E}">
        <p14:creationId xmlns:p14="http://schemas.microsoft.com/office/powerpoint/2010/main" xmlns="" val="6560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chemeClr val="bg1"/>
                </a:solidFill>
              </a:rPr>
              <a:t>Πηγές </a:t>
            </a:r>
            <a:endParaRPr lang="el-GR" dirty="0">
              <a:solidFill>
                <a:schemeClr val="bg1"/>
              </a:solidFill>
            </a:endParaRPr>
          </a:p>
        </p:txBody>
      </p:sp>
      <p:sp>
        <p:nvSpPr>
          <p:cNvPr id="3" name="Θέση περιεχομένου 2"/>
          <p:cNvSpPr>
            <a:spLocks noGrp="1"/>
          </p:cNvSpPr>
          <p:nvPr>
            <p:ph idx="1"/>
          </p:nvPr>
        </p:nvSpPr>
        <p:spPr/>
        <p:txBody>
          <a:bodyPr/>
          <a:lstStyle/>
          <a:p>
            <a:r>
              <a:rPr lang="en-US" dirty="0" smtClean="0">
                <a:hlinkClick r:id="rId3"/>
              </a:rPr>
              <a:t>https://www.eirinika.gr/</a:t>
            </a:r>
            <a:endParaRPr lang="el-GR" dirty="0" smtClean="0"/>
          </a:p>
          <a:p>
            <a:endParaRPr lang="el-GR" dirty="0" smtClean="0"/>
          </a:p>
          <a:p>
            <a:r>
              <a:rPr lang="en-US" dirty="0" smtClean="0">
                <a:hlinkClick r:id="rId4"/>
              </a:rPr>
              <a:t>https://el.wikipedia.org/</a:t>
            </a:r>
            <a:r>
              <a:rPr lang="el-GR" dirty="0" smtClean="0"/>
              <a:t> </a:t>
            </a:r>
          </a:p>
          <a:p>
            <a:endParaRPr lang="el-GR" dirty="0" smtClean="0"/>
          </a:p>
          <a:p>
            <a:endParaRPr lang="el-GR" dirty="0"/>
          </a:p>
        </p:txBody>
      </p:sp>
    </p:spTree>
    <p:extLst>
      <p:ext uri="{BB962C8B-B14F-4D97-AF65-F5344CB8AC3E}">
        <p14:creationId xmlns:p14="http://schemas.microsoft.com/office/powerpoint/2010/main" xmlns="" val="13494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1)">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80">
                                          <p:stCondLst>
                                            <p:cond delay="0"/>
                                          </p:stCondLst>
                                        </p:cTn>
                                        <p:tgtEl>
                                          <p:spTgt spid="3">
                                            <p:txEl>
                                              <p:pRg st="2" end="2"/>
                                            </p:txEl>
                                          </p:spTgt>
                                        </p:tgtEl>
                                      </p:cBhvr>
                                    </p:animEffect>
                                    <p:anim calcmode="lin" valueType="num">
                                      <p:cBhvr>
                                        <p:cTn id="3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2" end="2"/>
                                            </p:txEl>
                                          </p:spTgt>
                                        </p:tgtEl>
                                      </p:cBhvr>
                                      <p:to x="100000" y="60000"/>
                                    </p:animScale>
                                    <p:animScale>
                                      <p:cBhvr>
                                        <p:cTn id="41" dur="166" decel="50000">
                                          <p:stCondLst>
                                            <p:cond delay="676"/>
                                          </p:stCondLst>
                                        </p:cTn>
                                        <p:tgtEl>
                                          <p:spTgt spid="3">
                                            <p:txEl>
                                              <p:pRg st="2" end="2"/>
                                            </p:txEl>
                                          </p:spTgt>
                                        </p:tgtEl>
                                      </p:cBhvr>
                                      <p:to x="100000" y="100000"/>
                                    </p:animScale>
                                    <p:animScale>
                                      <p:cBhvr>
                                        <p:cTn id="42" dur="26">
                                          <p:stCondLst>
                                            <p:cond delay="1312"/>
                                          </p:stCondLst>
                                        </p:cTn>
                                        <p:tgtEl>
                                          <p:spTgt spid="3">
                                            <p:txEl>
                                              <p:pRg st="2" end="2"/>
                                            </p:txEl>
                                          </p:spTgt>
                                        </p:tgtEl>
                                      </p:cBhvr>
                                      <p:to x="100000" y="80000"/>
                                    </p:animScale>
                                    <p:animScale>
                                      <p:cBhvr>
                                        <p:cTn id="43" dur="166" decel="50000">
                                          <p:stCondLst>
                                            <p:cond delay="1338"/>
                                          </p:stCondLst>
                                        </p:cTn>
                                        <p:tgtEl>
                                          <p:spTgt spid="3">
                                            <p:txEl>
                                              <p:pRg st="2" end="2"/>
                                            </p:txEl>
                                          </p:spTgt>
                                        </p:tgtEl>
                                      </p:cBhvr>
                                      <p:to x="100000" y="100000"/>
                                    </p:animScale>
                                    <p:animScale>
                                      <p:cBhvr>
                                        <p:cTn id="44" dur="26">
                                          <p:stCondLst>
                                            <p:cond delay="1642"/>
                                          </p:stCondLst>
                                        </p:cTn>
                                        <p:tgtEl>
                                          <p:spTgt spid="3">
                                            <p:txEl>
                                              <p:pRg st="2" end="2"/>
                                            </p:txEl>
                                          </p:spTgt>
                                        </p:tgtEl>
                                      </p:cBhvr>
                                      <p:to x="100000" y="90000"/>
                                    </p:animScale>
                                    <p:animScale>
                                      <p:cBhvr>
                                        <p:cTn id="45" dur="166" decel="50000">
                                          <p:stCondLst>
                                            <p:cond delay="1668"/>
                                          </p:stCondLst>
                                        </p:cTn>
                                        <p:tgtEl>
                                          <p:spTgt spid="3">
                                            <p:txEl>
                                              <p:pRg st="2" end="2"/>
                                            </p:txEl>
                                          </p:spTgt>
                                        </p:tgtEl>
                                      </p:cBhvr>
                                      <p:to x="100000" y="100000"/>
                                    </p:animScale>
                                    <p:animScale>
                                      <p:cBhvr>
                                        <p:cTn id="46" dur="26">
                                          <p:stCondLst>
                                            <p:cond delay="1808"/>
                                          </p:stCondLst>
                                        </p:cTn>
                                        <p:tgtEl>
                                          <p:spTgt spid="3">
                                            <p:txEl>
                                              <p:pRg st="2" end="2"/>
                                            </p:txEl>
                                          </p:spTgt>
                                        </p:tgtEl>
                                      </p:cBhvr>
                                      <p:to x="100000" y="95000"/>
                                    </p:animScale>
                                    <p:animScale>
                                      <p:cBhvr>
                                        <p:cTn id="4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a:xfrm>
            <a:off x="0" y="0"/>
            <a:ext cx="3456384" cy="1143000"/>
          </a:xfrm>
        </p:spPr>
        <p:txBody>
          <a:bodyPr>
            <a:normAutofit fontScale="90000"/>
          </a:bodyPr>
          <a:lstStyle/>
          <a:p>
            <a:r>
              <a:rPr lang="el-GR" dirty="0" smtClean="0">
                <a:solidFill>
                  <a:schemeClr val="bg1"/>
                </a:solidFill>
              </a:rPr>
              <a:t>Θεόδωρος Κολοκοτρώνης </a:t>
            </a:r>
            <a:endParaRPr lang="el-GR" dirty="0">
              <a:solidFill>
                <a:schemeClr val="bg1"/>
              </a:solidFill>
            </a:endParaRPr>
          </a:p>
        </p:txBody>
      </p:sp>
      <p:sp>
        <p:nvSpPr>
          <p:cNvPr id="3" name="Θέση περιεχομένου 2"/>
          <p:cNvSpPr>
            <a:spLocks noGrp="1"/>
          </p:cNvSpPr>
          <p:nvPr>
            <p:ph idx="1"/>
          </p:nvPr>
        </p:nvSpPr>
        <p:spPr>
          <a:xfrm>
            <a:off x="5868144" y="476672"/>
            <a:ext cx="3466728" cy="5688632"/>
          </a:xfrm>
        </p:spPr>
        <p:txBody>
          <a:bodyPr>
            <a:normAutofit fontScale="77500" lnSpcReduction="20000"/>
          </a:bodyPr>
          <a:lstStyle/>
          <a:p>
            <a:r>
              <a:rPr lang="el-GR" b="0" i="0" dirty="0" smtClean="0">
                <a:effectLst/>
                <a:latin typeface="Georgia"/>
              </a:rPr>
              <a:t>Ο Θεόδωρος Κολοκοτρώνης (3 Απριλίου 1770 – 4 Φεβρουαρίου 1843) ήταν Έλληνας κλέφτης, καπετάνιος, στρατηγός με πρωταγωνιστικό ρόλο στην Επανάσταση του 1821, πολιτικός , πληρεξούσιος , σύμβουλος της Επικράτειας. Έμεινε γνωστός και ως Γέρος του Μοριά.</a:t>
            </a:r>
            <a:endParaRPr lang="el-GR" dirty="0"/>
          </a:p>
        </p:txBody>
      </p:sp>
    </p:spTree>
    <p:extLst>
      <p:ext uri="{BB962C8B-B14F-4D97-AF65-F5344CB8AC3E}">
        <p14:creationId xmlns:p14="http://schemas.microsoft.com/office/powerpoint/2010/main" xmlns="" val="30777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a:bodyPr>
          <a:lstStyle/>
          <a:p>
            <a:r>
              <a:rPr lang="el-GR" sz="4000" dirty="0" smtClean="0"/>
              <a:t>Γεώργιος</a:t>
            </a:r>
            <a:r>
              <a:rPr lang="el-GR" sz="3200" dirty="0" smtClean="0"/>
              <a:t> </a:t>
            </a:r>
            <a:r>
              <a:rPr lang="el-GR" sz="3200" dirty="0">
                <a:solidFill>
                  <a:srgbClr val="111111"/>
                </a:solidFill>
                <a:latin typeface="Georgia"/>
                <a:ea typeface="+mn-ea"/>
                <a:cs typeface="+mn-cs"/>
              </a:rPr>
              <a:t> Καραϊσκάκης </a:t>
            </a:r>
            <a:endParaRPr lang="el-GR" sz="3200" dirty="0"/>
          </a:p>
        </p:txBody>
      </p:sp>
      <p:sp>
        <p:nvSpPr>
          <p:cNvPr id="3" name="Θέση περιεχομένου 2"/>
          <p:cNvSpPr>
            <a:spLocks noGrp="1"/>
          </p:cNvSpPr>
          <p:nvPr>
            <p:ph idx="1"/>
          </p:nvPr>
        </p:nvSpPr>
        <p:spPr/>
        <p:txBody>
          <a:bodyPr>
            <a:normAutofit fontScale="85000" lnSpcReduction="10000"/>
          </a:bodyPr>
          <a:lstStyle/>
          <a:p>
            <a:pPr>
              <a:tabLst>
                <a:tab pos="1165225" algn="l"/>
              </a:tabLst>
            </a:pPr>
            <a:r>
              <a:rPr lang="el-GR" b="0" i="0" dirty="0" smtClean="0">
                <a:effectLst/>
                <a:latin typeface="Georgia"/>
              </a:rPr>
              <a:t>Ο Γεώργιος Καραϊσκάκης ή Καραΐσκος ήταν Έλληνας επαναστάτης, αρχικά υπήρξε σπουδαίος αρματωλός και στη συνέχεια κατέστη στρατηγός της Επανάστασης του 1821.</a:t>
            </a:r>
          </a:p>
          <a:p>
            <a:pPr>
              <a:tabLst>
                <a:tab pos="1165225" algn="l"/>
              </a:tabLst>
            </a:pPr>
            <a:r>
              <a:rPr lang="el-GR" b="0" i="0" dirty="0" smtClean="0">
                <a:effectLst/>
                <a:latin typeface="Georgia"/>
              </a:rPr>
              <a:t>Το επίθετό του είναι υποκοριστικό του Καραΐσκος όπου απαντάται ως οικογενειακό επώνυμο στις επαρχίες Βάλτου, Καρπενησίου, Φαρσάλων, Καρδίτσας, Βόνιτσας κ.α. Κατά μια εκδοχή το οφείλει στον πιθανολογούμενο πατέρα του, τον αρματολό Δημήτριο Καραΐσκο.</a:t>
            </a:r>
          </a:p>
          <a:p>
            <a:endParaRPr lang="el-GR" dirty="0"/>
          </a:p>
        </p:txBody>
      </p:sp>
    </p:spTree>
    <p:extLst>
      <p:ext uri="{BB962C8B-B14F-4D97-AF65-F5344CB8AC3E}">
        <p14:creationId xmlns:p14="http://schemas.microsoft.com/office/powerpoint/2010/main" xmlns="" val="267966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4"/>
                                        </p:tgtEl>
                                        <p:attrNameLst>
                                          <p:attrName>ppt_x</p:attrName>
                                        </p:attrNameLst>
                                      </p:cBhvr>
                                      <p:tavLst>
                                        <p:tav tm="0">
                                          <p:val>
                                            <p:strVal val="ppt_x"/>
                                          </p:val>
                                        </p:tav>
                                        <p:tav tm="100000">
                                          <p:val>
                                            <p:strVal val="ppt_x"/>
                                          </p:val>
                                        </p:tav>
                                      </p:tavLst>
                                    </p:anim>
                                    <p:anim calcmode="lin" valueType="num">
                                      <p:cBhvr additive="base">
                                        <p:cTn id="7" dur="500"/>
                                        <p:tgtEl>
                                          <p:spTgt spid="3074"/>
                                        </p:tgtEl>
                                        <p:attrNameLst>
                                          <p:attrName>ppt_y</p:attrName>
                                        </p:attrNameLst>
                                      </p:cBhvr>
                                      <p:tavLst>
                                        <p:tav tm="0">
                                          <p:val>
                                            <p:strVal val="ppt_y"/>
                                          </p:val>
                                        </p:tav>
                                        <p:tav tm="100000">
                                          <p:val>
                                            <p:strVal val="1+ppt_h/2"/>
                                          </p:val>
                                        </p:tav>
                                      </p:tavLst>
                                    </p:anim>
                                    <p:set>
                                      <p:cBhvr>
                                        <p:cTn id="8" dur="1" fill="hold">
                                          <p:stCondLst>
                                            <p:cond delay="499"/>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chemeClr val="bg1"/>
                </a:solidFill>
              </a:rPr>
              <a:t>Αθανάσιος Διάκος </a:t>
            </a:r>
            <a:endParaRPr lang="el-GR" dirty="0">
              <a:solidFill>
                <a:schemeClr val="bg1"/>
              </a:solidFill>
            </a:endParaRPr>
          </a:p>
        </p:txBody>
      </p:sp>
      <p:sp>
        <p:nvSpPr>
          <p:cNvPr id="3" name="Θέση περιεχομένου 2"/>
          <p:cNvSpPr>
            <a:spLocks noGrp="1"/>
          </p:cNvSpPr>
          <p:nvPr>
            <p:ph idx="1"/>
          </p:nvPr>
        </p:nvSpPr>
        <p:spPr>
          <a:xfrm>
            <a:off x="457200" y="2204864"/>
            <a:ext cx="8229600" cy="4525963"/>
          </a:xfrm>
        </p:spPr>
        <p:txBody>
          <a:bodyPr>
            <a:normAutofit fontScale="85000" lnSpcReduction="10000"/>
          </a:bodyPr>
          <a:lstStyle/>
          <a:p>
            <a:r>
              <a:rPr lang="el-GR" b="0" i="0" dirty="0" smtClean="0">
                <a:solidFill>
                  <a:schemeClr val="bg1"/>
                </a:solidFill>
                <a:effectLst/>
                <a:latin typeface="Georgia"/>
              </a:rPr>
              <a:t>Ο Αθανάσιος Διάκος, ήταν ένας από τους Έλληνες πρωταγωνιστές ήρωες – οπλαρχηγούς του πρώτου έτους της Επανάστασης του 1821 που έδρασε στη Στερεά Ελλάδα. Γεννήθηκε κατ” άλλους στην Αρτοτίνα Φωκίδας το 1788 και κατ” άλλους στην Άνω Μουσουνίτσα Φωκίδος σύμφωνα με μαρτυρίες του Γκούρα,του Φιλήμονος, του Περραιβού και ξένων όπως του Finley και του Bartholdy αλλά και του Hertsberg.</a:t>
            </a:r>
          </a:p>
          <a:p>
            <a:pPr marL="0" indent="0">
              <a:buNone/>
            </a:pPr>
            <a:r>
              <a:rPr lang="el-GR" dirty="0" smtClean="0"/>
              <a:t/>
            </a:r>
            <a:br>
              <a:rPr lang="el-GR" dirty="0" smtClean="0"/>
            </a:br>
            <a:endParaRPr lang="el-GR" dirty="0"/>
          </a:p>
        </p:txBody>
      </p:sp>
    </p:spTree>
    <p:extLst>
      <p:ext uri="{BB962C8B-B14F-4D97-AF65-F5344CB8AC3E}">
        <p14:creationId xmlns:p14="http://schemas.microsoft.com/office/powerpoint/2010/main" xmlns="" val="271679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a:xfrm>
            <a:off x="4211960" y="2492896"/>
            <a:ext cx="4690864" cy="1143000"/>
          </a:xfrm>
        </p:spPr>
        <p:txBody>
          <a:bodyPr>
            <a:normAutofit fontScale="90000"/>
          </a:bodyPr>
          <a:lstStyle/>
          <a:p>
            <a:r>
              <a:rPr lang="el-GR" dirty="0" smtClean="0">
                <a:solidFill>
                  <a:schemeClr val="bg1"/>
                </a:solidFill>
              </a:rPr>
              <a:t>Γιάννης Μακρυγίαννης </a:t>
            </a:r>
            <a:endParaRPr lang="el-GR" dirty="0">
              <a:solidFill>
                <a:schemeClr val="bg1"/>
              </a:solidFill>
            </a:endParaRPr>
          </a:p>
        </p:txBody>
      </p:sp>
      <p:sp>
        <p:nvSpPr>
          <p:cNvPr id="3" name="Θέση περιεχομένου 2"/>
          <p:cNvSpPr>
            <a:spLocks noGrp="1"/>
          </p:cNvSpPr>
          <p:nvPr>
            <p:ph idx="1"/>
          </p:nvPr>
        </p:nvSpPr>
        <p:spPr>
          <a:xfrm>
            <a:off x="457200" y="188640"/>
            <a:ext cx="3682752" cy="6480720"/>
          </a:xfrm>
        </p:spPr>
        <p:txBody>
          <a:bodyPr>
            <a:normAutofit fontScale="77500" lnSpcReduction="20000"/>
          </a:bodyPr>
          <a:lstStyle/>
          <a:p>
            <a:r>
              <a:rPr lang="el-GR" dirty="0" smtClean="0">
                <a:solidFill>
                  <a:schemeClr val="bg1"/>
                </a:solidFill>
              </a:rPr>
              <a:t>Ο Γιάννης Μακρυγιάννης (1797 – 1864) ήταν αγωνιστής της Ελληνικής Επανάστασης του 1821, στρατιωτικός και δραστήριο πολιτικό πρόσωπο μετά τη δημιουργία του ελεύθερου ελληνικού κράτους· αυτοδίδακτος συγγραφέας απομνημονευμάτων (Απομνημονεύματα του Μακρυγιάννη) απαράμιλλων για το πηγαίο ύφος τους, και λαϊκών αφηγήσεων οραμάτων</a:t>
            </a:r>
            <a:r>
              <a:rPr lang="el-GR" dirty="0" smtClean="0"/>
              <a:t>.</a:t>
            </a:r>
            <a:endParaRPr lang="el-GR" dirty="0"/>
          </a:p>
        </p:txBody>
      </p:sp>
    </p:spTree>
    <p:extLst>
      <p:ext uri="{BB962C8B-B14F-4D97-AF65-F5344CB8AC3E}">
        <p14:creationId xmlns:p14="http://schemas.microsoft.com/office/powerpoint/2010/main" xmlns="" val="8117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Ρήγας Βελεστινλής </a:t>
            </a:r>
            <a:endParaRPr lang="el-GR" dirty="0"/>
          </a:p>
        </p:txBody>
      </p:sp>
      <p:sp>
        <p:nvSpPr>
          <p:cNvPr id="3" name="Θέση περιεχομένου 2"/>
          <p:cNvSpPr>
            <a:spLocks noGrp="1"/>
          </p:cNvSpPr>
          <p:nvPr>
            <p:ph idx="1"/>
          </p:nvPr>
        </p:nvSpPr>
        <p:spPr/>
        <p:txBody>
          <a:bodyPr>
            <a:normAutofit lnSpcReduction="10000"/>
          </a:bodyPr>
          <a:lstStyle/>
          <a:p>
            <a:r>
              <a:rPr lang="el-GR" b="0" i="0" dirty="0" smtClean="0">
                <a:solidFill>
                  <a:srgbClr val="111111"/>
                </a:solidFill>
                <a:effectLst/>
                <a:latin typeface="Georgia"/>
              </a:rPr>
              <a:t>Ο Ρήγας Βελεστινλής ή Ρήγας Φεραίος θεωρείται εθνομάρτυρας και πρόδρομος της Ελληνικής Επανάστασης του 1821. Ο ίδιος υπέγραφε ως «Ρήγας Βελεστινλής» ή «Ρήγας ο Θεσσαλός» και ουδέποτε «Φεραίος», κάτι που ίσως να είναι δημιούργημα μεταγενέστερων λογίων.</a:t>
            </a:r>
          </a:p>
          <a:p>
            <a:pPr marL="0" indent="0">
              <a:buNone/>
            </a:pPr>
            <a:r>
              <a:rPr lang="el-GR" dirty="0" smtClean="0"/>
              <a:t/>
            </a:r>
            <a:br>
              <a:rPr lang="el-GR" dirty="0" smtClean="0"/>
            </a:br>
            <a:endParaRPr lang="el-GR" dirty="0"/>
          </a:p>
        </p:txBody>
      </p:sp>
    </p:spTree>
    <p:extLst>
      <p:ext uri="{BB962C8B-B14F-4D97-AF65-F5344CB8AC3E}">
        <p14:creationId xmlns:p14="http://schemas.microsoft.com/office/powerpoint/2010/main" xmlns="" val="1542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146"/>
                                        </p:tgtEl>
                                      </p:cBhvr>
                                    </p:animEffect>
                                    <p:anim calcmode="lin" valueType="num">
                                      <p:cBhvr>
                                        <p:cTn id="7" dur="1000"/>
                                        <p:tgtEl>
                                          <p:spTgt spid="6146"/>
                                        </p:tgtEl>
                                        <p:attrNameLst>
                                          <p:attrName>ppt_x</p:attrName>
                                        </p:attrNameLst>
                                      </p:cBhvr>
                                      <p:tavLst>
                                        <p:tav tm="0">
                                          <p:val>
                                            <p:strVal val="ppt_x"/>
                                          </p:val>
                                        </p:tav>
                                        <p:tav tm="100000">
                                          <p:val>
                                            <p:strVal val="ppt_x"/>
                                          </p:val>
                                        </p:tav>
                                      </p:tavLst>
                                    </p:anim>
                                    <p:anim calcmode="lin" valueType="num">
                                      <p:cBhvr>
                                        <p:cTn id="8" dur="1000"/>
                                        <p:tgtEl>
                                          <p:spTgt spid="6146"/>
                                        </p:tgtEl>
                                        <p:attrNameLst>
                                          <p:attrName>ppt_y</p:attrName>
                                        </p:attrNameLst>
                                      </p:cBhvr>
                                      <p:tavLst>
                                        <p:tav tm="0">
                                          <p:val>
                                            <p:strVal val="ppt_y"/>
                                          </p:val>
                                        </p:tav>
                                        <p:tav tm="100000">
                                          <p:val>
                                            <p:strVal val="ppt_y+.1"/>
                                          </p:val>
                                        </p:tav>
                                      </p:tavLst>
                                    </p:anim>
                                    <p:set>
                                      <p:cBhvr>
                                        <p:cTn id="9" dur="1" fill="hold">
                                          <p:stCondLst>
                                            <p:cond delay="999"/>
                                          </p:stCondLst>
                                        </p:cTn>
                                        <p:tgtEl>
                                          <p:spTgt spid="614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chemeClr val="bg1"/>
                </a:solidFill>
              </a:rPr>
              <a:t>Γρηγόριος Δίκαιος ή Παπαφλέσσας </a:t>
            </a:r>
            <a:endParaRPr lang="el-GR" dirty="0">
              <a:solidFill>
                <a:schemeClr val="bg1"/>
              </a:solidFill>
            </a:endParaRPr>
          </a:p>
        </p:txBody>
      </p:sp>
      <p:sp>
        <p:nvSpPr>
          <p:cNvPr id="3" name="Θέση περιεχομένου 2"/>
          <p:cNvSpPr>
            <a:spLocks noGrp="1"/>
          </p:cNvSpPr>
          <p:nvPr>
            <p:ph idx="1"/>
          </p:nvPr>
        </p:nvSpPr>
        <p:spPr/>
        <p:txBody>
          <a:bodyPr>
            <a:normAutofit fontScale="85000" lnSpcReduction="10000"/>
          </a:bodyPr>
          <a:lstStyle/>
          <a:p>
            <a:r>
              <a:rPr lang="el-GR" dirty="0" smtClean="0">
                <a:solidFill>
                  <a:schemeClr val="bg1"/>
                </a:solidFill>
              </a:rPr>
              <a:t>Ο Γρηγόριος Δικαίος ή Παπαφλέσσας (το κανονικό του όνομα ήταν Γεώργιος Δημ. Φλέσσας, πράγμα το οποίο αμφισβητείται, μεταξύ άλλων, από ιστορικούς της εποχής, οι οποίοι υποστηρίζουν ότι το πραγματικό του όνομα ήταν Γεώργιος Δημ. Δικαίος. Σύμφωνα με την άποψη αυτή, το επώνυμο «Φλέσσας» θεωρείται προσωνύμιο της οικογένειας των Δικαίων) (1788-1825) ή περισσότερο γνωστός ως Παπαφλέσσας ή Γρηγόριος Δικαίος ή Μπουρλοτιέρης των ψυχών[4] ήταν κληρικός, πολιτικός και αγωνιστής, ήρωας της Eλληνικής Επανάστασης του 1821.</a:t>
            </a:r>
          </a:p>
          <a:p>
            <a:endParaRPr lang="el-GR" dirty="0" smtClean="0"/>
          </a:p>
          <a:p>
            <a:endParaRPr lang="el-GR" dirty="0"/>
          </a:p>
        </p:txBody>
      </p:sp>
    </p:spTree>
    <p:extLst>
      <p:ext uri="{BB962C8B-B14F-4D97-AF65-F5344CB8AC3E}">
        <p14:creationId xmlns:p14="http://schemas.microsoft.com/office/powerpoint/2010/main" xmlns="" val="35305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t>Κωνσταντίνος Κανάρης </a:t>
            </a:r>
            <a:endParaRPr lang="el-GR" dirty="0"/>
          </a:p>
        </p:txBody>
      </p:sp>
      <p:sp>
        <p:nvSpPr>
          <p:cNvPr id="3" name="Θέση περιεχομένου 2"/>
          <p:cNvSpPr>
            <a:spLocks noGrp="1"/>
          </p:cNvSpPr>
          <p:nvPr>
            <p:ph idx="1"/>
          </p:nvPr>
        </p:nvSpPr>
        <p:spPr/>
        <p:txBody>
          <a:bodyPr/>
          <a:lstStyle/>
          <a:p>
            <a:r>
              <a:rPr lang="el-GR" dirty="0" smtClean="0"/>
              <a:t>Ο Κωνσταντίνος Κανάρης (Ψαρά 1793 ή 1795 – Αθήνα 2 Σεπτεμβρίου 1877) ήταν σημαντική μορφή του ναυτικού αγώνα κατά την Ελληνική Επανάσταση του 1821 και μετέπειτα ναύαρχος και πολιτικός, ο οποίος διετέλεσε πέντε φορές πρωθυπουργός της Ελλάδας σε ένα διάστημα 33,5 ετών (1844, 1848-49, 1864, 1864-65 και 1877) και για 2 χρόνια και 3 μήνες συνολικά.</a:t>
            </a:r>
            <a:endParaRPr lang="el-GR" dirty="0"/>
          </a:p>
        </p:txBody>
      </p:sp>
    </p:spTree>
    <p:extLst>
      <p:ext uri="{BB962C8B-B14F-4D97-AF65-F5344CB8AC3E}">
        <p14:creationId xmlns:p14="http://schemas.microsoft.com/office/powerpoint/2010/main" xmlns="" val="37220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3">
                                            <p:txEl>
                                              <p:pRg st="0" end="0"/>
                                            </p:txEl>
                                          </p:spTgt>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242"/>
                                        </p:tgtEl>
                                      </p:cBhvr>
                                    </p:animEffect>
                                    <p:set>
                                      <p:cBhvr>
                                        <p:cTn id="21" dur="1" fill="hold">
                                          <p:stCondLst>
                                            <p:cond delay="4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lstStyle/>
          <a:p>
            <a:r>
              <a:rPr lang="el-GR" dirty="0" smtClean="0">
                <a:solidFill>
                  <a:schemeClr val="bg1"/>
                </a:solidFill>
              </a:rPr>
              <a:t>Λασκαρίνα Μπουμπουλίνα </a:t>
            </a:r>
            <a:endParaRPr lang="el-GR" dirty="0">
              <a:solidFill>
                <a:schemeClr val="bg1"/>
              </a:solidFill>
            </a:endParaRPr>
          </a:p>
        </p:txBody>
      </p:sp>
      <p:sp>
        <p:nvSpPr>
          <p:cNvPr id="3" name="Θέση περιεχομένου 2"/>
          <p:cNvSpPr>
            <a:spLocks noGrp="1"/>
          </p:cNvSpPr>
          <p:nvPr>
            <p:ph idx="1"/>
          </p:nvPr>
        </p:nvSpPr>
        <p:spPr/>
        <p:txBody>
          <a:bodyPr/>
          <a:lstStyle/>
          <a:p>
            <a:endParaRPr lang="el-GR" dirty="0" smtClean="0">
              <a:solidFill>
                <a:schemeClr val="bg1"/>
              </a:solidFill>
            </a:endParaRPr>
          </a:p>
          <a:p>
            <a:endParaRPr lang="el-GR" dirty="0">
              <a:solidFill>
                <a:schemeClr val="bg1"/>
              </a:solidFill>
            </a:endParaRPr>
          </a:p>
          <a:p>
            <a:endParaRPr lang="el-GR" dirty="0" smtClean="0">
              <a:solidFill>
                <a:schemeClr val="bg1"/>
              </a:solidFill>
            </a:endParaRPr>
          </a:p>
          <a:p>
            <a:endParaRPr lang="el-GR" dirty="0">
              <a:solidFill>
                <a:schemeClr val="bg1"/>
              </a:solidFill>
            </a:endParaRPr>
          </a:p>
          <a:p>
            <a:r>
              <a:rPr lang="el-GR" dirty="0" smtClean="0">
                <a:solidFill>
                  <a:schemeClr val="bg1"/>
                </a:solidFill>
              </a:rPr>
              <a:t>Η Λασκαρίνα Μπουμπουλίνα (11 Μαΐου 1771 – 22 Μαΐου 1825) ήταν Ελληνίδα ηρωίδα της Ελληνικής Επανάστασης του 1821.</a:t>
            </a:r>
            <a:endParaRPr lang="el-GR" dirty="0">
              <a:solidFill>
                <a:schemeClr val="bg1"/>
              </a:solidFill>
            </a:endParaRPr>
          </a:p>
        </p:txBody>
      </p:sp>
    </p:spTree>
    <p:extLst>
      <p:ext uri="{BB962C8B-B14F-4D97-AF65-F5344CB8AC3E}">
        <p14:creationId xmlns:p14="http://schemas.microsoft.com/office/powerpoint/2010/main" xmlns="" val="31184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heel(1)">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randombar(horizontal)">
                                      <p:cBhvr>
                                        <p:cTn id="19" dur="500"/>
                                        <p:tgtEl>
                                          <p:spTgt spid="133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1"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854</Words>
  <Application>Microsoft Office PowerPoint</Application>
  <PresentationFormat>Προβολή στην οθόνη (4:3)</PresentationFormat>
  <Paragraphs>48</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ΟΙ ΗΡΩΕΣ ΤΗΣ ΕΠΑΝΑΣΤΑΣΗΣ ΤΟΥ 1821 </vt:lpstr>
      <vt:lpstr>Θεόδωρος Κολοκοτρώνης </vt:lpstr>
      <vt:lpstr>Γεώργιος  Καραϊσκάκης </vt:lpstr>
      <vt:lpstr>Αθανάσιος Διάκος </vt:lpstr>
      <vt:lpstr>Γιάννης Μακρυγίαννης </vt:lpstr>
      <vt:lpstr>Ρήγας Βελεστινλής </vt:lpstr>
      <vt:lpstr>Γρηγόριος Δίκαιος ή Παπαφλέσσας </vt:lpstr>
      <vt:lpstr>Κωνσταντίνος Κανάρης </vt:lpstr>
      <vt:lpstr>Λασκαρίνα Μπουμπουλίνα </vt:lpstr>
      <vt:lpstr>Νικήτας Σταματελόπουλος ή Νικηταράς </vt:lpstr>
      <vt:lpstr>Κίτσος Τζαβέλας ή Τσαβέλλας </vt:lpstr>
      <vt:lpstr>Ανδρέας Μιαούλης </vt:lpstr>
      <vt:lpstr>Μάρκος Μπότσαρης </vt:lpstr>
      <vt:lpstr>Οδυσσέας Ανδρούτσος </vt:lpstr>
      <vt:lpstr>Νικόλας Στουρναράς </vt:lpstr>
      <vt:lpstr>Δημήτριος Υψηλάντης </vt:lpstr>
      <vt:lpstr>Αλέξανδρος Υψηλάντης </vt:lpstr>
      <vt:lpstr>Πηγές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ΗΡΩΕΣ ΤΗΣ ΕΠΑΝΑΣΤΑΣΗΣ ΤΟΥ 1821</dc:title>
  <dc:creator>User</dc:creator>
  <cp:lastModifiedBy>Dell</cp:lastModifiedBy>
  <cp:revision>11</cp:revision>
  <dcterms:created xsi:type="dcterms:W3CDTF">2021-01-06T21:41:06Z</dcterms:created>
  <dcterms:modified xsi:type="dcterms:W3CDTF">2021-02-11T18:34:46Z</dcterms:modified>
</cp:coreProperties>
</file>