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3" r:id="rId5"/>
    <p:sldId id="259" r:id="rId6"/>
    <p:sldId id="280" r:id="rId7"/>
    <p:sldId id="260" r:id="rId8"/>
    <p:sldId id="261" r:id="rId9"/>
    <p:sldId id="274" r:id="rId10"/>
    <p:sldId id="262" r:id="rId11"/>
    <p:sldId id="263" r:id="rId12"/>
    <p:sldId id="275" r:id="rId13"/>
    <p:sldId id="264" r:id="rId14"/>
    <p:sldId id="265" r:id="rId15"/>
    <p:sldId id="276" r:id="rId16"/>
    <p:sldId id="266" r:id="rId17"/>
    <p:sldId id="267" r:id="rId18"/>
    <p:sldId id="277" r:id="rId19"/>
    <p:sldId id="268" r:id="rId20"/>
    <p:sldId id="269" r:id="rId21"/>
    <p:sldId id="278" r:id="rId22"/>
    <p:sldId id="270" r:id="rId23"/>
    <p:sldId id="271" r:id="rId24"/>
    <p:sldId id="279" r:id="rId25"/>
    <p:sldId id="272"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9FC38CB-D99B-4038-8938-9A83F998DC4E}"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9FC38CB-D99B-4038-8938-9A83F998DC4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29FC38CB-D99B-4038-8938-9A83F998DC4E}"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29FC38CB-D99B-4038-8938-9A83F998DC4E}"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9FC38CB-D99B-4038-8938-9A83F998DC4E}"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69B4A82C-5DD1-4E43-87AB-F70B055E7356}" type="datetimeFigureOut">
              <a:rPr lang="el-GR" smtClean="0"/>
              <a:pPr/>
              <a:t>29/12/2020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9FC38CB-D99B-4038-8938-9A83F998DC4E}"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29FC38CB-D99B-4038-8938-9A83F998DC4E}"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29FC38CB-D99B-4038-8938-9A83F998DC4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29FC38CB-D99B-4038-8938-9A83F998DC4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9FC38CB-D99B-4038-8938-9A83F998DC4E}"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69B4A82C-5DD1-4E43-87AB-F70B055E7356}" type="datetimeFigureOut">
              <a:rPr lang="el-GR" smtClean="0"/>
              <a:pPr/>
              <a:t>29/12/2020</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29FC38CB-D99B-4038-8938-9A83F998DC4E}"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69B4A82C-5DD1-4E43-87AB-F70B055E7356}" type="datetimeFigureOut">
              <a:rPr lang="el-GR" smtClean="0"/>
              <a:pPr/>
              <a:t>29/12/2020</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9B4A82C-5DD1-4E43-87AB-F70B055E7356}" type="datetimeFigureOut">
              <a:rPr lang="el-GR" smtClean="0"/>
              <a:pPr/>
              <a:t>29/12/2020</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9FC38CB-D99B-4038-8938-9A83F998DC4E}"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l.wikipedia.org/wiki/%CE%A0%CE%B5%CF%84%CF%81%CE%B5%CE%BB%CE%B1%CE%B9%CE%BF%CE%BA%CE%B7%CE%BB%CE%AF%CE%B4%CE%B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l.wikipedia.org/wiki/%CE%8C%CE%BE%CE%B9%CE%BD%CE%B7_%CE%B2%CF%81%CE%BF%CF%87%CE%A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94%CE%AF%CE%BA%CE%B1%CE%B9%CE%BF_%CF%84%CE%BF%CF%85_%CF%80%CE%B5%CF%81%CE%B9%CE%B2%CE%AC%CE%BB%CE%BB%CE%BF%CE%BD%CF%84%CE%BF%CF%82" TargetMode="External"/><Relationship Id="rId2" Type="http://schemas.openxmlformats.org/officeDocument/2006/relationships/hyperlink" Target="https://el.wikipedia.org/wiki/%CE%95%CF%85%CF%81%CF%89%CF%80%CE%B1%CF%8A%CE%BA%CE%AE_%CE%88%CE%BD%CF%89%CF%83%CE%B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l.wikipedia.org/wiki/%CE%94%CE%B9%CE%AC%CE%B2%CF%81%CF%89%CF%83%CE%B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A5%CE%B3%CE%B5%CE%AF%CE%B1" TargetMode="External"/><Relationship Id="rId2" Type="http://schemas.openxmlformats.org/officeDocument/2006/relationships/hyperlink" Target="https://el.wikipedia.org/wiki/%CE%A1%CF%8D%CF%80%CE%B1%CE%BD%CF%83%CE%B7" TargetMode="External"/><Relationship Id="rId1" Type="http://schemas.openxmlformats.org/officeDocument/2006/relationships/slideLayout" Target="../slideLayouts/slideLayout2.xml"/><Relationship Id="rId4" Type="http://schemas.openxmlformats.org/officeDocument/2006/relationships/hyperlink" Target="https://el.wikipedia.org/wiki/%CE%9D%CE%B5%CF%81%CF%8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inedivim.gr/images/ng-egkykpolaideia/ng-egkykpolaideia-perivalon-5-ripansi.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l.wikipedia.org/wiki/%CE%98%CE%AC%CE%BB%CE%B1%CF%83%CF%83%CE%B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l.wikipedia.org/wiki/%CE%9C%CF%8C%CE%BB%CF%85%CE%BD%CF%83%CE%B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6%CF%8D%CE%BA%CE%B7" TargetMode="External"/><Relationship Id="rId2" Type="http://schemas.openxmlformats.org/officeDocument/2006/relationships/hyperlink" Target="https://el.wikipedia.org/wiki/%CE%95%CF%85%CF%84%CF%81%CE%BF%CF%86%CE%B9%CF%83%CE%BC%CF%8C%CF%82" TargetMode="External"/><Relationship Id="rId1" Type="http://schemas.openxmlformats.org/officeDocument/2006/relationships/slideLayout" Target="../slideLayouts/slideLayout2.xml"/><Relationship Id="rId6" Type="http://schemas.openxmlformats.org/officeDocument/2006/relationships/hyperlink" Target="https://el.wikipedia.org/wiki/%CE%91%CE%BB%CE%B9%CE%B5%CE%AF%CE%B1" TargetMode="External"/><Relationship Id="rId5" Type="http://schemas.openxmlformats.org/officeDocument/2006/relationships/hyperlink" Target="https://el.wikipedia.org/wiki/%CE%A6%CF%85%CF%84%CE%BF%CF%80%CE%BB%CE%B1%CE%B3%CE%BA%CF%84%CF%8C%CE%BD" TargetMode="External"/><Relationship Id="rId4" Type="http://schemas.openxmlformats.org/officeDocument/2006/relationships/hyperlink" Target="https://el.wikipedia.org/wiki/%CE%A8%CE%AC%CF%81%CE%B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Η ΜΟΛΥΝΣΗ ΤΟΥ ΥΔΡΟΦΟΡΟΥ ΟΡΙΖΟΝΤΑ</a:t>
            </a:r>
          </a:p>
          <a:p>
            <a:r>
              <a:rPr lang="el-GR" dirty="0" smtClean="0"/>
              <a:t>ΕΠΙΜ</a:t>
            </a:r>
            <a:r>
              <a:rPr lang="en-US" dirty="0" smtClean="0"/>
              <a:t>e</a:t>
            </a:r>
            <a:r>
              <a:rPr lang="el-GR" dirty="0" smtClean="0"/>
              <a:t>ΛΕΙΑ:</a:t>
            </a:r>
            <a:r>
              <a:rPr lang="en-US" dirty="0" smtClean="0"/>
              <a:t> </a:t>
            </a:r>
            <a:r>
              <a:rPr lang="el-GR" dirty="0" smtClean="0"/>
              <a:t>Μ.</a:t>
            </a:r>
            <a:r>
              <a:rPr lang="en-US" dirty="0" smtClean="0"/>
              <a:t> </a:t>
            </a:r>
            <a:r>
              <a:rPr lang="el-GR" dirty="0" smtClean="0"/>
              <a:t>Γουναρη</a:t>
            </a:r>
            <a:endParaRPr lang="el-GR" dirty="0"/>
          </a:p>
        </p:txBody>
      </p:sp>
      <p:sp>
        <p:nvSpPr>
          <p:cNvPr id="2" name="1 - Τίτλος"/>
          <p:cNvSpPr>
            <a:spLocks noGrp="1"/>
          </p:cNvSpPr>
          <p:nvPr>
            <p:ph type="ctrTitle"/>
          </p:nvPr>
        </p:nvSpPr>
        <p:spPr/>
        <p:txBody>
          <a:bodyPr/>
          <a:lstStyle/>
          <a:p>
            <a:r>
              <a:rPr lang="el-GR" dirty="0" smtClean="0"/>
              <a:t>ΠΕΡΙΒΑΛΛΟΝΤΙΚΟ ΠΡΟΓΡΑΜΜΑ 2020-2021</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Επίσης από τις γεωργικές δραστηριότητες, εκτός από τη ρύπανση των επιφανειακών νερών μέσω της επιφανειακής απορροής με τα νερά της βροχής, ρυπαίνονται και τα υπόγεια νερά από τη στράγγιση των νερών άρδευσης των αγρών.</a:t>
            </a:r>
          </a:p>
          <a:p>
            <a:r>
              <a:rPr lang="el-GR" dirty="0" smtClean="0"/>
              <a:t>Μια άλλη επικίνδυνη πηγή ρύπανσης είναι τα πετρελαιοειδή (δημιουργία </a:t>
            </a:r>
            <a:r>
              <a:rPr lang="el-GR" dirty="0" smtClean="0">
                <a:hlinkClick r:id="rId2" tooltip="Πετρελαιοκηλίδα"/>
              </a:rPr>
              <a:t>πετρελαιοκηλίδων</a:t>
            </a:r>
            <a:r>
              <a:rPr lang="el-GR" dirty="0" smtClean="0"/>
              <a:t>), διότι έχουν την ιδιότητα να διασπείρονται και να εξαπλώνονται σε τεράστιες εκτάσεις, επειδή σχηματίζουν μοριακές στρώσεις.</a:t>
            </a:r>
          </a:p>
          <a:p>
            <a:r>
              <a:rPr lang="el-GR" dirty="0" smtClean="0"/>
              <a:t> Σε πάρα πολλές από τις ακτές μας, η μικροβιακή μόλυνση και η ρύπανσή τους (πετρέλαια, πίσσες, σκουπίδια) κάνουν επικίνδυνο ή αηδιαστικό και δυσάρεστο το κολύμπι.</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Ένας άλλος παράγων ρύπανσης που προκαλεί σοβαρά προβλήματα στους φυτικούς αλλά και τους ζωικούς οργανισμούς, κυρίως των λιμνών, είναι </a:t>
            </a:r>
            <a:r>
              <a:rPr lang="el-GR" b="1" dirty="0" smtClean="0"/>
              <a:t>η </a:t>
            </a:r>
            <a:r>
              <a:rPr lang="el-GR" b="1" dirty="0" smtClean="0">
                <a:hlinkClick r:id="rId2" tooltip="Όξινη βροχή"/>
              </a:rPr>
              <a:t>όξινη βροχή</a:t>
            </a:r>
            <a:r>
              <a:rPr lang="el-GR" b="1" dirty="0" smtClean="0"/>
              <a:t>.</a:t>
            </a:r>
          </a:p>
          <a:p>
            <a:r>
              <a:rPr lang="el-GR" dirty="0" smtClean="0"/>
              <a:t> Η δράση της στα φυτά και τα δένδρα μπορεί να είναι άμεση, επιδρώντας δηλαδή στο υπέργειο τμήμα του φυτού προκαλώντας την καταστροφή του, είναι όμως δυνατό να επιδρά έμμεσα περνώντας στο ριζικό σύστημα του φυτού μέσω του εδάφους.</a:t>
            </a:r>
          </a:p>
          <a:p>
            <a:r>
              <a:rPr lang="el-GR" dirty="0" smtClean="0"/>
              <a:t>Η ρύπανση των υδάτων περιλαμβάνει τη ρύπανση </a:t>
            </a:r>
            <a:r>
              <a:rPr lang="el-GR" b="1" dirty="0" smtClean="0"/>
              <a:t>των επιφανειακών υδάτων</a:t>
            </a:r>
            <a:r>
              <a:rPr lang="el-GR" dirty="0" smtClean="0"/>
              <a:t> και τη ρύπανση </a:t>
            </a:r>
            <a:r>
              <a:rPr lang="el-GR" b="1" dirty="0" smtClean="0"/>
              <a:t>των υπογείων υδάτων</a:t>
            </a:r>
            <a:r>
              <a:rPr lang="el-GR" dirty="0" smtClean="0"/>
              <a:t>. Οι πηγές ρύπανσης των υδάτων είναι είτε </a:t>
            </a:r>
            <a:r>
              <a:rPr lang="el-GR" b="1" dirty="0" smtClean="0"/>
              <a:t>σημειακές πηγές</a:t>
            </a:r>
            <a:r>
              <a:rPr lang="el-GR" dirty="0" smtClean="0"/>
              <a:t>, είτε </a:t>
            </a:r>
            <a:r>
              <a:rPr lang="el-GR" b="1" dirty="0" smtClean="0"/>
              <a:t>μη σημειακές πηγές</a:t>
            </a:r>
            <a:r>
              <a:rPr lang="el-GR" dirty="0" smtClean="0"/>
              <a:t>.</a:t>
            </a:r>
          </a:p>
          <a:p>
            <a:r>
              <a:rPr lang="el-GR" dirty="0" smtClean="0"/>
              <a:t> Οι σημειακές πηγές έχουν μία αναγνωρίσιμη αιτία της ρύπανσης, όπως μια αποστράγγιση καταιγίδας, μια μονάδα επεξεργασίας λυμάτων ή ένα ρεύμα. Οι μη σημειακές πηγές είναι πιο διάχυτες, όπως η γεωργική απορροή.</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6" name="Picture 4" descr="C:\Users\Dell\Desktop\unnamed.png"/>
          <p:cNvPicPr>
            <a:picLocks noGrp="1" noChangeAspect="1" noChangeArrowheads="1"/>
          </p:cNvPicPr>
          <p:nvPr>
            <p:ph sz="quarter" idx="1"/>
          </p:nvPr>
        </p:nvPicPr>
        <p:blipFill>
          <a:blip r:embed="rId2" cstate="print"/>
          <a:srcRect/>
          <a:stretch>
            <a:fillRect/>
          </a:stretch>
        </p:blipFill>
        <p:spPr bwMode="auto">
          <a:xfrm>
            <a:off x="301625" y="1580812"/>
            <a:ext cx="8504238" cy="4464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Οι χημικές ουσίες που καταλήγουν στα ευρωπαϊκά ύδατα προέρχονται από σημειακές πηγές, π.χ. λύματα βιομηχανικών εγκαταστάσεων, και από διάχυτες πηγές, π.χ. απορροή φυτοφαρμάκων από γεωργικές γαίες.</a:t>
            </a:r>
          </a:p>
          <a:p>
            <a:r>
              <a:rPr lang="el-GR" dirty="0" smtClean="0"/>
              <a:t> Χημικές ουσίες που περιέχονται σε καταναλωτικά και άλλου είδους προϊόντα μπορούν να εισχωρήσουν στα ύδατα ως αποτέλεσμα της απόπλυσης από απροστάτευτους χώρους υγειονομικής ταφής, οι οποίοι συνιστούν επίσης διάχυτη πηγή.</a:t>
            </a:r>
          </a:p>
          <a:p>
            <a:r>
              <a:rPr lang="el-GR" dirty="0" smtClean="0"/>
              <a:t> Σε περίπτωση που διακυβεύεται η ποιότητα κάποιου υδατικού συστήματος, πρέπει να επιβάλλονται μέτρα ελέγχου των πηγών ρύπανσης αυστηρότερα εκείνων που προβλέπονται από την ευρωπαϊκή νομοθεσία.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Η ρύπανση είναι το αποτέλεσμα της σωρευτικής επίδρασης με την πάροδο του χρόνου. Όλα τα φυτά και οργανισμοί που ζουν ή εκτίθενται σε ρυπασμένα υδατικά συστήματα μπορούν να επηρεαστούν.</a:t>
            </a:r>
          </a:p>
          <a:p>
            <a:r>
              <a:rPr lang="el-GR" dirty="0" smtClean="0"/>
              <a:t> Οι επιπτώσεις μπορούν να βλάψουν μεμονωμένα είδη και να επηρεάσουν τις φυσικές βιολογικές κοινότητες στις οποίες ανήκουν.</a:t>
            </a:r>
          </a:p>
          <a:p>
            <a:r>
              <a:rPr lang="el-GR" dirty="0" smtClean="0"/>
              <a:t>Για το βαθμό ρύπανσης του θαλασσίου χώρου διαπιστώνεται ότι σε ένα δείγμα νερού ή υγρών αποβλήτων μπορούν να πραγματοποιηθούν τέσσερα είδη αναλύσεων: Φυσικοχημικές αναλύσεις, Χημικές αναλύσεις, Μικροβιολογικές αναλύσεις και </a:t>
            </a:r>
            <a:r>
              <a:rPr lang="el-GR" dirty="0" err="1" smtClean="0"/>
              <a:t>Οικοτοξικολογικές</a:t>
            </a:r>
            <a:r>
              <a:rPr lang="el-GR" dirty="0" smtClean="0"/>
              <a:t> αναλύσεις.</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Dell\Desktop\molysmeno-nero.thumbnail.jpg"/>
          <p:cNvPicPr>
            <a:picLocks noGrp="1" noChangeAspect="1" noChangeArrowheads="1"/>
          </p:cNvPicPr>
          <p:nvPr>
            <p:ph sz="quarter" idx="1"/>
          </p:nvPr>
        </p:nvPicPr>
        <p:blipFill>
          <a:blip r:embed="rId2" cstate="print"/>
          <a:srcRect/>
          <a:stretch>
            <a:fillRect/>
          </a:stretch>
        </p:blipFill>
        <p:spPr bwMode="auto">
          <a:xfrm>
            <a:off x="323528" y="1484784"/>
            <a:ext cx="8352928" cy="46085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dirty="0" smtClean="0"/>
              <a:t>Διαχείριση και επεξεργασία στη χώρα μας</a:t>
            </a:r>
            <a:br>
              <a:rPr lang="el-GR" sz="2400" dirty="0" smtClean="0"/>
            </a:br>
            <a:endParaRPr lang="el-GR" sz="2400" dirty="0"/>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Η διαχείριση και επεξεργασία των αστικών λυμάτων γίνεται με την Οδηγία 91/271 της </a:t>
            </a:r>
            <a:r>
              <a:rPr lang="el-GR" dirty="0" smtClean="0">
                <a:hlinkClick r:id="rId2" tooltip="Ευρωπαϊκή Ένωση"/>
              </a:rPr>
              <a:t>ΕΕ</a:t>
            </a:r>
            <a:r>
              <a:rPr lang="el-GR" dirty="0" smtClean="0"/>
              <a:t> και έχει ενσωματωθεί στο </a:t>
            </a:r>
            <a:r>
              <a:rPr lang="el-GR" dirty="0" smtClean="0">
                <a:hlinkClick r:id="rId3" tooltip="Δίκαιο του περιβάλλοντος"/>
              </a:rPr>
              <a:t>Περιβαλλοντικό Δίκαιο</a:t>
            </a:r>
            <a:r>
              <a:rPr lang="el-GR" dirty="0" smtClean="0"/>
              <a:t> της χώρας μας. </a:t>
            </a:r>
          </a:p>
          <a:p>
            <a:r>
              <a:rPr lang="el-GR" dirty="0" smtClean="0"/>
              <a:t>Η Οδηγία για τους βιολογικούς καθαρισμούς λυμάτων ορίζει την ελάχιστη αναγκαία τεχνική υποδομή σε δίκτυα αποχέτευσης και εγκαταστάσεις επεξεργασίας λυμάτων που πρέπει να διαθέτουν οι πόλεις και οι οικισμοί της Ευρωπαϊκής Ένωσης, ανάλογα με τον ισοδύναμο πληθυσμό και τον αποδέκτη των επεξεργασμένων λυμάτων και διακρίνοντας τους υδάτινους αποδέκτες στους οποίους καταλήγουν τα αστικά λύματα σε τρεις κατηγορίες: σε κανονικούς, ευαίσθητους και λιγότερο ευαίσθητους. </a:t>
            </a:r>
          </a:p>
          <a:p>
            <a:r>
              <a:rPr lang="el-GR" dirty="0" smtClean="0"/>
              <a:t>Επίσης καθορίζει τα ανώτατα επιτρεπτά όρια των ποιοτικών χαρακτηριστικών των επεξεργασμένων λυμάτων που πρέπει να επιτυγχάνονται στις εκροές των εγκαταστάσεων επεξεργασίας λυμάτων.</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Παράλληλα προβλέπει συγκεκριμένα χρονικά όρια μέσα στα οποία οι οικισμοί, που εμπίπτουν στις διατάξεις της, οφείλουν να ολοκληρώσουν την απαιτούμενη σε κάθε περίπτωση υποδομή συλλογής, επεξεργασίας και διάθεσης των αστικών τους λυμάτων.</a:t>
            </a:r>
          </a:p>
          <a:p>
            <a:r>
              <a:rPr lang="el-GR" dirty="0" smtClean="0"/>
              <a:t> Προβλέπει την κατασκευή και λειτουργία αποχετευτικών δικτύων και εγκαταστάσεων επεξεργασίας υγρών αποβλήτων σε πόλεις και οικισμούς, ανάλογα με τον πληθυσμό τους και τον τελικό αποδέκτη. </a:t>
            </a:r>
          </a:p>
          <a:p>
            <a:r>
              <a:rPr lang="el-GR" dirty="0" smtClean="0"/>
              <a:t>Έμφαση δίνεται σε θέματα που σχετίζονται με την επαναχρησιμοποίηση των εκροών, τη διαχείριση της ιλύος, αλλά και την ενεργειακή αξιοποίησή της. </a:t>
            </a:r>
          </a:p>
          <a:p>
            <a:pPr>
              <a:buNone/>
            </a:pPr>
            <a:r>
              <a:rPr lang="el-GR" dirty="0" smtClean="0"/>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Dell\Desktop\unnamed (1).jpg"/>
          <p:cNvPicPr>
            <a:picLocks noGrp="1" noChangeAspect="1" noChangeArrowheads="1"/>
          </p:cNvPicPr>
          <p:nvPr>
            <p:ph sz="quarter" idx="1"/>
          </p:nvPr>
        </p:nvPicPr>
        <p:blipFill>
          <a:blip r:embed="rId2" cstate="print"/>
          <a:srcRect/>
          <a:stretch>
            <a:fillRect/>
          </a:stretch>
        </p:blipFill>
        <p:spPr bwMode="auto">
          <a:xfrm>
            <a:off x="683568" y="1484784"/>
            <a:ext cx="7920880" cy="47525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77500" lnSpcReduction="20000"/>
          </a:bodyPr>
          <a:lstStyle/>
          <a:p>
            <a:r>
              <a:rPr lang="el-GR" dirty="0" smtClean="0"/>
              <a:t>Ενδείκνυται η ανάπτυξη ενός ειδικού λογισμικού πρόβλεψης και έγκαιρης ειδοποίησης για κινδύνους ρύπανσης του εδάφους με βαρέα μέταλλα, βέλτιστης δόσης θρεπτικών συστατικών και σωστής εφαρμογής λιπασμάτων, ανάλογα με την καλλιέργεια.</a:t>
            </a:r>
          </a:p>
          <a:p>
            <a:r>
              <a:rPr lang="el-GR" dirty="0" smtClean="0"/>
              <a:t> Ο έλεγχος της ρύπανσης των υδάτων απαιτεί κατάλληλη υποδομή και σχέδια διαχείρισης. Η υποδομή μπορεί να περιλαμβάνει εγκαταστάσεις επεξεργασίας λυμάτων. </a:t>
            </a:r>
          </a:p>
          <a:p>
            <a:r>
              <a:rPr lang="el-GR" dirty="0" smtClean="0"/>
              <a:t>Οι μονάδες επεξεργασίας λυμάτων και οι εγκαταστάσεις επεξεργασίας βιομηχανικών λυμάτων είναι συνήθως απαραίτητες για την προστασία των υδάτινων σωμάτων από τα μη επεξεργασμένα λύματα. </a:t>
            </a:r>
          </a:p>
          <a:p>
            <a:r>
              <a:rPr lang="el-GR" dirty="0" smtClean="0"/>
              <a:t>Η επεξεργασία των αγροτικών αποβλήτων για τα αγροκτήματα και ο έλεγχος </a:t>
            </a:r>
            <a:r>
              <a:rPr lang="el-GR" dirty="0" smtClean="0">
                <a:hlinkClick r:id="rId2" tooltip="Διάβρωση"/>
              </a:rPr>
              <a:t>διάβρωσης</a:t>
            </a:r>
            <a:r>
              <a:rPr lang="el-GR" dirty="0" smtClean="0"/>
              <a:t> από εργοτάξια μπορούν επίσης να συμβάλουν στην πρόληψη της ρύπανσης των υδάτων.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Η ρύπανση του υδροφόρου ορίζοντα, ως συνέπεια της χρήσης ζιζανιοκτόνων και </a:t>
            </a:r>
            <a:r>
              <a:rPr lang="el-GR" sz="2000" b="1" dirty="0" err="1" smtClean="0"/>
              <a:t>φυτοπροστατευτικών</a:t>
            </a:r>
            <a:r>
              <a:rPr lang="el-GR" sz="2000" b="1" dirty="0" smtClean="0"/>
              <a:t> προϊόντων</a:t>
            </a:r>
            <a:endParaRPr lang="el-GR" sz="2000"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Με τον όρο </a:t>
            </a:r>
            <a:r>
              <a:rPr lang="el-GR" b="1" dirty="0" smtClean="0">
                <a:hlinkClick r:id="rId2" tooltip="Ρύπανση"/>
              </a:rPr>
              <a:t>ρύπανση</a:t>
            </a:r>
            <a:r>
              <a:rPr lang="el-GR" b="1" dirty="0" smtClean="0"/>
              <a:t> υδάτων</a:t>
            </a:r>
            <a:r>
              <a:rPr lang="el-GR" dirty="0" smtClean="0"/>
              <a:t> εννοούμε κάθε άμεση ή έμμεση εισαγωγή ουσιών ή ενέργειας στο υδάτινο περιβάλλον που έχει βλαβερή επίδραση στους οργανισμούς, είναι επικίνδυνη για την ανθρώπινη </a:t>
            </a:r>
            <a:r>
              <a:rPr lang="el-GR" dirty="0" smtClean="0">
                <a:hlinkClick r:id="rId3" tooltip="Υγεία"/>
              </a:rPr>
              <a:t>υγεία</a:t>
            </a:r>
            <a:r>
              <a:rPr lang="el-GR" dirty="0" smtClean="0"/>
              <a:t> και τέλος αλλοιώνει  την </a:t>
            </a:r>
            <a:r>
              <a:rPr lang="el-GR" b="1" dirty="0" smtClean="0"/>
              <a:t>ποιότητα του </a:t>
            </a:r>
            <a:r>
              <a:rPr lang="el-GR" b="1" dirty="0" smtClean="0">
                <a:hlinkClick r:id="rId4" tooltip="Νερό"/>
              </a:rPr>
              <a:t>νερού</a:t>
            </a:r>
            <a:r>
              <a:rPr lang="el-GR" dirty="0" smtClean="0"/>
              <a:t> και υποβαθμίζει τις δυνατότητες χρήσης του.</a:t>
            </a:r>
          </a:p>
          <a:p>
            <a:r>
              <a:rPr lang="el-GR" dirty="0" smtClean="0"/>
              <a:t>Η ρύπανση των υδάτων δημιουργείται με την απελευθέρωση στο υδάτινο περιβάλλον ουσιών οι οποίες είτε διαλύονται είτε κατακάθονται στον πυθμένα και οι οποίες επιφέρουν αλλαγή στα φυσικά, χημικά και βιολογικά χαρακτηριστικά των επιφανειακών νερών</a:t>
            </a:r>
          </a:p>
          <a:p>
            <a:r>
              <a:rPr lang="el-GR" dirty="0" smtClean="0"/>
              <a:t> Οι </a:t>
            </a:r>
            <a:r>
              <a:rPr lang="el-GR" b="1" dirty="0" smtClean="0"/>
              <a:t>ρύποι</a:t>
            </a:r>
            <a:r>
              <a:rPr lang="el-GR" dirty="0" smtClean="0"/>
              <a:t> αυτοί είναι πάρα πολλοί και αυτό διότι στον υδάτινο ορίζοντα καταλήγουν και οι ρύποι από την ρύπανση της ατμόσφαιρας και την ρύπανση του εδάφους, μέσω των βροχών και της απορροής.</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lnSpcReduction="10000"/>
          </a:bodyPr>
          <a:lstStyle/>
          <a:p>
            <a:r>
              <a:rPr lang="el-GR" dirty="0" smtClean="0"/>
              <a:t>Οι λύσεις που βασίζονται στη φύση είναι μια άλλη προσέγγιση της πρόληψης της ρύπανσης των υδάτων.</a:t>
            </a:r>
          </a:p>
          <a:p>
            <a:r>
              <a:rPr lang="el-GR" dirty="0" smtClean="0"/>
              <a:t> Ο αποτελεσματικός έλεγχος της αστικής απορροής περιλαμβάνει τη μείωση της ταχύτητας και της ποσότητας ροής. </a:t>
            </a:r>
          </a:p>
          <a:p>
            <a:r>
              <a:rPr lang="el-GR" dirty="0" smtClean="0"/>
              <a:t>Στις Ηνωμένες Πολιτείες, οι βέλτιστες πρακτικές διαχείρισης για τη ρύπανση των υδάτων περιλαμβάνουν προσεγγίσεις για τη μείωση της ποσότητας νερού και τη βελτίωση της ποιότητας του νερού.</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Dell\Desktop\waterpollut.jpg"/>
          <p:cNvPicPr>
            <a:picLocks noGrp="1" noChangeAspect="1" noChangeArrowheads="1"/>
          </p:cNvPicPr>
          <p:nvPr>
            <p:ph sz="quarter" idx="1"/>
          </p:nvPr>
        </p:nvPicPr>
        <p:blipFill>
          <a:blip r:embed="rId2" cstate="print"/>
          <a:srcRect/>
          <a:stretch>
            <a:fillRect/>
          </a:stretch>
        </p:blipFill>
        <p:spPr bwMode="auto">
          <a:xfrm>
            <a:off x="755576" y="1628800"/>
            <a:ext cx="7776864" cy="44644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a:bodyPr>
          <a:lstStyle/>
          <a:p>
            <a:r>
              <a:rPr lang="el-GR" dirty="0" smtClean="0"/>
              <a:t>Η παρουσία των </a:t>
            </a:r>
            <a:r>
              <a:rPr lang="el-GR" dirty="0" err="1" smtClean="0"/>
              <a:t>μικροπλαστικών</a:t>
            </a:r>
            <a:r>
              <a:rPr lang="el-GR" dirty="0" smtClean="0"/>
              <a:t> απορριμμάτων (διαμέτρου &lt;5mm) στους βιολογικούς καθαρισμούς και τη θάλασσα αποτελεί μια σύγχρονη σχετικά ανακάλυψη, με απροσδιόριστους ακόμα τους κινδύνους για τα έμβια όντα. </a:t>
            </a:r>
          </a:p>
          <a:p>
            <a:r>
              <a:rPr lang="el-GR" dirty="0" smtClean="0"/>
              <a:t>Οι Εγκαταστάσεις Επεξεργασίας Λυμάτων (ΕΕΛ) απομακρύνουν μεν ένα μεγάλο ποσοστό </a:t>
            </a:r>
            <a:r>
              <a:rPr lang="el-GR" dirty="0" err="1" smtClean="0"/>
              <a:t>μικροπλαστικών</a:t>
            </a:r>
            <a:r>
              <a:rPr lang="el-GR" dirty="0" smtClean="0"/>
              <a:t> σωματιδίων, όμως επιτρέπουν τη διαφυγή μεγάλων ποσοτήτων </a:t>
            </a:r>
            <a:r>
              <a:rPr lang="el-GR" dirty="0" err="1" smtClean="0"/>
              <a:t>μικροπλαστικών</a:t>
            </a:r>
            <a:r>
              <a:rPr lang="el-GR" dirty="0" smtClean="0"/>
              <a:t> στους υδάτινους αποδέκτες.</a:t>
            </a:r>
          </a:p>
          <a:p>
            <a:r>
              <a:rPr lang="el-GR" dirty="0" smtClean="0"/>
              <a:t> Απαραίτητη επομένως είναι η αποτροπή της απελευθέρωσης των </a:t>
            </a:r>
            <a:r>
              <a:rPr lang="el-GR" dirty="0" err="1" smtClean="0"/>
              <a:t>μικροπλαστικών</a:t>
            </a:r>
            <a:r>
              <a:rPr lang="el-GR" dirty="0" smtClean="0"/>
              <a:t> στα λύματα.</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smtClean="0"/>
              <a:t>Η εφαρμογή φυσικών συστημάτων για την επεξεργασία των υγρών αποβλήτων είναι κατάλληλη για μικρά χωριά και οικισμούς. </a:t>
            </a:r>
          </a:p>
          <a:p>
            <a:r>
              <a:rPr lang="el-GR" dirty="0" smtClean="0"/>
              <a:t>Απαραίτητος είναι ο σωστός σχεδιασμός τους, οι κατάλληλες κλιματολογικές συνθήκες και η διαθεσιμότητα φθηνής γης. </a:t>
            </a:r>
          </a:p>
          <a:p>
            <a:r>
              <a:rPr lang="el-GR" dirty="0" smtClean="0"/>
              <a:t>Σχετικά χρησιμοποιούνται διάφορα φυτά που είτε έχουν το ριζικό τους σύστημα στο έδαφος-πυθμένα του υγροβιότοπου ή επιπλέουν στηριζόμενα σε ένα δίκτυο υφασμένων ινών.</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1" name="Picture 3" descr="C:\Users\Dell\Desktop\1el20a.gif"/>
          <p:cNvPicPr>
            <a:picLocks noGrp="1" noChangeAspect="1" noChangeArrowheads="1"/>
          </p:cNvPicPr>
          <p:nvPr>
            <p:ph sz="quarter" idx="1"/>
          </p:nvPr>
        </p:nvPicPr>
        <p:blipFill>
          <a:blip r:embed="rId2" cstate="print"/>
          <a:srcRect/>
          <a:stretch>
            <a:fillRect/>
          </a:stretch>
        </p:blipFill>
        <p:spPr bwMode="auto">
          <a:xfrm>
            <a:off x="467544" y="1340768"/>
            <a:ext cx="8208912" cy="48965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smtClean="0"/>
              <a:t>Μιχάλης Καρύδης (Επιμέλεια ελληνικής έκδοσης) (2017). </a:t>
            </a:r>
            <a:r>
              <a:rPr lang="el-GR" i="1" dirty="0" smtClean="0"/>
              <a:t>Εισαγωγή στην Ωκεανογραφία (7η Έκδοση)</a:t>
            </a:r>
            <a:r>
              <a:rPr lang="el-GR" dirty="0" smtClean="0"/>
              <a:t>. ΕΠΙΣΤΗΜΟΝΙΚΕΣ ΕΚΔΟΣΕΙΣ ΠΑΡΙΣΙΑΝΟΥ Α.Ε. </a:t>
            </a:r>
          </a:p>
          <a:p>
            <a:r>
              <a:rPr lang="en-US" dirty="0" smtClean="0">
                <a:hlinkClick r:id="rId2"/>
              </a:rPr>
              <a:t>https://www.inedivim.gr/images/ng-egkykpolaideia/ng-egkykpolaideia-perivalon-5-ripansi.</a:t>
            </a:r>
            <a:r>
              <a:rPr lang="el-GR" dirty="0" smtClean="0"/>
              <a:t> </a:t>
            </a:r>
          </a:p>
          <a:p>
            <a:r>
              <a:rPr lang="el-GR" dirty="0" err="1" smtClean="0"/>
              <a:t>Φυτιάνος</a:t>
            </a:r>
            <a:r>
              <a:rPr lang="el-GR" dirty="0" smtClean="0"/>
              <a:t> Κωνσταντίνος, (Β' Έκδοση, 1996). Η Ρύπανση των Θαλασσών. Εκδόσεις </a:t>
            </a:r>
            <a:r>
              <a:rPr lang="el-GR" dirty="0" err="1" smtClean="0"/>
              <a:t>University</a:t>
            </a:r>
            <a:r>
              <a:rPr lang="el-GR" dirty="0" smtClean="0"/>
              <a:t> </a:t>
            </a:r>
            <a:r>
              <a:rPr lang="el-GR" dirty="0" err="1" smtClean="0"/>
              <a:t>Studio</a:t>
            </a:r>
            <a:r>
              <a:rPr lang="el-GR" dirty="0" smtClean="0"/>
              <a:t> </a:t>
            </a:r>
            <a:r>
              <a:rPr lang="el-GR" dirty="0" err="1" smtClean="0"/>
              <a:t>Press</a:t>
            </a:r>
            <a:r>
              <a:rPr lang="el-GR" dirty="0" smtClean="0"/>
              <a:t>. </a:t>
            </a:r>
          </a:p>
          <a:p>
            <a:r>
              <a:rPr lang="en-US" dirty="0" smtClean="0"/>
              <a:t>https://ec.europa.eu/environment/water/water-framework/groundwater/pdf/brochure/el.pdf</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dirty="0" smtClean="0"/>
              <a:t>Οι σημαντικότερες πηγές ρύπανσης είναι τα βιομηχανικά απόβλητα, οι βιομηχανικές διαδικασίες, τα αστικά λύματα και οι γεωργικές δραστηριότητες. </a:t>
            </a:r>
          </a:p>
          <a:p>
            <a:r>
              <a:rPr lang="el-GR" dirty="0" smtClean="0"/>
              <a:t>Η απόρριψη, με μερική ή </a:t>
            </a:r>
            <a:r>
              <a:rPr lang="el-GR" dirty="0" err="1" smtClean="0"/>
              <a:t>καμμιά</a:t>
            </a:r>
            <a:r>
              <a:rPr lang="el-GR" dirty="0" smtClean="0"/>
              <a:t> επεξεργασία καθαρισμού, ακαθάρτων νερών που προέρχονται από ανθρώπινες δραστηριότητες στα ποτάμια, τις λίμνες και τη </a:t>
            </a:r>
            <a:r>
              <a:rPr lang="el-GR" dirty="0" smtClean="0">
                <a:hlinkClick r:id="rId2" tooltip="Θάλασσα"/>
              </a:rPr>
              <a:t>θάλασσα</a:t>
            </a:r>
            <a:r>
              <a:rPr lang="el-GR" dirty="0" smtClean="0"/>
              <a:t>, χαρακτηρίζονται από μεγάλη περιεκτικότητα σε οργανικά συστατικά και αυτό έχει σαν συνέπεια τη σοβαρή ρύπανση της περιοχής γύρω από το σημείο εκβολής.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Dell\Desktop\αρχείο λήψης.jpg"/>
          <p:cNvPicPr>
            <a:picLocks noGrp="1" noChangeAspect="1" noChangeArrowheads="1"/>
          </p:cNvPicPr>
          <p:nvPr>
            <p:ph sz="quarter" idx="1"/>
          </p:nvPr>
        </p:nvPicPr>
        <p:blipFill>
          <a:blip r:embed="rId2" cstate="print"/>
          <a:srcRect/>
          <a:stretch>
            <a:fillRect/>
          </a:stretch>
        </p:blipFill>
        <p:spPr bwMode="auto">
          <a:xfrm>
            <a:off x="539553" y="1484784"/>
            <a:ext cx="7992888" cy="46085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Επομένως λίμνες, ποτάμια και θάλασσες αποτελούν τους φυσικούς οχετούς που δέχονται χιλιάδες χημικές ουσίες, προϊόντα σύγχρονης τεχνολογίας και καταναλώσεων, βαρέα μέταλλα, εντομοκτόνα, πλαστικά, απορρυπαντικά και άλλες τοξικές ουσίες.</a:t>
            </a:r>
          </a:p>
          <a:p>
            <a:r>
              <a:rPr lang="el-GR" dirty="0" smtClean="0"/>
              <a:t>Επίσης τα αστικά λύματα με το </a:t>
            </a:r>
            <a:r>
              <a:rPr lang="el-GR" b="1" dirty="0" smtClean="0"/>
              <a:t>μικροβιακό τους φορτίο</a:t>
            </a:r>
            <a:r>
              <a:rPr lang="el-GR" dirty="0" smtClean="0"/>
              <a:t>, μπορούν να προξενήσουν διάφορες </a:t>
            </a:r>
            <a:r>
              <a:rPr lang="el-GR" b="1" dirty="0" smtClean="0">
                <a:hlinkClick r:id="rId2" tooltip="Μόλυνση"/>
              </a:rPr>
              <a:t>μολύνσεις</a:t>
            </a:r>
            <a:r>
              <a:rPr lang="el-GR" dirty="0" smtClean="0"/>
              <a:t>, όπως  τυφοειδή πυρετό, δυσεντερία, χολέρα κ.λ.π. Οι απορροφητικοί βόθροι οικιακών λυμάτων, που εξακολουθούν να χρησιμοποιούνται σε πολύ μεγάλη έκταση, ρυπαίνουν τα υπόγεια ύδατα. </a:t>
            </a:r>
          </a:p>
          <a:p>
            <a:r>
              <a:rPr lang="el-GR" dirty="0" smtClean="0"/>
              <a:t>Ανάλογο αποτέλεσμα έχει και η εναπόθεση ακατέργαστων βιομηχανικών λυμάτων σε πηγάδια μεγάλου βάθους, μέσα στις βιομηχανικές ζώνες.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194" name="Picture 2" descr="C:\Users\Dell\Desktop\5107286.jpg"/>
          <p:cNvPicPr>
            <a:picLocks noGrp="1" noChangeAspect="1" noChangeArrowheads="1"/>
          </p:cNvPicPr>
          <p:nvPr>
            <p:ph sz="quarter" idx="1"/>
          </p:nvPr>
        </p:nvPicPr>
        <p:blipFill>
          <a:blip r:embed="rId2" cstate="print"/>
          <a:srcRect/>
          <a:stretch>
            <a:fillRect/>
          </a:stretch>
        </p:blipFill>
        <p:spPr bwMode="auto">
          <a:xfrm>
            <a:off x="251520" y="1412776"/>
            <a:ext cx="8640960" cy="482453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Η ρύπανση που προκαλείται από τις γεωργικές δραστηριότητες, αφορά τη ρύπανση από τα λιπάσματα, που έχει σχέση με τον </a:t>
            </a:r>
            <a:r>
              <a:rPr lang="el-GR" b="1" dirty="0" smtClean="0">
                <a:hlinkClick r:id="rId2" tooltip="Ευτροφισμός"/>
              </a:rPr>
              <a:t>ευτροφισμό των νερών</a:t>
            </a:r>
            <a:r>
              <a:rPr lang="el-GR" dirty="0" smtClean="0"/>
              <a:t> και τη ρύπανση από τα φυτοφάρμακα. </a:t>
            </a:r>
          </a:p>
          <a:p>
            <a:r>
              <a:rPr lang="el-GR" dirty="0" smtClean="0"/>
              <a:t>Οι λίμνες εμπλουτίζονται με την απορροή φωσφορικών λιπασμάτων και έτσι τα </a:t>
            </a:r>
            <a:r>
              <a:rPr lang="el-GR" dirty="0" err="1" smtClean="0">
                <a:hlinkClick r:id="rId3" tooltip="Φύκη"/>
              </a:rPr>
              <a:t>φύκη</a:t>
            </a:r>
            <a:r>
              <a:rPr lang="el-GR" dirty="0" smtClean="0"/>
              <a:t> τους αναπτύσσονται τόσο και καταναλώνουν τόσο οξυγόνο που τα </a:t>
            </a:r>
            <a:r>
              <a:rPr lang="el-GR" dirty="0" smtClean="0">
                <a:hlinkClick r:id="rId4" tooltip="Ψάρι"/>
              </a:rPr>
              <a:t>ψάρια</a:t>
            </a:r>
            <a:r>
              <a:rPr lang="el-GR" dirty="0" smtClean="0"/>
              <a:t> και γενικά οι ζωντανοί οργανισμοί να μη μπορούν να ζήσουν.</a:t>
            </a:r>
          </a:p>
          <a:p>
            <a:r>
              <a:rPr lang="el-GR" dirty="0" smtClean="0"/>
              <a:t> Παράλληλα τα φωσφορικά άλατα μεταφερόμενα από τους ποταμούς στις ακτές της θάλασσας, προκαλούν έντονη αύξηση του </a:t>
            </a:r>
            <a:r>
              <a:rPr lang="el-GR" dirty="0" err="1" smtClean="0">
                <a:hlinkClick r:id="rId5" tooltip="Φυτοπλαγκτόν"/>
              </a:rPr>
              <a:t>φυτοπλαγκτού</a:t>
            </a:r>
            <a:r>
              <a:rPr lang="el-GR" dirty="0" smtClean="0"/>
              <a:t>, με τις ανάλογες επιπτώσεις στα ψάρια και τους άλλους ζωικούς οργανισμούς. Προφανείς είναι  και οι συνέπειες για την </a:t>
            </a:r>
            <a:r>
              <a:rPr lang="el-GR" dirty="0" smtClean="0">
                <a:hlinkClick r:id="rId6" tooltip="Αλιεία"/>
              </a:rPr>
              <a:t>αλιεία</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fontScale="92500" lnSpcReduction="20000"/>
          </a:bodyPr>
          <a:lstStyle/>
          <a:p>
            <a:r>
              <a:rPr lang="el-GR" dirty="0" smtClean="0"/>
              <a:t>Οι τοξικές </a:t>
            </a:r>
            <a:r>
              <a:rPr lang="el-GR" dirty="0" err="1" smtClean="0"/>
              <a:t>ουσίες,τα</a:t>
            </a:r>
            <a:r>
              <a:rPr lang="el-GR" dirty="0" smtClean="0"/>
              <a:t> εντομοκτόνα κ.λ.π., πέρα από την άμεση τοξική τους επίδραση πάνω στους ζωικούς οργανισμούς, μπορούν έμμεσα να έχουν και άλλες επιπτώσεις λ.χ. ένα εντομοκτόνο το D.D.T. μεταφερόμενο από είδος σε είδος και αυξάνοντας διαδοχικά τη συγκέντρωσή του, όταν φθάσει στα υδρόβια πουλιά, η συγκέντρωση είναι τέτοια, που παρεμβαίνοντας στο μεταβολισμό του ασβεστίου, παρεμποδίζει το σχηματισμό γερού κελύφους στα αυγά τους, με αποτέλεσμα να σπάζουν πριν εκκολαφθούν οι νεοσσοί. </a:t>
            </a:r>
          </a:p>
          <a:p>
            <a:r>
              <a:rPr lang="el-GR" dirty="0" smtClean="0"/>
              <a:t>Επομένως αποδεκατίζονται  και τελικά εξαφανίζεται ο πληθυσμός τους. Το ίδιο συμβαίνει και με τα αρπακτικά πουλιά.</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Dell\Desktop\unnamed.jpg"/>
          <p:cNvPicPr>
            <a:picLocks noGrp="1" noChangeAspect="1" noChangeArrowheads="1"/>
          </p:cNvPicPr>
          <p:nvPr>
            <p:ph sz="quarter" idx="1"/>
          </p:nvPr>
        </p:nvPicPr>
        <p:blipFill>
          <a:blip r:embed="rId2" cstate="print"/>
          <a:srcRect/>
          <a:stretch>
            <a:fillRect/>
          </a:stretch>
        </p:blipFill>
        <p:spPr bwMode="auto">
          <a:xfrm>
            <a:off x="539552" y="1556792"/>
            <a:ext cx="7992888" cy="446449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88</TotalTime>
  <Words>870</Words>
  <Application>Microsoft Office PowerPoint</Application>
  <PresentationFormat>Προβολή στην οθόνη (4:3)</PresentationFormat>
  <Paragraphs>56</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Δημοτικός</vt:lpstr>
      <vt:lpstr>ΠΕΡΙΒΑΛΛΟΝΤΙΚΟ ΠΡΟΓΡΑΜΜΑ 2020-2021</vt:lpstr>
      <vt:lpstr>Η ρύπανση του υδροφόρου ορίζοντα, ως συνέπεια της χρήσης ζιζανιοκτόνων και φυτοπροστατευτικών προϊόντων</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Διαχείριση και επεξεργασία στη χώρα μας </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ΠΕΡΙΒΑΛΛΟΝΤΙΚΟ ΠΡΟΓΡΑΜΜΑ 2020-2021</dc:title>
  <dc:creator>Dell</dc:creator>
  <cp:lastModifiedBy>Dell</cp:lastModifiedBy>
  <cp:revision>3</cp:revision>
  <dcterms:created xsi:type="dcterms:W3CDTF">2020-12-29T11:30:59Z</dcterms:created>
  <dcterms:modified xsi:type="dcterms:W3CDTF">2020-12-29T13:17:23Z</dcterms:modified>
</cp:coreProperties>
</file>