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2" r:id="rId4"/>
    <p:sldId id="267" r:id="rId5"/>
    <p:sldId id="269" r:id="rId6"/>
    <p:sldId id="268" r:id="rId7"/>
    <p:sldId id="270" r:id="rId8"/>
    <p:sldId id="273" r:id="rId9"/>
    <p:sldId id="264" r:id="rId10"/>
    <p:sldId id="265" r:id="rId11"/>
    <p:sldId id="262" r:id="rId12"/>
    <p:sldId id="274" r:id="rId13"/>
    <p:sldId id="275" r:id="rId14"/>
    <p:sldId id="257" r:id="rId15"/>
    <p:sldId id="260" r:id="rId16"/>
    <p:sldId id="259" r:id="rId17"/>
    <p:sldId id="258" r:id="rId18"/>
    <p:sldId id="261" r:id="rId19"/>
    <p:sldId id="271"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85B16-6885-4863-B35D-F9F72B9ED029}" v="342" dt="2020-12-10T11:08:04.470"/>
    <p1510:client id="{9730A2D6-EE11-4FF2-86F0-28766FF9CCAA}" v="47" dt="2020-12-09T20:24:57.530"/>
    <p1510:client id="{E5A0D8AB-5C87-42B3-8F36-17EDD6F08094}" v="572" dt="2020-12-09T20:08:01.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6" autoAdjust="0"/>
  </p:normalViewPr>
  <p:slideViewPr>
    <p:cSldViewPr>
      <p:cViewPr varScale="1">
        <p:scale>
          <a:sx n="60" d="100"/>
          <a:sy n="60" d="100"/>
        </p:scale>
        <p:origin x="-13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AB4683F-8762-41BF-BB81-0A6CC6E7EBF2}" type="datetimeFigureOut">
              <a:rPr lang="el-GR" smtClean="0"/>
              <a:pPr/>
              <a:t>13/12/2020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4075B60-773D-47CA-BA4B-F812F493343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4683F-8762-41BF-BB81-0A6CC6E7EBF2}" type="datetimeFigureOut">
              <a:rPr lang="el-GR" smtClean="0"/>
              <a:pPr/>
              <a:t>13/12/2020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75B60-773D-47CA-BA4B-F812F493343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2%CE%B9%CE%BF%CE%BB%CE%BF%CE%B3%CE%B9%CE%BA%CF%8C_%CE%B5%CE%AF%CE%B4%CE%BF%CF%82" TargetMode="External"/><Relationship Id="rId2" Type="http://schemas.openxmlformats.org/officeDocument/2006/relationships/hyperlink" Target="https://el.wikipedia.org/wiki/%CE%93%CE%BF%CE%BD%CE%AF%CE%B4%CE%B9%CE%BF" TargetMode="External"/><Relationship Id="rId1" Type="http://schemas.openxmlformats.org/officeDocument/2006/relationships/slideLayout" Target="../slideLayouts/slideLayout2.xml"/><Relationship Id="rId4" Type="http://schemas.openxmlformats.org/officeDocument/2006/relationships/hyperlink" Target="https://el.wikipedia.org/wiki/%CE%9F%CE%B9%CE%BA%CE%BF%CF%83%CF%8D%CF%83%CF%84%CE%B7%CE%BC%CE%B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Ρύπανση αέρα-εδάφους.jpg"/>
          <p:cNvPicPr>
            <a:picLocks noChangeAspect="1"/>
          </p:cNvPicPr>
          <p:nvPr/>
        </p:nvPicPr>
        <p:blipFill>
          <a:blip r:embed="rId2" cstate="print"/>
          <a:stretch>
            <a:fillRect/>
          </a:stretch>
        </p:blipFill>
        <p:spPr>
          <a:xfrm>
            <a:off x="71406" y="666731"/>
            <a:ext cx="8643998" cy="5762666"/>
          </a:xfrm>
          <a:prstGeom prst="rect">
            <a:avLst/>
          </a:prstGeom>
        </p:spPr>
      </p:pic>
      <p:sp>
        <p:nvSpPr>
          <p:cNvPr id="2" name="1 - Τίτλος"/>
          <p:cNvSpPr>
            <a:spLocks noGrp="1"/>
          </p:cNvSpPr>
          <p:nvPr>
            <p:ph type="ctrTitle"/>
          </p:nvPr>
        </p:nvSpPr>
        <p:spPr>
          <a:xfrm>
            <a:off x="714348" y="714356"/>
            <a:ext cx="7772400" cy="1643073"/>
          </a:xfrm>
        </p:spPr>
        <p:txBody>
          <a:bodyPr>
            <a:normAutofit/>
          </a:bodyPr>
          <a:lstStyle/>
          <a:p>
            <a:r>
              <a:rPr lang="el-GR" sz="4800" b="1" dirty="0"/>
              <a:t>Προστασία του περιβάλλοντος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3C664C07-54FC-45F6-9496-76EE8AE31D30}"/>
              </a:ext>
            </a:extLst>
          </p:cNvPr>
          <p:cNvSpPr>
            <a:spLocks noGrp="1"/>
          </p:cNvSpPr>
          <p:nvPr>
            <p:ph type="title"/>
          </p:nvPr>
        </p:nvSpPr>
        <p:spPr>
          <a:xfrm>
            <a:off x="210286" y="586855"/>
            <a:ext cx="2690517" cy="3387497"/>
          </a:xfrm>
        </p:spPr>
        <p:txBody>
          <a:bodyPr vert="horz" lIns="91440" tIns="45720" rIns="91440" bIns="45720" rtlCol="0" anchor="b">
            <a:noAutofit/>
          </a:bodyPr>
          <a:lstStyle/>
          <a:p>
            <a:pPr algn="r"/>
            <a:r>
              <a:rPr lang="el-GR" dirty="0">
                <a:solidFill>
                  <a:srgbClr val="FFFFFF"/>
                </a:solidFill>
                <a:cs typeface="Calibri"/>
              </a:rPr>
              <a:t>Μείωση </a:t>
            </a:r>
            <a:r>
              <a:rPr lang="el-GR" dirty="0" err="1">
                <a:solidFill>
                  <a:srgbClr val="FFFFFF"/>
                </a:solidFill>
                <a:cs typeface="Calibri"/>
              </a:rPr>
              <a:t>βιοποικιλό-τητας</a:t>
            </a:r>
            <a:r>
              <a:rPr lang="el-GR" dirty="0">
                <a:solidFill>
                  <a:srgbClr val="FFFFFF"/>
                </a:solidFill>
                <a:cs typeface="Calibri"/>
              </a:rPr>
              <a:t> </a:t>
            </a:r>
            <a:r>
              <a:rPr lang="en-US" dirty="0"/>
              <a:t/>
            </a:r>
            <a:br>
              <a:rPr lang="en-US" dirty="0"/>
            </a:br>
            <a:r>
              <a:rPr lang="el-GR" dirty="0">
                <a:solidFill>
                  <a:srgbClr val="FFFFFF"/>
                </a:solidFill>
                <a:cs typeface="Calibri"/>
              </a:rPr>
              <a:t>στην Ευρώπη</a:t>
            </a:r>
          </a:p>
        </p:txBody>
      </p:sp>
      <p:sp>
        <p:nvSpPr>
          <p:cNvPr id="3" name="Θέση περιεχομένου 2">
            <a:extLst>
              <a:ext uri="{FF2B5EF4-FFF2-40B4-BE49-F238E27FC236}">
                <a16:creationId xmlns:a16="http://schemas.microsoft.com/office/drawing/2014/main" xmlns="" id="{AB9922A3-0F3E-4184-997F-F585374CFFE5}"/>
              </a:ext>
            </a:extLst>
          </p:cNvPr>
          <p:cNvSpPr>
            <a:spLocks noGrp="1"/>
          </p:cNvSpPr>
          <p:nvPr>
            <p:ph idx="1"/>
          </p:nvPr>
        </p:nvSpPr>
        <p:spPr>
          <a:xfrm>
            <a:off x="3607694" y="649480"/>
            <a:ext cx="4916510" cy="5546047"/>
          </a:xfrm>
        </p:spPr>
        <p:txBody>
          <a:bodyPr vert="horz" lIns="91440" tIns="45720" rIns="91440" bIns="45720" rtlCol="0" anchor="ctr">
            <a:noAutofit/>
          </a:bodyPr>
          <a:lstStyle/>
          <a:p>
            <a:r>
              <a:rPr lang="el-GR" sz="2400" dirty="0">
                <a:ea typeface="+mn-lt"/>
                <a:cs typeface="+mn-lt"/>
              </a:rPr>
              <a:t>Η μη βιώσιμη γεωργία και δασοκομία, η αστική εξάπλωση και η ρύπανση αποτελούν τους σημαντικότερους παράγοντες πίεσης που ευθύνονται για τη δραστική μείωση της βιοποικιλότητας στην Ευρώπη, καθώς απειλούν την επιβίωση χιλιάδων ειδών ζώων.</a:t>
            </a:r>
          </a:p>
          <a:p>
            <a:r>
              <a:rPr lang="el-GR" sz="2400" dirty="0">
                <a:ea typeface="+mn-lt"/>
                <a:cs typeface="+mn-lt"/>
              </a:rPr>
              <a:t>Η κατάσταση διατήρησης των περισσότερων προστατευόμενων ενδιαιτημάτων και ειδών δεν είναι καλή και πρέπει να γίνουν πολύ περισσότερα για την αντιστροφή της κατάστασης.</a:t>
            </a:r>
            <a:endParaRPr lang="el-GR" sz="2400" dirty="0">
              <a:cs typeface="Calibri"/>
            </a:endParaRPr>
          </a:p>
        </p:txBody>
      </p:sp>
    </p:spTree>
    <p:extLst>
      <p:ext uri="{BB962C8B-B14F-4D97-AF65-F5344CB8AC3E}">
        <p14:creationId xmlns:p14="http://schemas.microsoft.com/office/powerpoint/2010/main" xmlns="" val="158224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928694"/>
          </a:xfrm>
        </p:spPr>
        <p:txBody>
          <a:bodyPr>
            <a:normAutofit fontScale="90000"/>
          </a:bodyPr>
          <a:lstStyle/>
          <a:p>
            <a:r>
              <a:rPr lang="el-GR" sz="2400" dirty="0"/>
              <a:t/>
            </a:r>
            <a:br>
              <a:rPr lang="el-GR" sz="2400" dirty="0"/>
            </a:br>
            <a:r>
              <a:rPr lang="el-GR" sz="3600" dirty="0">
                <a:cs typeface="Calibri"/>
              </a:rPr>
              <a:t>Απώλεια ενδιαιτημάτων</a:t>
            </a:r>
            <a:r>
              <a:rPr lang="el-GR" sz="2400" dirty="0"/>
              <a:t/>
            </a:r>
            <a:br>
              <a:rPr lang="el-GR" sz="2400" dirty="0"/>
            </a:br>
            <a:r>
              <a:rPr lang="el-GR" sz="2400" dirty="0"/>
              <a:t>Πολλά φυσικά οικοσυστήματα καταστρέφονται για να κατασκευαστούν δρόμοι, οικισμοί, εργοστάσια ή να μετατραπούν σε καλλιέργειες, με αποτέλεσμα τα ζώα που ζουν εκεί να χάνουν το χώρο που κατοικούν και να </a:t>
            </a:r>
            <a:r>
              <a:rPr lang="el-GR" sz="2400" b="1" dirty="0"/>
              <a:t>κινδυνεύουν να εξαφανιστούν</a:t>
            </a:r>
            <a:r>
              <a:rPr lang="el-GR" sz="2400" dirty="0"/>
              <a:t>.</a:t>
            </a:r>
          </a:p>
        </p:txBody>
      </p:sp>
      <p:pic>
        <p:nvPicPr>
          <p:cNvPr id="4" name="3 - Θέση περιεχομένου" descr="Ζώα υπό εξαφάνιση.jpg"/>
          <p:cNvPicPr>
            <a:picLocks noGrp="1" noChangeAspect="1"/>
          </p:cNvPicPr>
          <p:nvPr>
            <p:ph idx="1"/>
          </p:nvPr>
        </p:nvPicPr>
        <p:blipFill>
          <a:blip r:embed="rId2" cstate="print"/>
          <a:stretch>
            <a:fillRect/>
          </a:stretch>
        </p:blipFill>
        <p:spPr>
          <a:xfrm>
            <a:off x="1920993" y="2186788"/>
            <a:ext cx="5447072"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810A7DD-87E3-4E38-B536-D6C6F6A7E739}"/>
              </a:ext>
            </a:extLst>
          </p:cNvPr>
          <p:cNvSpPr>
            <a:spLocks noGrp="1"/>
          </p:cNvSpPr>
          <p:nvPr>
            <p:ph type="title"/>
          </p:nvPr>
        </p:nvSpPr>
        <p:spPr/>
        <p:txBody>
          <a:bodyPr/>
          <a:lstStyle/>
          <a:p>
            <a:r>
              <a:rPr lang="el-GR">
                <a:cs typeface="Calibri"/>
              </a:rPr>
              <a:t>Διαχείριση απορριμάτων</a:t>
            </a:r>
            <a:endParaRPr lang="el-GR"/>
          </a:p>
        </p:txBody>
      </p:sp>
      <p:sp>
        <p:nvSpPr>
          <p:cNvPr id="3" name="Θέση περιεχομένου 2">
            <a:extLst>
              <a:ext uri="{FF2B5EF4-FFF2-40B4-BE49-F238E27FC236}">
                <a16:creationId xmlns:a16="http://schemas.microsoft.com/office/drawing/2014/main" xmlns="" id="{40467187-2B15-42C9-90A1-618DEBD370DC}"/>
              </a:ext>
            </a:extLst>
          </p:cNvPr>
          <p:cNvSpPr>
            <a:spLocks noGrp="1"/>
          </p:cNvSpPr>
          <p:nvPr>
            <p:ph idx="1"/>
          </p:nvPr>
        </p:nvSpPr>
        <p:spPr>
          <a:xfrm>
            <a:off x="457200" y="1300724"/>
            <a:ext cx="8229600" cy="5374477"/>
          </a:xfrm>
        </p:spPr>
        <p:txBody>
          <a:bodyPr vert="horz" lIns="91440" tIns="45720" rIns="91440" bIns="45720" rtlCol="0" anchor="t">
            <a:normAutofit fontScale="70000" lnSpcReduction="20000"/>
          </a:bodyPr>
          <a:lstStyle/>
          <a:p>
            <a:r>
              <a:rPr lang="el-GR" i="1">
                <a:ea typeface="+mn-lt"/>
                <a:cs typeface="+mn-lt"/>
              </a:rPr>
              <a:t>Για χιλιάδες χρόνια ο άνθρωπος έζησε σε αρμονία με τη φύση και το φυσικό του περιβάλλον, το οποίο του πρόσφερε όσα χρειαζόταν για να ζήσει, τροφή, ξύλα, ρούχα κ.ά. Αυτό το περιβάλλον βέβαια ποτέ δεν είχε και ποτέ δε θα έχει από μόνο του σκουπίδια. Όλα όσα υπάρχουν σ’ αυτό μετά από κάποιο χρόνο ζωής και μερικές διεργασίες γίνονται χρήσιμα υλικά που χρησιμοποιούνται και πάλι.</a:t>
            </a:r>
            <a:endParaRPr lang="el-GR">
              <a:cs typeface="Calibri"/>
            </a:endParaRPr>
          </a:p>
          <a:p>
            <a:r>
              <a:rPr lang="en-US" dirty="0"/>
              <a:t/>
            </a:r>
            <a:br>
              <a:rPr lang="en-US" dirty="0"/>
            </a:br>
            <a:r>
              <a:rPr lang="el-GR" i="1">
                <a:ea typeface="+mn-lt"/>
                <a:cs typeface="+mn-lt"/>
              </a:rPr>
              <a:t>Μέχρι πριν λίγα χρόνια οι ανθρώπινες κοινωνίες λειτουργούσαν με τον ίδιο τρόπο. Τα αποφάγια δεν ήταν σκουπίδια, αλλά τροφή για τα ζώα. Όλα τα αγαθά ήταν κατασκευασμένα από φυσικά υλικά και ήταν εύκολο να επανενταχθούν στη φύση όταν αχρήστευαν.  </a:t>
            </a:r>
            <a:endParaRPr lang="el-GR"/>
          </a:p>
          <a:p>
            <a:r>
              <a:rPr lang="en-US" dirty="0"/>
              <a:t/>
            </a:r>
            <a:br>
              <a:rPr lang="en-US" dirty="0"/>
            </a:br>
            <a:r>
              <a:rPr lang="el-GR" i="1">
                <a:ea typeface="+mn-lt"/>
                <a:cs typeface="+mn-lt"/>
              </a:rPr>
              <a:t>Στη σημερινή εποχή με τη συγκέντρωση του πληθυσμού στις μεγάλες πόλεις και την τεχνολογική ανάπτυξη δημιουργήθηκαν χιλιάδες νέα προϊόντα και έγινε δυνατή η μαζική παραγωγή τους. Το αποτέλεσμα είναι η διαρκώς αυξανόμενη ποσότητα των απορριμμάτων, η υπέρμετρη χρήση φυσικών πόρων και η ρύπανση. Μπορεί να υπάρχουν πολλοί τρόποι διάθεσης των απορριμμάτων, οι περισσότεροι όμως δεν είναι αποτελεσματικοί.</a:t>
            </a:r>
            <a:endParaRPr lang="el-GR"/>
          </a:p>
          <a:p>
            <a:endParaRPr lang="el-GR" dirty="0">
              <a:cs typeface="Calibri"/>
            </a:endParaRPr>
          </a:p>
        </p:txBody>
      </p:sp>
    </p:spTree>
    <p:extLst>
      <p:ext uri="{BB962C8B-B14F-4D97-AF65-F5344CB8AC3E}">
        <p14:creationId xmlns:p14="http://schemas.microsoft.com/office/powerpoint/2010/main" xmlns="" val="110403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CB9A1EA-AD0E-4162-9820-1935E597E0C2}"/>
              </a:ext>
            </a:extLst>
          </p:cNvPr>
          <p:cNvSpPr txBox="1"/>
          <p:nvPr/>
        </p:nvSpPr>
        <p:spPr>
          <a:xfrm>
            <a:off x="994261" y="1293736"/>
            <a:ext cx="7644622"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i="1">
                <a:solidFill>
                  <a:srgbClr val="444444"/>
                </a:solidFill>
                <a:latin typeface="inherit"/>
              </a:rPr>
              <a:t>ΜΕΘΟΔΟΙ ΔΙΑΘΕΣΗΣ ΤΩΝ ΑΠΟΡΡΙΜΑΤΩΝ</a:t>
            </a:r>
          </a:p>
          <a:p>
            <a:r>
              <a:rPr lang="en-US" sz="3200" i="1">
                <a:solidFill>
                  <a:srgbClr val="444444"/>
                </a:solidFill>
                <a:latin typeface="inherit"/>
              </a:rPr>
              <a:t>- Υγειονομική ταφή (Χ.Υ.Τ.Α)</a:t>
            </a:r>
            <a:r>
              <a:rPr lang="en-US" sz="3200" dirty="0">
                <a:latin typeface="Segoe UI"/>
                <a:cs typeface="Segoe UI"/>
              </a:rPr>
              <a:t/>
            </a:r>
            <a:br>
              <a:rPr lang="en-US" sz="3200" dirty="0">
                <a:latin typeface="Segoe UI"/>
                <a:cs typeface="Segoe UI"/>
              </a:rPr>
            </a:br>
            <a:r>
              <a:rPr lang="en-US" sz="3200" i="1">
                <a:solidFill>
                  <a:srgbClr val="444444"/>
                </a:solidFill>
                <a:latin typeface="inherit"/>
              </a:rPr>
              <a:t>- Καύση</a:t>
            </a:r>
            <a:r>
              <a:rPr lang="en-US" sz="3200" dirty="0">
                <a:latin typeface="Segoe UI"/>
                <a:cs typeface="Segoe UI"/>
              </a:rPr>
              <a:t/>
            </a:r>
            <a:br>
              <a:rPr lang="en-US" sz="3200" dirty="0">
                <a:latin typeface="Segoe UI"/>
                <a:cs typeface="Segoe UI"/>
              </a:rPr>
            </a:br>
            <a:r>
              <a:rPr lang="en-US" sz="3200" i="1">
                <a:solidFill>
                  <a:srgbClr val="444444"/>
                </a:solidFill>
                <a:latin typeface="inherit"/>
              </a:rPr>
              <a:t>- Κομποστοποίηση ή λιπασματοποίηση</a:t>
            </a:r>
            <a:r>
              <a:rPr lang="en-US" sz="3200" dirty="0">
                <a:latin typeface="Segoe UI"/>
                <a:cs typeface="Segoe UI"/>
              </a:rPr>
              <a:t/>
            </a:r>
            <a:br>
              <a:rPr lang="en-US" sz="3200" dirty="0">
                <a:latin typeface="Segoe UI"/>
                <a:cs typeface="Segoe UI"/>
              </a:rPr>
            </a:br>
            <a:r>
              <a:rPr lang="en-US" sz="3200" i="1">
                <a:solidFill>
                  <a:srgbClr val="444444"/>
                </a:solidFill>
                <a:latin typeface="inherit"/>
              </a:rPr>
              <a:t>- Διaλογή στην πηγή και ανακύκλωση</a:t>
            </a:r>
            <a:r>
              <a:rPr lang="en-US" sz="3200" dirty="0">
                <a:latin typeface="Segoe UI"/>
                <a:cs typeface="Segoe UI"/>
              </a:rPr>
              <a:t/>
            </a:r>
            <a:br>
              <a:rPr lang="en-US" sz="3200" dirty="0">
                <a:latin typeface="Segoe UI"/>
                <a:cs typeface="Segoe UI"/>
              </a:rPr>
            </a:br>
            <a:r>
              <a:rPr lang="en-US" sz="3200" i="1">
                <a:solidFill>
                  <a:srgbClr val="444444"/>
                </a:solidFill>
                <a:latin typeface="inherit"/>
              </a:rPr>
              <a:t>- Μείωση των απορριμμάτων</a:t>
            </a:r>
          </a:p>
          <a:p>
            <a:endParaRPr lang="en-US">
              <a:solidFill>
                <a:srgbClr val="444444"/>
              </a:solidFill>
              <a:latin typeface="Segoe UI"/>
              <a:cs typeface="Segoe UI"/>
            </a:endParaRPr>
          </a:p>
        </p:txBody>
      </p:sp>
    </p:spTree>
    <p:extLst>
      <p:ext uri="{BB962C8B-B14F-4D97-AF65-F5344CB8AC3E}">
        <p14:creationId xmlns:p14="http://schemas.microsoft.com/office/powerpoint/2010/main" xmlns="" val="144002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5 - Θέση περιεχομένου" descr="Εργοστάσιο διαλογής.jpg"/>
          <p:cNvPicPr>
            <a:picLocks noGrp="1" noChangeAspect="1"/>
          </p:cNvPicPr>
          <p:nvPr>
            <p:ph idx="1"/>
          </p:nvPr>
        </p:nvPicPr>
        <p:blipFill rotWithShape="1">
          <a:blip r:embed="rId2" cstate="print"/>
          <a:srcRect l="17087" r="23500"/>
          <a:stretch/>
        </p:blipFill>
        <p:spPr>
          <a:xfrm>
            <a:off x="3028949" y="10"/>
            <a:ext cx="6120019" cy="6875809"/>
          </a:xfrm>
          <a:prstGeom prst="rect">
            <a:avLst/>
          </a:prstGeom>
        </p:spPr>
      </p:pic>
      <p:sp>
        <p:nvSpPr>
          <p:cNvPr id="17" name="Freeform: Shape 16">
            <a:extLst>
              <a:ext uri="{FF2B5EF4-FFF2-40B4-BE49-F238E27FC236}">
                <a16:creationId xmlns:a16="http://schemas.microsoft.com/office/drawing/2014/main" xmlns=""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1 - Τίτλος"/>
          <p:cNvSpPr>
            <a:spLocks noGrp="1"/>
          </p:cNvSpPr>
          <p:nvPr>
            <p:ph type="title"/>
          </p:nvPr>
        </p:nvSpPr>
        <p:spPr>
          <a:xfrm>
            <a:off x="151291" y="2950387"/>
            <a:ext cx="2678538" cy="3531403"/>
          </a:xfrm>
        </p:spPr>
        <p:txBody>
          <a:bodyPr vert="horz" lIns="91440" tIns="45720" rIns="91440" bIns="45720" rtlCol="0" anchor="t">
            <a:normAutofit/>
          </a:bodyPr>
          <a:lstStyle/>
          <a:p>
            <a:pPr algn="r">
              <a:lnSpc>
                <a:spcPct val="90000"/>
              </a:lnSpc>
            </a:pPr>
            <a:r>
              <a:rPr lang="en-US" sz="3200" b="1" dirty="0" err="1">
                <a:solidFill>
                  <a:srgbClr val="FFFFFF"/>
                </a:solidFill>
              </a:rPr>
              <a:t>Δι</a:t>
            </a:r>
            <a:r>
              <a:rPr lang="en-US" sz="3200" b="1" dirty="0">
                <a:solidFill>
                  <a:srgbClr val="FFFFFF"/>
                </a:solidFill>
              </a:rPr>
              <a:t>α</a:t>
            </a:r>
            <a:r>
              <a:rPr lang="en-US" sz="3200" b="1" dirty="0" err="1">
                <a:solidFill>
                  <a:srgbClr val="FFFFFF"/>
                </a:solidFill>
              </a:rPr>
              <a:t>χείριση</a:t>
            </a:r>
            <a:r>
              <a:rPr lang="en-US" sz="3200" b="1" dirty="0">
                <a:solidFill>
                  <a:srgbClr val="FFFFFF"/>
                </a:solidFill>
              </a:rPr>
              <a:t> απ</a:t>
            </a:r>
            <a:r>
              <a:rPr lang="en-US" sz="3200" b="1" dirty="0" err="1">
                <a:solidFill>
                  <a:srgbClr val="FFFFFF"/>
                </a:solidFill>
              </a:rPr>
              <a:t>ορριμάτων</a:t>
            </a:r>
            <a:r>
              <a:rPr lang="en-US" sz="3200" dirty="0"/>
              <a:t/>
            </a:r>
            <a:br>
              <a:rPr lang="en-US" sz="3200" dirty="0"/>
            </a:br>
            <a:r>
              <a:rPr lang="en-US" sz="3200" dirty="0">
                <a:solidFill>
                  <a:srgbClr val="FFFFFF"/>
                </a:solidFill>
              </a:rPr>
              <a:t>Εργοστάσιο </a:t>
            </a:r>
            <a:r>
              <a:rPr lang="en-US" sz="3200" dirty="0" err="1">
                <a:solidFill>
                  <a:srgbClr val="FFFFFF"/>
                </a:solidFill>
              </a:rPr>
              <a:t>δι</a:t>
            </a:r>
            <a:r>
              <a:rPr lang="en-US" sz="3200" dirty="0">
                <a:solidFill>
                  <a:srgbClr val="FFFFFF"/>
                </a:solidFill>
              </a:rPr>
              <a:t>α</a:t>
            </a:r>
            <a:r>
              <a:rPr lang="en-US" sz="3200" dirty="0" err="1">
                <a:solidFill>
                  <a:srgbClr val="FFFFFF"/>
                </a:solidFill>
              </a:rPr>
              <a:t>λογής</a:t>
            </a:r>
            <a:r>
              <a:rPr lang="en-US" sz="3200" dirty="0">
                <a:solidFill>
                  <a:srgbClr val="FFFFFF"/>
                </a:solidFill>
              </a:rPr>
              <a:t> </a:t>
            </a:r>
            <a:r>
              <a:rPr lang="en-US" sz="2800" dirty="0">
                <a:solidFill>
                  <a:srgbClr val="FFFFFF"/>
                </a:solidFill>
              </a:rPr>
              <a:t>ανα</a:t>
            </a:r>
            <a:r>
              <a:rPr lang="en-US" sz="2800" dirty="0" err="1">
                <a:solidFill>
                  <a:srgbClr val="FFFFFF"/>
                </a:solidFill>
              </a:rPr>
              <a:t>κυκλώσιμων</a:t>
            </a:r>
            <a:r>
              <a:rPr lang="en-US" sz="3200" dirty="0">
                <a:solidFill>
                  <a:srgbClr val="FFFFFF"/>
                </a:solidFill>
              </a:rPr>
              <a:t> </a:t>
            </a:r>
            <a:r>
              <a:rPr lang="en-US" sz="3200" dirty="0" err="1">
                <a:solidFill>
                  <a:srgbClr val="FFFFFF"/>
                </a:solidFill>
              </a:rPr>
              <a:t>συσκευ</a:t>
            </a:r>
            <a:r>
              <a:rPr lang="en-US" sz="3200" dirty="0">
                <a:solidFill>
                  <a:srgbClr val="FFFFFF"/>
                </a:solidFill>
              </a:rPr>
              <a:t>α</a:t>
            </a:r>
            <a:r>
              <a:rPr lang="en-US" sz="3200" dirty="0" err="1">
                <a:solidFill>
                  <a:srgbClr val="FFFFFF"/>
                </a:solidFill>
              </a:rPr>
              <a:t>σιών</a:t>
            </a:r>
            <a:endParaRPr lang="en-US" sz="3200">
              <a:solidFill>
                <a:srgbClr val="FFFFFF"/>
              </a:solidFill>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274638"/>
            <a:ext cx="7572428" cy="1143000"/>
          </a:xfrm>
        </p:spPr>
        <p:txBody>
          <a:bodyPr>
            <a:normAutofit fontScale="90000"/>
          </a:bodyPr>
          <a:lstStyle/>
          <a:p>
            <a:r>
              <a:rPr lang="el-GR" sz="2400" dirty="0">
                <a:cs typeface="Calibri"/>
              </a:rPr>
              <a:t/>
            </a:r>
            <a:br>
              <a:rPr lang="el-GR" sz="2400" dirty="0">
                <a:cs typeface="Calibri"/>
              </a:rPr>
            </a:br>
            <a:r>
              <a:rPr lang="el-GR" sz="2400" dirty="0">
                <a:cs typeface="Calibri"/>
              </a:rPr>
              <a:t/>
            </a:r>
            <a:br>
              <a:rPr lang="el-GR" sz="2400" dirty="0">
                <a:cs typeface="Calibri"/>
              </a:rPr>
            </a:br>
            <a:r>
              <a:rPr lang="el-GR" sz="2400" dirty="0">
                <a:cs typeface="Calibri"/>
              </a:rPr>
              <a:t/>
            </a:r>
            <a:br>
              <a:rPr lang="el-GR" sz="2400" dirty="0">
                <a:cs typeface="Calibri"/>
              </a:rPr>
            </a:br>
            <a:r>
              <a:rPr lang="el-GR" sz="3600" dirty="0">
                <a:cs typeface="Calibri"/>
              </a:rPr>
              <a:t>Ρύπανση της θάλασσας από </a:t>
            </a:r>
            <a:r>
              <a:rPr lang="el-GR" sz="3600" dirty="0" err="1">
                <a:cs typeface="Calibri"/>
              </a:rPr>
              <a:t>μικροπλαστικά</a:t>
            </a:r>
            <a:r>
              <a:rPr lang="el-GR" sz="2400" dirty="0"/>
              <a:t/>
            </a:r>
            <a:br>
              <a:rPr lang="el-GR" sz="2400" dirty="0"/>
            </a:br>
            <a:r>
              <a:rPr lang="el-GR" sz="2400" dirty="0"/>
              <a:t>Πάρα πολλά σκουπίδια που δεν </a:t>
            </a:r>
            <a:r>
              <a:rPr lang="el-GR" sz="2400" dirty="0" err="1"/>
              <a:t>βιοδιασπώνται</a:t>
            </a:r>
            <a:r>
              <a:rPr lang="el-GR" sz="2400" dirty="0"/>
              <a:t> (κυρίως πλαστικά) καταλήγουν στο βυθό της θάλασσας, όπου καταστρέφουν τους υδρόβιους οργανισμούς ή διαλύονται σε πολύ μικρά κομματάκια που καταναλώνονται από τα ψάρια φθάνοντας έτσι και στο δικό μας πιάτο.</a:t>
            </a:r>
          </a:p>
        </p:txBody>
      </p:sp>
      <p:pic>
        <p:nvPicPr>
          <p:cNvPr id="4" name="3 - Θέση περιεχομένου" descr="Θαλάσσια ρύπανση.jpg"/>
          <p:cNvPicPr>
            <a:picLocks noGrp="1" noChangeAspect="1"/>
          </p:cNvPicPr>
          <p:nvPr>
            <p:ph idx="1"/>
          </p:nvPr>
        </p:nvPicPr>
        <p:blipFill>
          <a:blip r:embed="rId2" cstate="print"/>
          <a:stretch>
            <a:fillRect/>
          </a:stretch>
        </p:blipFill>
        <p:spPr>
          <a:xfrm>
            <a:off x="1682972" y="2552616"/>
            <a:ext cx="6328986" cy="421242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71480"/>
            <a:ext cx="8229600" cy="1143000"/>
          </a:xfrm>
        </p:spPr>
        <p:txBody>
          <a:bodyPr>
            <a:normAutofit fontScale="90000"/>
          </a:bodyPr>
          <a:lstStyle/>
          <a:p>
            <a:pPr algn="l"/>
            <a:r>
              <a:rPr lang="el-GR" sz="2400" dirty="0"/>
              <a:t>Δεν αρκεί να </a:t>
            </a:r>
            <a:r>
              <a:rPr lang="el-GR" sz="2400" b="1" dirty="0"/>
              <a:t>ανακυκλώνουμε</a:t>
            </a:r>
            <a:r>
              <a:rPr lang="el-GR" sz="2400" dirty="0"/>
              <a:t>. Πρέπει επίσης:</a:t>
            </a:r>
            <a:br>
              <a:rPr lang="el-GR" sz="2400" dirty="0"/>
            </a:br>
            <a:r>
              <a:rPr lang="el-GR" sz="2400" dirty="0"/>
              <a:t>- να </a:t>
            </a:r>
            <a:r>
              <a:rPr lang="el-GR" sz="2400" b="1" dirty="0"/>
              <a:t>μειώσουμε τα απορρίματα </a:t>
            </a:r>
            <a:r>
              <a:rPr lang="el-GR" sz="2400" dirty="0"/>
              <a:t>που παράγουμε,</a:t>
            </a:r>
            <a:br>
              <a:rPr lang="el-GR" sz="2400" dirty="0"/>
            </a:br>
            <a:r>
              <a:rPr lang="el-GR" sz="2400" dirty="0"/>
              <a:t>- να </a:t>
            </a:r>
            <a:r>
              <a:rPr lang="el-GR" sz="2400" b="1" dirty="0"/>
              <a:t>επαναχρησιμοποιούμε </a:t>
            </a:r>
            <a:r>
              <a:rPr lang="el-GR" sz="2400" dirty="0"/>
              <a:t>ότι μπορεί να ξαναχρησιμοποιηθεί</a:t>
            </a:r>
            <a:br>
              <a:rPr lang="el-GR" sz="2400" dirty="0"/>
            </a:br>
            <a:r>
              <a:rPr lang="el-GR" sz="2400" dirty="0"/>
              <a:t>- να </a:t>
            </a:r>
            <a:r>
              <a:rPr lang="el-GR" sz="2400" b="1" dirty="0"/>
              <a:t>μειώσουμε την κατανάλωση </a:t>
            </a:r>
            <a:r>
              <a:rPr lang="el-GR" sz="2400" dirty="0"/>
              <a:t>καυσίμων και ενέργειας</a:t>
            </a:r>
            <a:br>
              <a:rPr lang="el-GR" sz="2400" dirty="0"/>
            </a:br>
            <a:r>
              <a:rPr lang="el-GR" sz="2400" dirty="0"/>
              <a:t>-να </a:t>
            </a:r>
            <a:r>
              <a:rPr lang="el-GR" sz="2400" b="1" dirty="0"/>
              <a:t>προστατεύουμε το φυσικό περιβάλλον</a:t>
            </a:r>
            <a:r>
              <a:rPr lang="el-GR" sz="2400" dirty="0"/>
              <a:t>.</a:t>
            </a:r>
          </a:p>
        </p:txBody>
      </p:sp>
      <p:pic>
        <p:nvPicPr>
          <p:cNvPr id="4" name="3 - Θέση περιεχομένου" descr="Διαχείριση απορ.jpg"/>
          <p:cNvPicPr>
            <a:picLocks noGrp="1" noChangeAspect="1"/>
          </p:cNvPicPr>
          <p:nvPr>
            <p:ph idx="1"/>
          </p:nvPr>
        </p:nvPicPr>
        <p:blipFill>
          <a:blip r:embed="rId2" cstate="print"/>
          <a:stretch>
            <a:fillRect/>
          </a:stretch>
        </p:blipFill>
        <p:spPr>
          <a:xfrm>
            <a:off x="785786" y="2214554"/>
            <a:ext cx="6572296" cy="371477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F66A575-7835-4400-BEDE-89F2EF0340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101411" cy="6858000"/>
          </a:xfrm>
          <a:prstGeom prst="rect">
            <a:avLst/>
          </a:prstGeom>
          <a:solidFill>
            <a:srgbClr val="394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466221" y="640080"/>
            <a:ext cx="3168968" cy="5578816"/>
          </a:xfrm>
        </p:spPr>
        <p:txBody>
          <a:bodyPr vert="horz" lIns="91440" tIns="45720" rIns="91440" bIns="45720" rtlCol="0" anchor="ctr">
            <a:normAutofit/>
          </a:bodyPr>
          <a:lstStyle/>
          <a:p>
            <a:pPr>
              <a:lnSpc>
                <a:spcPct val="90000"/>
              </a:lnSpc>
            </a:pPr>
            <a:r>
              <a:rPr lang="en-US" sz="2100" dirty="0"/>
              <a:t/>
            </a:r>
            <a:br>
              <a:rPr lang="en-US" sz="2100" dirty="0"/>
            </a:br>
            <a:r>
              <a:rPr lang="en-US" sz="2100" dirty="0"/>
              <a:t/>
            </a:r>
            <a:br>
              <a:rPr lang="en-US" sz="2100" dirty="0"/>
            </a:br>
            <a:r>
              <a:rPr lang="en-US" sz="3200" dirty="0">
                <a:solidFill>
                  <a:srgbClr val="FFFFFF"/>
                </a:solidFill>
              </a:rPr>
              <a:t>Επ</a:t>
            </a:r>
            <a:r>
              <a:rPr lang="en-US" sz="3200" dirty="0" err="1">
                <a:solidFill>
                  <a:srgbClr val="FFFFFF"/>
                </a:solidFill>
              </a:rPr>
              <a:t>εξεργ</a:t>
            </a:r>
            <a:r>
              <a:rPr lang="en-US" sz="3200" dirty="0">
                <a:solidFill>
                  <a:srgbClr val="FFFFFF"/>
                </a:solidFill>
              </a:rPr>
              <a:t>α</a:t>
            </a:r>
            <a:r>
              <a:rPr lang="en-US" sz="3200" dirty="0" err="1">
                <a:solidFill>
                  <a:srgbClr val="FFFFFF"/>
                </a:solidFill>
              </a:rPr>
              <a:t>σί</a:t>
            </a:r>
            <a:r>
              <a:rPr lang="en-US" sz="3200" dirty="0">
                <a:solidFill>
                  <a:srgbClr val="FFFFFF"/>
                </a:solidFill>
              </a:rPr>
              <a:t>α α</a:t>
            </a:r>
            <a:r>
              <a:rPr lang="en-US" sz="3200" dirty="0" err="1">
                <a:solidFill>
                  <a:srgbClr val="FFFFFF"/>
                </a:solidFill>
              </a:rPr>
              <a:t>στικών</a:t>
            </a:r>
            <a:r>
              <a:rPr lang="en-US" sz="3200" dirty="0">
                <a:solidFill>
                  <a:srgbClr val="FFFFFF"/>
                </a:solidFill>
              </a:rPr>
              <a:t> </a:t>
            </a:r>
            <a:r>
              <a:rPr lang="en-US" sz="3200" dirty="0" err="1">
                <a:solidFill>
                  <a:srgbClr val="FFFFFF"/>
                </a:solidFill>
              </a:rPr>
              <a:t>λυμάτων</a:t>
            </a:r>
            <a:r>
              <a:rPr lang="en-US" sz="3200" dirty="0">
                <a:solidFill>
                  <a:srgbClr val="FFFFFF"/>
                </a:solidFill>
                <a:cs typeface="Calibri"/>
              </a:rPr>
              <a:t/>
            </a:r>
            <a:br>
              <a:rPr lang="en-US" sz="3200" dirty="0">
                <a:solidFill>
                  <a:srgbClr val="FFFFFF"/>
                </a:solidFill>
                <a:cs typeface="Calibri"/>
              </a:rPr>
            </a:br>
            <a:r>
              <a:rPr lang="en-US" sz="2100" dirty="0"/>
              <a:t/>
            </a:r>
            <a:br>
              <a:rPr lang="en-US" sz="2100" dirty="0"/>
            </a:br>
            <a:r>
              <a:rPr lang="en-US" sz="2100" dirty="0">
                <a:solidFill>
                  <a:srgbClr val="FFFFFF"/>
                </a:solidFill>
              </a:rPr>
              <a:t>Τα </a:t>
            </a:r>
            <a:r>
              <a:rPr lang="en-US" sz="2100" b="1" dirty="0">
                <a:solidFill>
                  <a:srgbClr val="FFFFFF"/>
                </a:solidFill>
              </a:rPr>
              <a:t>α</a:t>
            </a:r>
            <a:r>
              <a:rPr lang="en-US" sz="2100" b="1" dirty="0" err="1">
                <a:solidFill>
                  <a:srgbClr val="FFFFFF"/>
                </a:solidFill>
              </a:rPr>
              <a:t>στικά</a:t>
            </a:r>
            <a:r>
              <a:rPr lang="en-US" sz="2100" b="1" dirty="0">
                <a:solidFill>
                  <a:srgbClr val="FFFFFF"/>
                </a:solidFill>
              </a:rPr>
              <a:t> </a:t>
            </a:r>
            <a:r>
              <a:rPr lang="en-US" sz="2100" b="1" dirty="0" err="1">
                <a:solidFill>
                  <a:srgbClr val="FFFFFF"/>
                </a:solidFill>
              </a:rPr>
              <a:t>λύμ</a:t>
            </a:r>
            <a:r>
              <a:rPr lang="en-US" sz="2100" b="1" dirty="0">
                <a:solidFill>
                  <a:srgbClr val="FFFFFF"/>
                </a:solidFill>
              </a:rPr>
              <a:t>ατα </a:t>
            </a:r>
            <a:r>
              <a:rPr lang="en-US" sz="2100" dirty="0">
                <a:solidFill>
                  <a:srgbClr val="FFFFFF"/>
                </a:solidFill>
              </a:rPr>
              <a:t>π</a:t>
            </a:r>
            <a:r>
              <a:rPr lang="en-US" sz="2100" dirty="0" err="1">
                <a:solidFill>
                  <a:srgbClr val="FFFFFF"/>
                </a:solidFill>
              </a:rPr>
              <a:t>ρέ</a:t>
            </a:r>
            <a:r>
              <a:rPr lang="en-US" sz="2100" dirty="0">
                <a:solidFill>
                  <a:srgbClr val="FFFFFF"/>
                </a:solidFill>
              </a:rPr>
              <a:t>π</a:t>
            </a:r>
            <a:r>
              <a:rPr lang="en-US" sz="2100" dirty="0" err="1">
                <a:solidFill>
                  <a:srgbClr val="FFFFFF"/>
                </a:solidFill>
              </a:rPr>
              <a:t>ει</a:t>
            </a:r>
            <a:r>
              <a:rPr lang="en-US" sz="2100" dirty="0">
                <a:solidFill>
                  <a:srgbClr val="FFFFFF"/>
                </a:solidFill>
              </a:rPr>
              <a:t> να υποβ</a:t>
            </a:r>
            <a:r>
              <a:rPr lang="en-US" sz="2100" dirty="0" err="1">
                <a:solidFill>
                  <a:srgbClr val="FFFFFF"/>
                </a:solidFill>
              </a:rPr>
              <a:t>άλλοντ</a:t>
            </a:r>
            <a:r>
              <a:rPr lang="en-US" sz="2100" dirty="0">
                <a:solidFill>
                  <a:srgbClr val="FFFFFF"/>
                </a:solidFill>
              </a:rPr>
              <a:t>αι </a:t>
            </a:r>
            <a:r>
              <a:rPr lang="en-US" sz="2100" dirty="0" err="1">
                <a:solidFill>
                  <a:srgbClr val="FFFFFF"/>
                </a:solidFill>
              </a:rPr>
              <a:t>σε</a:t>
            </a:r>
            <a:r>
              <a:rPr lang="en-US" sz="2100" dirty="0">
                <a:solidFill>
                  <a:srgbClr val="FFFFFF"/>
                </a:solidFill>
              </a:rPr>
              <a:t> </a:t>
            </a:r>
            <a:r>
              <a:rPr lang="en-US" sz="2100" b="1" dirty="0">
                <a:solidFill>
                  <a:srgbClr val="FFFFFF"/>
                </a:solidFill>
              </a:rPr>
              <a:t>επ</a:t>
            </a:r>
            <a:r>
              <a:rPr lang="en-US" sz="2100" b="1" dirty="0" err="1">
                <a:solidFill>
                  <a:srgbClr val="FFFFFF"/>
                </a:solidFill>
              </a:rPr>
              <a:t>εξεργ</a:t>
            </a:r>
            <a:r>
              <a:rPr lang="en-US" sz="2100" b="1" dirty="0">
                <a:solidFill>
                  <a:srgbClr val="FFFFFF"/>
                </a:solidFill>
              </a:rPr>
              <a:t>α</a:t>
            </a:r>
            <a:r>
              <a:rPr lang="en-US" sz="2100" b="1" dirty="0" err="1">
                <a:solidFill>
                  <a:srgbClr val="FFFFFF"/>
                </a:solidFill>
              </a:rPr>
              <a:t>σί</a:t>
            </a:r>
            <a:r>
              <a:rPr lang="en-US" sz="2100" b="1" dirty="0">
                <a:solidFill>
                  <a:srgbClr val="FFFFFF"/>
                </a:solidFill>
              </a:rPr>
              <a:t>α</a:t>
            </a:r>
            <a:r>
              <a:rPr lang="en-US" sz="2100" dirty="0">
                <a:solidFill>
                  <a:srgbClr val="FFFFFF"/>
                </a:solidFill>
              </a:rPr>
              <a:t>, π</a:t>
            </a:r>
            <a:r>
              <a:rPr lang="en-US" sz="2100" dirty="0" err="1">
                <a:solidFill>
                  <a:srgbClr val="FFFFFF"/>
                </a:solidFill>
              </a:rPr>
              <a:t>ριν</a:t>
            </a:r>
            <a:r>
              <a:rPr lang="en-US" sz="2100" dirty="0">
                <a:solidFill>
                  <a:srgbClr val="FFFFFF"/>
                </a:solidFill>
              </a:rPr>
              <a:t> π</a:t>
            </a:r>
            <a:r>
              <a:rPr lang="en-US" sz="2100" dirty="0" err="1">
                <a:solidFill>
                  <a:srgbClr val="FFFFFF"/>
                </a:solidFill>
              </a:rPr>
              <a:t>έσουν</a:t>
            </a:r>
            <a:r>
              <a:rPr lang="en-US" sz="2100" dirty="0">
                <a:solidFill>
                  <a:srgbClr val="FFFFFF"/>
                </a:solidFill>
              </a:rPr>
              <a:t> </a:t>
            </a:r>
            <a:r>
              <a:rPr lang="en-US" sz="2100" dirty="0" err="1">
                <a:solidFill>
                  <a:srgbClr val="FFFFFF"/>
                </a:solidFill>
              </a:rPr>
              <a:t>στ</a:t>
            </a:r>
            <a:r>
              <a:rPr lang="en-US" sz="2100" dirty="0">
                <a:solidFill>
                  <a:srgbClr val="FFFFFF"/>
                </a:solidFill>
              </a:rPr>
              <a:t>α π</a:t>
            </a:r>
            <a:r>
              <a:rPr lang="en-US" sz="2100" dirty="0" err="1">
                <a:solidFill>
                  <a:srgbClr val="FFFFFF"/>
                </a:solidFill>
              </a:rPr>
              <a:t>οτάμι</a:t>
            </a:r>
            <a:r>
              <a:rPr lang="en-US" sz="2100" dirty="0">
                <a:solidFill>
                  <a:srgbClr val="FFFFFF"/>
                </a:solidFill>
              </a:rPr>
              <a:t>α ή </a:t>
            </a:r>
            <a:r>
              <a:rPr lang="en-US" sz="2100" dirty="0" err="1">
                <a:solidFill>
                  <a:srgbClr val="FFFFFF"/>
                </a:solidFill>
              </a:rPr>
              <a:t>στη</a:t>
            </a:r>
            <a:r>
              <a:rPr lang="en-US" sz="2100" dirty="0">
                <a:solidFill>
                  <a:srgbClr val="FFFFFF"/>
                </a:solidFill>
              </a:rPr>
              <a:t> </a:t>
            </a:r>
            <a:r>
              <a:rPr lang="en-US" sz="2100" dirty="0" err="1">
                <a:solidFill>
                  <a:srgbClr val="FFFFFF"/>
                </a:solidFill>
              </a:rPr>
              <a:t>θάλ</a:t>
            </a:r>
            <a:r>
              <a:rPr lang="en-US" sz="2100" dirty="0">
                <a:solidFill>
                  <a:srgbClr val="FFFFFF"/>
                </a:solidFill>
              </a:rPr>
              <a:t>α</a:t>
            </a:r>
            <a:r>
              <a:rPr lang="en-US" sz="2100" dirty="0" err="1">
                <a:solidFill>
                  <a:srgbClr val="FFFFFF"/>
                </a:solidFill>
              </a:rPr>
              <a:t>σσ</a:t>
            </a:r>
            <a:r>
              <a:rPr lang="en-US" sz="2100" dirty="0">
                <a:solidFill>
                  <a:srgbClr val="FFFFFF"/>
                </a:solidFill>
              </a:rPr>
              <a:t>α, </a:t>
            </a:r>
            <a:r>
              <a:rPr lang="en-US" sz="2100" dirty="0" err="1">
                <a:solidFill>
                  <a:srgbClr val="FFFFFF"/>
                </a:solidFill>
              </a:rPr>
              <a:t>δι</a:t>
            </a:r>
            <a:r>
              <a:rPr lang="en-US" sz="2100" dirty="0">
                <a:solidFill>
                  <a:srgbClr val="FFFFFF"/>
                </a:solidFill>
              </a:rPr>
              <a:t>α</a:t>
            </a:r>
            <a:r>
              <a:rPr lang="en-US" sz="2100" dirty="0" err="1">
                <a:solidFill>
                  <a:srgbClr val="FFFFFF"/>
                </a:solidFill>
              </a:rPr>
              <a:t>φορετικά</a:t>
            </a:r>
            <a:r>
              <a:rPr lang="en-US" sz="2100" dirty="0">
                <a:solidFill>
                  <a:srgbClr val="FFFFFF"/>
                </a:solidFill>
              </a:rPr>
              <a:t> η </a:t>
            </a:r>
            <a:r>
              <a:rPr lang="en-US" sz="2100" dirty="0" err="1">
                <a:solidFill>
                  <a:srgbClr val="FFFFFF"/>
                </a:solidFill>
              </a:rPr>
              <a:t>ρύ</a:t>
            </a:r>
            <a:r>
              <a:rPr lang="en-US" sz="2100" dirty="0">
                <a:solidFill>
                  <a:srgbClr val="FFFFFF"/>
                </a:solidFill>
              </a:rPr>
              <a:t>πα</a:t>
            </a:r>
            <a:r>
              <a:rPr lang="en-US" sz="2100" dirty="0" err="1">
                <a:solidFill>
                  <a:srgbClr val="FFFFFF"/>
                </a:solidFill>
              </a:rPr>
              <a:t>νση</a:t>
            </a:r>
            <a:r>
              <a:rPr lang="en-US" sz="2100" dirty="0">
                <a:solidFill>
                  <a:srgbClr val="FFFFFF"/>
                </a:solidFill>
              </a:rPr>
              <a:t> </a:t>
            </a:r>
            <a:r>
              <a:rPr lang="en-US" sz="2100" dirty="0" err="1">
                <a:solidFill>
                  <a:srgbClr val="FFFFFF"/>
                </a:solidFill>
              </a:rPr>
              <a:t>με</a:t>
            </a:r>
            <a:r>
              <a:rPr lang="en-US" sz="2100" dirty="0">
                <a:solidFill>
                  <a:srgbClr val="FFFFFF"/>
                </a:solidFill>
              </a:rPr>
              <a:t> </a:t>
            </a:r>
            <a:r>
              <a:rPr lang="en-US" sz="2100" dirty="0" err="1">
                <a:solidFill>
                  <a:srgbClr val="FFFFFF"/>
                </a:solidFill>
              </a:rPr>
              <a:t>οργ</a:t>
            </a:r>
            <a:r>
              <a:rPr lang="en-US" sz="2100" dirty="0">
                <a:solidFill>
                  <a:srgbClr val="FFFFFF"/>
                </a:solidFill>
              </a:rPr>
              <a:t>α</a:t>
            </a:r>
            <a:r>
              <a:rPr lang="en-US" sz="2100" dirty="0" err="1">
                <a:solidFill>
                  <a:srgbClr val="FFFFFF"/>
                </a:solidFill>
              </a:rPr>
              <a:t>νικό</a:t>
            </a:r>
            <a:r>
              <a:rPr lang="en-US" sz="2100" dirty="0">
                <a:solidFill>
                  <a:srgbClr val="FFFFFF"/>
                </a:solidFill>
              </a:rPr>
              <a:t> </a:t>
            </a:r>
            <a:r>
              <a:rPr lang="en-US" sz="2100" dirty="0" err="1">
                <a:solidFill>
                  <a:srgbClr val="FFFFFF"/>
                </a:solidFill>
              </a:rPr>
              <a:t>υλικό</a:t>
            </a:r>
            <a:r>
              <a:rPr lang="en-US" sz="2100" dirty="0">
                <a:solidFill>
                  <a:srgbClr val="FFFFFF"/>
                </a:solidFill>
              </a:rPr>
              <a:t>  π</a:t>
            </a:r>
            <a:r>
              <a:rPr lang="en-US" sz="2100" dirty="0" err="1">
                <a:solidFill>
                  <a:srgbClr val="FFFFFF"/>
                </a:solidFill>
              </a:rPr>
              <a:t>ου</a:t>
            </a:r>
            <a:r>
              <a:rPr lang="en-US" sz="2100" dirty="0">
                <a:solidFill>
                  <a:srgbClr val="FFFFFF"/>
                </a:solidFill>
              </a:rPr>
              <a:t> π</a:t>
            </a:r>
            <a:r>
              <a:rPr lang="en-US" sz="2100" dirty="0" err="1">
                <a:solidFill>
                  <a:srgbClr val="FFFFFF"/>
                </a:solidFill>
              </a:rPr>
              <a:t>ροκ</a:t>
            </a:r>
            <a:r>
              <a:rPr lang="en-US" sz="2100" dirty="0">
                <a:solidFill>
                  <a:srgbClr val="FFFFFF"/>
                </a:solidFill>
              </a:rPr>
              <a:t>α</a:t>
            </a:r>
            <a:r>
              <a:rPr lang="en-US" sz="2100" dirty="0" err="1">
                <a:solidFill>
                  <a:srgbClr val="FFFFFF"/>
                </a:solidFill>
              </a:rPr>
              <a:t>λούν</a:t>
            </a:r>
            <a:r>
              <a:rPr lang="en-US" sz="2100" dirty="0">
                <a:solidFill>
                  <a:srgbClr val="FFFFFF"/>
                </a:solidFill>
              </a:rPr>
              <a:t> κατα</a:t>
            </a:r>
            <a:r>
              <a:rPr lang="en-US" sz="2100" dirty="0" err="1">
                <a:solidFill>
                  <a:srgbClr val="FFFFFF"/>
                </a:solidFill>
              </a:rPr>
              <a:t>στρέφει</a:t>
            </a:r>
            <a:r>
              <a:rPr lang="en-US" sz="2100" dirty="0">
                <a:solidFill>
                  <a:srgbClr val="FFFFFF"/>
                </a:solidFill>
              </a:rPr>
              <a:t> τα π</a:t>
            </a:r>
            <a:r>
              <a:rPr lang="en-US" sz="2100" dirty="0" err="1">
                <a:solidFill>
                  <a:srgbClr val="FFFFFF"/>
                </a:solidFill>
              </a:rPr>
              <a:t>ερισσότερ</a:t>
            </a:r>
            <a:r>
              <a:rPr lang="en-US" sz="2100" dirty="0">
                <a:solidFill>
                  <a:srgbClr val="FFFFFF"/>
                </a:solidFill>
              </a:rPr>
              <a:t>α </a:t>
            </a:r>
            <a:r>
              <a:rPr lang="en-US" sz="2100" dirty="0" err="1">
                <a:solidFill>
                  <a:srgbClr val="FFFFFF"/>
                </a:solidFill>
              </a:rPr>
              <a:t>είδη</a:t>
            </a:r>
            <a:r>
              <a:rPr lang="en-US" sz="2100" dirty="0">
                <a:solidFill>
                  <a:srgbClr val="FFFFFF"/>
                </a:solidFill>
              </a:rPr>
              <a:t> </a:t>
            </a:r>
            <a:r>
              <a:rPr lang="en-US" sz="2100" dirty="0" err="1">
                <a:solidFill>
                  <a:srgbClr val="FFFFFF"/>
                </a:solidFill>
              </a:rPr>
              <a:t>υδρό</a:t>
            </a:r>
            <a:r>
              <a:rPr lang="en-US" sz="2100" dirty="0">
                <a:solidFill>
                  <a:srgbClr val="FFFFFF"/>
                </a:solidFill>
              </a:rPr>
              <a:t>β</a:t>
            </a:r>
            <a:r>
              <a:rPr lang="en-US" sz="2100" dirty="0" err="1">
                <a:solidFill>
                  <a:srgbClr val="FFFFFF"/>
                </a:solidFill>
              </a:rPr>
              <a:t>ιων</a:t>
            </a:r>
            <a:r>
              <a:rPr lang="en-US" sz="2100" dirty="0">
                <a:solidFill>
                  <a:srgbClr val="FFFFFF"/>
                </a:solidFill>
              </a:rPr>
              <a:t> </a:t>
            </a:r>
            <a:r>
              <a:rPr lang="en-US" sz="2100" dirty="0" err="1">
                <a:solidFill>
                  <a:srgbClr val="FFFFFF"/>
                </a:solidFill>
              </a:rPr>
              <a:t>οργ</a:t>
            </a:r>
            <a:r>
              <a:rPr lang="en-US" sz="2100" dirty="0">
                <a:solidFill>
                  <a:srgbClr val="FFFFFF"/>
                </a:solidFill>
              </a:rPr>
              <a:t>α</a:t>
            </a:r>
            <a:r>
              <a:rPr lang="en-US" sz="2100" dirty="0" err="1">
                <a:solidFill>
                  <a:srgbClr val="FFFFFF"/>
                </a:solidFill>
              </a:rPr>
              <a:t>νισμών</a:t>
            </a:r>
            <a:r>
              <a:rPr lang="en-US" sz="2100" dirty="0">
                <a:solidFill>
                  <a:srgbClr val="FFFFFF"/>
                </a:solidFill>
              </a:rPr>
              <a:t> </a:t>
            </a:r>
            <a:r>
              <a:rPr lang="en-US" sz="2100" b="1" dirty="0" err="1">
                <a:solidFill>
                  <a:srgbClr val="FFFFFF"/>
                </a:solidFill>
              </a:rPr>
              <a:t>μειώνοντ</a:t>
            </a:r>
            <a:r>
              <a:rPr lang="en-US" sz="2100" b="1" dirty="0">
                <a:solidFill>
                  <a:srgbClr val="FFFFFF"/>
                </a:solidFill>
              </a:rPr>
              <a:t>ας </a:t>
            </a:r>
            <a:r>
              <a:rPr lang="en-US" sz="2100" b="1" dirty="0" err="1">
                <a:solidFill>
                  <a:srgbClr val="FFFFFF"/>
                </a:solidFill>
              </a:rPr>
              <a:t>τη</a:t>
            </a:r>
            <a:r>
              <a:rPr lang="en-US" sz="2100" b="1" dirty="0">
                <a:solidFill>
                  <a:srgbClr val="FFFFFF"/>
                </a:solidFill>
              </a:rPr>
              <a:t> β</a:t>
            </a:r>
            <a:r>
              <a:rPr lang="en-US" sz="2100" b="1" dirty="0" err="1">
                <a:solidFill>
                  <a:srgbClr val="FFFFFF"/>
                </a:solidFill>
              </a:rPr>
              <a:t>ιο</a:t>
            </a:r>
            <a:r>
              <a:rPr lang="en-US" sz="2100" b="1" dirty="0">
                <a:solidFill>
                  <a:srgbClr val="FFFFFF"/>
                </a:solidFill>
              </a:rPr>
              <a:t>π</a:t>
            </a:r>
            <a:r>
              <a:rPr lang="en-US" sz="2100" b="1" dirty="0" err="1">
                <a:solidFill>
                  <a:srgbClr val="FFFFFF"/>
                </a:solidFill>
              </a:rPr>
              <a:t>οικιλότητ</a:t>
            </a:r>
            <a:r>
              <a:rPr lang="en-US" sz="2100" b="1" dirty="0">
                <a:solidFill>
                  <a:srgbClr val="FFFFFF"/>
                </a:solidFill>
              </a:rPr>
              <a:t>α</a:t>
            </a:r>
            <a:r>
              <a:rPr lang="en-US" sz="2100" dirty="0">
                <a:solidFill>
                  <a:srgbClr val="FFFFFF"/>
                </a:solidFill>
              </a:rPr>
              <a:t>.</a:t>
            </a:r>
          </a:p>
        </p:txBody>
      </p:sp>
      <p:pic>
        <p:nvPicPr>
          <p:cNvPr id="4" name="3 - Θέση περιεχομένου" descr="Επεξεργασία λυμάτων.jpg"/>
          <p:cNvPicPr>
            <a:picLocks noGrp="1" noChangeAspect="1"/>
          </p:cNvPicPr>
          <p:nvPr>
            <p:ph idx="1"/>
          </p:nvPr>
        </p:nvPicPr>
        <p:blipFill rotWithShape="1">
          <a:blip r:embed="rId2" cstate="print"/>
          <a:srcRect l="23269" r="28066" b="-1"/>
          <a:stretch/>
        </p:blipFill>
        <p:spPr>
          <a:xfrm>
            <a:off x="4572000" y="640080"/>
            <a:ext cx="4094602" cy="55788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3 - Θέση περιεχομένου" descr="Πυρκαγιές.jpg"/>
          <p:cNvPicPr>
            <a:picLocks noGrp="1" noChangeAspect="1"/>
          </p:cNvPicPr>
          <p:nvPr>
            <p:ph idx="1"/>
          </p:nvPr>
        </p:nvPicPr>
        <p:blipFill rotWithShape="1">
          <a:blip r:embed="rId2" cstate="print"/>
          <a:srcRect l="8755" r="19912" b="1"/>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4200">
                <a:solidFill>
                  <a:srgbClr val="FFFFFF"/>
                </a:solidFill>
              </a:rPr>
              <a:t>Η </a:t>
            </a:r>
            <a:r>
              <a:rPr lang="en-US" sz="4200" b="1">
                <a:solidFill>
                  <a:srgbClr val="FFFFFF"/>
                </a:solidFill>
              </a:rPr>
              <a:t>παγκόσμια υπερθέρμανση </a:t>
            </a:r>
            <a:r>
              <a:rPr lang="en-US" sz="4200">
                <a:solidFill>
                  <a:srgbClr val="FFFFFF"/>
                </a:solidFill>
              </a:rPr>
              <a:t>που παρατηρείται τα τελευταία χρόνια, έχει αυξήσει τραγικά τις </a:t>
            </a:r>
            <a:r>
              <a:rPr lang="en-US" sz="4200" b="1">
                <a:solidFill>
                  <a:srgbClr val="FFFFFF"/>
                </a:solidFill>
              </a:rPr>
              <a:t>πυρκαγιές</a:t>
            </a:r>
            <a:r>
              <a:rPr lang="en-US" sz="4200">
                <a:solidFill>
                  <a:srgbClr val="FFFFFF"/>
                </a:solidFill>
              </a:rPr>
              <a:t> σε κάθε γωνιά του πλανήτη (Αυστραλία, Αμαζονία, Σιβηρία)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υπαίθριος, χλόη, άνδρας, παραλία&#10;&#10;Περιγραφή που δημιουργήθηκε αυτόματα">
            <a:extLst>
              <a:ext uri="{FF2B5EF4-FFF2-40B4-BE49-F238E27FC236}">
                <a16:creationId xmlns:a16="http://schemas.microsoft.com/office/drawing/2014/main" xmlns="" id="{B8312480-28F0-4885-A87B-2E4E0A679479}"/>
              </a:ext>
            </a:extLst>
          </p:cNvPr>
          <p:cNvPicPr>
            <a:picLocks noGrp="1" noChangeAspect="1"/>
          </p:cNvPicPr>
          <p:nvPr>
            <p:ph idx="1"/>
          </p:nvPr>
        </p:nvPicPr>
        <p:blipFill rotWithShape="1">
          <a:blip r:embed="rId2" cstate="print"/>
          <a:srcRect l="6333" r="1" b="1"/>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CF47877B-6AEC-401E-9623-40F15D7E8E6A}"/>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4500">
                <a:solidFill>
                  <a:srgbClr val="FFFFFF"/>
                </a:solidFill>
              </a:rPr>
              <a:t>Η προστασία του περιβάλλοντος πρέπει ναείναι άμεση προτεραιότητά μας</a:t>
            </a:r>
          </a:p>
          <a:p>
            <a:endParaRPr lang="el-GR" dirty="0"/>
          </a:p>
        </p:txBody>
      </p:sp>
    </p:spTree>
    <p:extLst>
      <p:ext uri="{BB962C8B-B14F-4D97-AF65-F5344CB8AC3E}">
        <p14:creationId xmlns:p14="http://schemas.microsoft.com/office/powerpoint/2010/main" xmlns="" val="399013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8C3910A0-7DFE-451D-8485-2AA4CF7EE41E}"/>
              </a:ext>
            </a:extLst>
          </p:cNvPr>
          <p:cNvSpPr>
            <a:spLocks noGrp="1"/>
          </p:cNvSpPr>
          <p:nvPr>
            <p:ph type="title"/>
          </p:nvPr>
        </p:nvSpPr>
        <p:spPr>
          <a:xfrm>
            <a:off x="350041" y="586855"/>
            <a:ext cx="2401025" cy="3387497"/>
          </a:xfrm>
        </p:spPr>
        <p:txBody>
          <a:bodyPr anchor="b">
            <a:normAutofit/>
          </a:bodyPr>
          <a:lstStyle/>
          <a:p>
            <a:pPr algn="r"/>
            <a:r>
              <a:rPr lang="el-GR" sz="3500" dirty="0">
                <a:solidFill>
                  <a:srgbClr val="FFFFFF"/>
                </a:solidFill>
                <a:cs typeface="Calibri"/>
              </a:rPr>
              <a:t>Άνθρωπος και περιβάλλον</a:t>
            </a:r>
            <a:endParaRPr lang="el-GR" sz="3500" dirty="0">
              <a:solidFill>
                <a:srgbClr val="FFFFFF"/>
              </a:solidFill>
            </a:endParaRPr>
          </a:p>
        </p:txBody>
      </p:sp>
      <p:sp>
        <p:nvSpPr>
          <p:cNvPr id="3" name="Θέση περιεχομένου 2">
            <a:extLst>
              <a:ext uri="{FF2B5EF4-FFF2-40B4-BE49-F238E27FC236}">
                <a16:creationId xmlns:a16="http://schemas.microsoft.com/office/drawing/2014/main" xmlns="" id="{3EDF27EA-52F8-48BE-8C61-DBA4F45546FC}"/>
              </a:ext>
            </a:extLst>
          </p:cNvPr>
          <p:cNvSpPr>
            <a:spLocks noGrp="1"/>
          </p:cNvSpPr>
          <p:nvPr>
            <p:ph idx="1"/>
          </p:nvPr>
        </p:nvSpPr>
        <p:spPr>
          <a:xfrm>
            <a:off x="3607694" y="649480"/>
            <a:ext cx="4916510" cy="5975295"/>
          </a:xfrm>
        </p:spPr>
        <p:txBody>
          <a:bodyPr vert="horz" lIns="91440" tIns="45720" rIns="91440" bIns="45720" rtlCol="0" anchor="ctr">
            <a:noAutofit/>
          </a:bodyPr>
          <a:lstStyle/>
          <a:p>
            <a:r>
              <a:rPr lang="el-GR" sz="2800" dirty="0">
                <a:ea typeface="+mn-lt"/>
                <a:cs typeface="+mn-lt"/>
              </a:rPr>
              <a:t>Η αποψίλωση των δασών και η καταστροφή των οικοσυστημάτων για την κάλυψη των ανθρώπινων αναγκών εντατικοποιήθηκαν με την αύξηση του πληθυσμού, αλλά και με την άνοδο του βιοτικού επιπέδου.</a:t>
            </a:r>
            <a:endParaRPr lang="el-GR" sz="2800" dirty="0">
              <a:cs typeface="Calibri"/>
            </a:endParaRPr>
          </a:p>
          <a:p>
            <a:r>
              <a:rPr lang="el-GR" sz="2800" dirty="0">
                <a:ea typeface="+mn-lt"/>
                <a:cs typeface="+mn-lt"/>
              </a:rPr>
              <a:t>Η παγκόσμια παραγωγή τροφίμων είναι ο κυριότερος παράγοντας ρύπανσης του εδάφους και της θάλασσας και χρησιμοποιεί πάνω από 70% του γλυκού νερού και 40% του εδάφους της γης.</a:t>
            </a:r>
            <a:endParaRPr lang="el-GR" sz="2800" dirty="0">
              <a:cs typeface="Calibri"/>
            </a:endParaRPr>
          </a:p>
          <a:p>
            <a:endParaRPr lang="el-GR" sz="2800" dirty="0">
              <a:cs typeface="Calibri"/>
            </a:endParaRPr>
          </a:p>
        </p:txBody>
      </p:sp>
    </p:spTree>
    <p:extLst>
      <p:ext uri="{BB962C8B-B14F-4D97-AF65-F5344CB8AC3E}">
        <p14:creationId xmlns:p14="http://schemas.microsoft.com/office/powerpoint/2010/main" xmlns="" val="201207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31C9373-EFC8-47B7-ABC2-75FA815AE837}"/>
              </a:ext>
            </a:extLst>
          </p:cNvPr>
          <p:cNvSpPr>
            <a:spLocks noGrp="1"/>
          </p:cNvSpPr>
          <p:nvPr>
            <p:ph type="title"/>
          </p:nvPr>
        </p:nvSpPr>
        <p:spPr/>
        <p:txBody>
          <a:bodyPr/>
          <a:lstStyle/>
          <a:p>
            <a:r>
              <a:rPr lang="el-GR" dirty="0">
                <a:cs typeface="Calibri"/>
              </a:rPr>
              <a:t>Αύξηση παγκόσμιου πληθυσμού</a:t>
            </a:r>
          </a:p>
        </p:txBody>
      </p:sp>
      <p:pic>
        <p:nvPicPr>
          <p:cNvPr id="4" name="Εικόνα 4">
            <a:extLst>
              <a:ext uri="{FF2B5EF4-FFF2-40B4-BE49-F238E27FC236}">
                <a16:creationId xmlns:a16="http://schemas.microsoft.com/office/drawing/2014/main" xmlns="" id="{8D55719F-B4B3-4164-A5DB-62D6E0472722}"/>
              </a:ext>
            </a:extLst>
          </p:cNvPr>
          <p:cNvPicPr>
            <a:picLocks noGrp="1" noChangeAspect="1"/>
          </p:cNvPicPr>
          <p:nvPr>
            <p:ph idx="1"/>
          </p:nvPr>
        </p:nvPicPr>
        <p:blipFill>
          <a:blip r:embed="rId2" cstate="print"/>
          <a:stretch>
            <a:fillRect/>
          </a:stretch>
        </p:blipFill>
        <p:spPr>
          <a:xfrm>
            <a:off x="702480" y="1354052"/>
            <a:ext cx="7818901" cy="5068172"/>
          </a:xfrm>
        </p:spPr>
      </p:pic>
    </p:spTree>
    <p:extLst>
      <p:ext uri="{BB962C8B-B14F-4D97-AF65-F5344CB8AC3E}">
        <p14:creationId xmlns:p14="http://schemas.microsoft.com/office/powerpoint/2010/main" xmlns="" val="94424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10D3CB0A-9E46-4EC6-8445-8FC299F987C7}"/>
              </a:ext>
            </a:extLst>
          </p:cNvPr>
          <p:cNvSpPr>
            <a:spLocks noGrp="1"/>
          </p:cNvSpPr>
          <p:nvPr>
            <p:ph type="title"/>
          </p:nvPr>
        </p:nvSpPr>
        <p:spPr>
          <a:xfrm>
            <a:off x="350041" y="586855"/>
            <a:ext cx="2401025" cy="3387497"/>
          </a:xfrm>
        </p:spPr>
        <p:txBody>
          <a:bodyPr anchor="b">
            <a:normAutofit/>
          </a:bodyPr>
          <a:lstStyle/>
          <a:p>
            <a:pPr algn="r"/>
            <a:r>
              <a:rPr lang="el-GR" sz="3200" dirty="0">
                <a:solidFill>
                  <a:srgbClr val="FFFFFF"/>
                </a:solidFill>
                <a:cs typeface="Calibri"/>
              </a:rPr>
              <a:t>Κτηνοτροφία  γεωργία</a:t>
            </a:r>
            <a:br>
              <a:rPr lang="el-GR" sz="3200" dirty="0">
                <a:solidFill>
                  <a:srgbClr val="FFFFFF"/>
                </a:solidFill>
                <a:cs typeface="Calibri"/>
              </a:rPr>
            </a:br>
            <a:r>
              <a:rPr lang="el-GR" sz="3200" dirty="0">
                <a:solidFill>
                  <a:srgbClr val="FFFFFF"/>
                </a:solidFill>
                <a:cs typeface="Calibri"/>
              </a:rPr>
              <a:t>και</a:t>
            </a:r>
            <a:br>
              <a:rPr lang="el-GR" sz="3200" dirty="0">
                <a:solidFill>
                  <a:srgbClr val="FFFFFF"/>
                </a:solidFill>
                <a:cs typeface="Calibri"/>
              </a:rPr>
            </a:br>
            <a:r>
              <a:rPr lang="el-GR" sz="3200" dirty="0">
                <a:solidFill>
                  <a:srgbClr val="FFFFFF"/>
                </a:solidFill>
                <a:cs typeface="Calibri"/>
              </a:rPr>
              <a:t>πανδημία</a:t>
            </a:r>
          </a:p>
        </p:txBody>
      </p:sp>
      <p:sp>
        <p:nvSpPr>
          <p:cNvPr id="3" name="Θέση περιεχομένου 2">
            <a:extLst>
              <a:ext uri="{FF2B5EF4-FFF2-40B4-BE49-F238E27FC236}">
                <a16:creationId xmlns:a16="http://schemas.microsoft.com/office/drawing/2014/main" xmlns="" id="{AF1FF52A-4D40-4F6D-91D2-4F15D2E67E81}"/>
              </a:ext>
            </a:extLst>
          </p:cNvPr>
          <p:cNvSpPr>
            <a:spLocks noGrp="1"/>
          </p:cNvSpPr>
          <p:nvPr>
            <p:ph idx="1"/>
          </p:nvPr>
        </p:nvSpPr>
        <p:spPr>
          <a:xfrm>
            <a:off x="3607694" y="649480"/>
            <a:ext cx="4916510" cy="5546047"/>
          </a:xfrm>
        </p:spPr>
        <p:txBody>
          <a:bodyPr vert="horz" lIns="91440" tIns="45720" rIns="91440" bIns="45720" rtlCol="0" anchor="ctr">
            <a:noAutofit/>
          </a:bodyPr>
          <a:lstStyle/>
          <a:p>
            <a:r>
              <a:rPr lang="el-GR" sz="2000" dirty="0">
                <a:ea typeface="+mn-lt"/>
                <a:cs typeface="+mn-lt"/>
              </a:rPr>
              <a:t>Η ανάπτυξη του βιομηχανικού μοντέλου παραγωγής στην κτηνοτροφία και στη γεωργία, που απαιτεί συγκέντρωση και εγκατάσταση μεγάλου αριθμού ομοειδών ζώων σε τεράστιας έκτασης αγροκτήματα με στόχο την παραγωγή μεγάλων ποσοτήτων κτηνοτροφικών προϊόντων, είναι, κατά τις εκτιμήσεις των ειδικών, μια εξίσου σημαντική αιτία για την εξάπλωση νοσογόνων καταστάσεων.</a:t>
            </a:r>
          </a:p>
          <a:p>
            <a:r>
              <a:rPr lang="el-GR" sz="2000" dirty="0">
                <a:ea typeface="+mn-lt"/>
                <a:cs typeface="+mn-lt"/>
              </a:rPr>
              <a:t>Επιπλέον, η εντατικοποίηση της παραγωγής αγροτικών και κτηνοτροφικών προϊόντων οδηγεί σε εκτεταμένη χρήση νερού, λιπασμάτων και φυτοφαρμάκων και αυξημένες επαφές μεταξύ ανθρώπων και ζώων, με σημαντικές συνέπειες για την εμφάνιση και διάδοση μεταδοτικών ασθενειών.</a:t>
            </a:r>
            <a:endParaRPr lang="el-GR" sz="2000" dirty="0">
              <a:cs typeface="Calibri"/>
            </a:endParaRPr>
          </a:p>
        </p:txBody>
      </p:sp>
    </p:spTree>
    <p:extLst>
      <p:ext uri="{BB962C8B-B14F-4D97-AF65-F5344CB8AC3E}">
        <p14:creationId xmlns:p14="http://schemas.microsoft.com/office/powerpoint/2010/main" xmlns="" val="192036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Εικόνα 2" descr="Εικόνα που περιέχει εσωτερικό, κτίριο, πλήρης, γεμισμένος&#10;&#10;Περιγραφή που δημιουργήθηκε αυτόματα">
            <a:extLst>
              <a:ext uri="{FF2B5EF4-FFF2-40B4-BE49-F238E27FC236}">
                <a16:creationId xmlns:a16="http://schemas.microsoft.com/office/drawing/2014/main" xmlns="" id="{47393126-51B6-4622-8DBA-557497364E13}"/>
              </a:ext>
            </a:extLst>
          </p:cNvPr>
          <p:cNvPicPr>
            <a:picLocks noChangeAspect="1"/>
          </p:cNvPicPr>
          <p:nvPr/>
        </p:nvPicPr>
        <p:blipFill rotWithShape="1">
          <a:blip r:embed="rId2" cstate="print"/>
          <a:srcRect r="10985" b="2"/>
          <a:stretch/>
        </p:blipFill>
        <p:spPr>
          <a:xfrm>
            <a:off x="20" y="1282"/>
            <a:ext cx="9143980" cy="6856718"/>
          </a:xfrm>
          <a:prstGeom prst="rect">
            <a:avLst/>
          </a:prstGeom>
        </p:spPr>
      </p:pic>
    </p:spTree>
    <p:extLst>
      <p:ext uri="{BB962C8B-B14F-4D97-AF65-F5344CB8AC3E}">
        <p14:creationId xmlns:p14="http://schemas.microsoft.com/office/powerpoint/2010/main" xmlns="" val="129199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Εικόνα 2" descr="Εικόνα που περιέχει εσωτερικό, γεμισμένος, καλώδιο, πίνακας&#10;&#10;Περιγραφή που δημιουργήθηκε αυτόματα">
            <a:extLst>
              <a:ext uri="{FF2B5EF4-FFF2-40B4-BE49-F238E27FC236}">
                <a16:creationId xmlns:a16="http://schemas.microsoft.com/office/drawing/2014/main" xmlns="" id="{EDBB3344-A28B-4CC7-9D04-ECE3FF96DD7A}"/>
              </a:ext>
            </a:extLst>
          </p:cNvPr>
          <p:cNvPicPr>
            <a:picLocks noChangeAspect="1"/>
          </p:cNvPicPr>
          <p:nvPr/>
        </p:nvPicPr>
        <p:blipFill rotWithShape="1">
          <a:blip r:embed="rId2" cstate="print"/>
          <a:srcRect l="15424" r="20231"/>
          <a:stretch/>
        </p:blipFill>
        <p:spPr>
          <a:xfrm>
            <a:off x="20" y="1282"/>
            <a:ext cx="9143980" cy="6856718"/>
          </a:xfrm>
          <a:prstGeom prst="rect">
            <a:avLst/>
          </a:prstGeom>
        </p:spPr>
      </p:pic>
    </p:spTree>
    <p:extLst>
      <p:ext uri="{BB962C8B-B14F-4D97-AF65-F5344CB8AC3E}">
        <p14:creationId xmlns:p14="http://schemas.microsoft.com/office/powerpoint/2010/main" xmlns="" val="37351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Εικόνα 2" descr="Εικόνα που περιέχει κτίριο, φράχτης, ριγέ, σειρά&#10;&#10;Περιγραφή που δημιουργήθηκε αυτόματα">
            <a:extLst>
              <a:ext uri="{FF2B5EF4-FFF2-40B4-BE49-F238E27FC236}">
                <a16:creationId xmlns:a16="http://schemas.microsoft.com/office/drawing/2014/main" xmlns="" id="{A7AA403C-611D-4552-A940-209071DB8E2B}"/>
              </a:ext>
            </a:extLst>
          </p:cNvPr>
          <p:cNvPicPr>
            <a:picLocks noChangeAspect="1"/>
          </p:cNvPicPr>
          <p:nvPr/>
        </p:nvPicPr>
        <p:blipFill rotWithShape="1">
          <a:blip r:embed="rId2" cstate="print"/>
          <a:srcRect l="4615" r="6701" b="-1"/>
          <a:stretch/>
        </p:blipFill>
        <p:spPr>
          <a:xfrm>
            <a:off x="20" y="1282"/>
            <a:ext cx="9143980" cy="6856718"/>
          </a:xfrm>
          <a:prstGeom prst="rect">
            <a:avLst/>
          </a:prstGeom>
        </p:spPr>
      </p:pic>
    </p:spTree>
    <p:extLst>
      <p:ext uri="{BB962C8B-B14F-4D97-AF65-F5344CB8AC3E}">
        <p14:creationId xmlns:p14="http://schemas.microsoft.com/office/powerpoint/2010/main" xmlns="" val="253543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xmlns="" id="{3D2BD45F-43B2-40F7-BC90-1C95FDB842E0}"/>
              </a:ext>
            </a:extLst>
          </p:cNvPr>
          <p:cNvSpPr>
            <a:spLocks noGrp="1"/>
          </p:cNvSpPr>
          <p:nvPr>
            <p:ph type="title"/>
          </p:nvPr>
        </p:nvSpPr>
        <p:spPr>
          <a:xfrm>
            <a:off x="333975" y="640263"/>
            <a:ext cx="2922444" cy="5254510"/>
          </a:xfrm>
        </p:spPr>
        <p:txBody>
          <a:bodyPr>
            <a:normAutofit/>
          </a:bodyPr>
          <a:lstStyle/>
          <a:p>
            <a:r>
              <a:rPr lang="el-GR" sz="3200" dirty="0">
                <a:cs typeface="Calibri"/>
              </a:rPr>
              <a:t>Τι είναι η βιοποικιλότητα;</a:t>
            </a:r>
          </a:p>
        </p:txBody>
      </p:sp>
      <p:sp>
        <p:nvSpPr>
          <p:cNvPr id="3" name="Θέση περιεχομένου 2">
            <a:extLst>
              <a:ext uri="{FF2B5EF4-FFF2-40B4-BE49-F238E27FC236}">
                <a16:creationId xmlns:a16="http://schemas.microsoft.com/office/drawing/2014/main" xmlns="" id="{7A9577E7-2785-4364-9528-C6A4B0295829}"/>
              </a:ext>
            </a:extLst>
          </p:cNvPr>
          <p:cNvSpPr>
            <a:spLocks noGrp="1"/>
          </p:cNvSpPr>
          <p:nvPr>
            <p:ph idx="1"/>
          </p:nvPr>
        </p:nvSpPr>
        <p:spPr>
          <a:xfrm>
            <a:off x="4018788" y="640263"/>
            <a:ext cx="4521708" cy="5254510"/>
          </a:xfrm>
        </p:spPr>
        <p:txBody>
          <a:bodyPr vert="horz" lIns="91440" tIns="45720" rIns="91440" bIns="45720" rtlCol="0" anchor="ctr">
            <a:noAutofit/>
          </a:bodyPr>
          <a:lstStyle/>
          <a:p>
            <a:r>
              <a:rPr lang="el-GR" sz="2400" b="1" dirty="0">
                <a:solidFill>
                  <a:schemeClr val="bg1"/>
                </a:solidFill>
                <a:ea typeface="+mn-lt"/>
                <a:cs typeface="+mn-lt"/>
              </a:rPr>
              <a:t>Βιοποικιλότητα</a:t>
            </a:r>
            <a:r>
              <a:rPr lang="el-GR" sz="2400" dirty="0">
                <a:solidFill>
                  <a:schemeClr val="bg1"/>
                </a:solidFill>
                <a:ea typeface="+mn-lt"/>
                <a:cs typeface="+mn-lt"/>
              </a:rPr>
              <a:t>, ή βιολογική ποικιλότητα, ονομάζεται κυρίως το σύνολο των </a:t>
            </a:r>
            <a:r>
              <a:rPr lang="el-GR" sz="2400" dirty="0">
                <a:solidFill>
                  <a:schemeClr val="bg1"/>
                </a:solidFill>
                <a:ea typeface="+mn-lt"/>
                <a:cs typeface="+mn-lt"/>
                <a:hlinkClick r:id="rId2">
                  <a:extLst>
                    <a:ext uri="{A12FA001-AC4F-418D-AE19-62706E023703}">
                      <ahyp:hlinkClr xmlns:ahyp="http://schemas.microsoft.com/office/drawing/2018/hyperlinkcolor" xmlns="" val="tx"/>
                    </a:ext>
                  </a:extLst>
                </a:hlinkClick>
              </a:rPr>
              <a:t>γονιδίων</a:t>
            </a:r>
            <a:r>
              <a:rPr lang="el-GR" sz="2400" dirty="0">
                <a:solidFill>
                  <a:schemeClr val="bg1"/>
                </a:solidFill>
                <a:ea typeface="+mn-lt"/>
                <a:cs typeface="+mn-lt"/>
              </a:rPr>
              <a:t>, των </a:t>
            </a:r>
            <a:r>
              <a:rPr lang="el-GR" sz="2400" dirty="0">
                <a:solidFill>
                  <a:schemeClr val="bg1"/>
                </a:solidFill>
                <a:ea typeface="+mn-lt"/>
                <a:cs typeface="+mn-lt"/>
                <a:hlinkClick r:id="rId3">
                  <a:extLst>
                    <a:ext uri="{A12FA001-AC4F-418D-AE19-62706E023703}">
                      <ahyp:hlinkClr xmlns:ahyp="http://schemas.microsoft.com/office/drawing/2018/hyperlinkcolor" xmlns="" val="tx"/>
                    </a:ext>
                  </a:extLst>
                </a:hlinkClick>
              </a:rPr>
              <a:t>βιολογικών ειδών</a:t>
            </a:r>
            <a:r>
              <a:rPr lang="el-GR" sz="2400" dirty="0">
                <a:solidFill>
                  <a:schemeClr val="bg1"/>
                </a:solidFill>
                <a:ea typeface="+mn-lt"/>
                <a:cs typeface="+mn-lt"/>
              </a:rPr>
              <a:t>, και των </a:t>
            </a:r>
            <a:r>
              <a:rPr lang="el-GR" sz="2400" dirty="0">
                <a:solidFill>
                  <a:schemeClr val="bg1"/>
                </a:solidFill>
                <a:ea typeface="+mn-lt"/>
                <a:cs typeface="+mn-lt"/>
                <a:hlinkClick r:id="rId4">
                  <a:extLst>
                    <a:ext uri="{A12FA001-AC4F-418D-AE19-62706E023703}">
                      <ahyp:hlinkClr xmlns:ahyp="http://schemas.microsoft.com/office/drawing/2018/hyperlinkcolor" xmlns="" val="tx"/>
                    </a:ext>
                  </a:extLst>
                </a:hlinkClick>
              </a:rPr>
              <a:t>οικοσυστημάτων</a:t>
            </a:r>
            <a:r>
              <a:rPr lang="el-GR" sz="2400" dirty="0">
                <a:solidFill>
                  <a:schemeClr val="bg1"/>
                </a:solidFill>
                <a:ea typeface="+mn-lt"/>
                <a:cs typeface="+mn-lt"/>
              </a:rPr>
              <a:t> μιας περιοχής. Ο μεγάλος αριθμός και η ποικιλομορφία των σύγχρονων μορφών ζωής στη γη είναι το αποτέλεσμα εκατοντάδων εκατομμυρίων χρόνων </a:t>
            </a:r>
            <a:r>
              <a:rPr lang="el-GR" sz="2400" dirty="0">
                <a:solidFill>
                  <a:srgbClr val="FF0000"/>
                </a:solidFill>
                <a:ea typeface="+mn-lt"/>
                <a:cs typeface="+mn-lt"/>
              </a:rPr>
              <a:t>εξελικτικής ιστορίας.</a:t>
            </a:r>
            <a:endParaRPr lang="el-GR" sz="2400">
              <a:solidFill>
                <a:srgbClr val="FF0000"/>
              </a:solidFill>
              <a:cs typeface="Calibri"/>
            </a:endParaRPr>
          </a:p>
        </p:txBody>
      </p:sp>
    </p:spTree>
    <p:extLst>
      <p:ext uri="{BB962C8B-B14F-4D97-AF65-F5344CB8AC3E}">
        <p14:creationId xmlns:p14="http://schemas.microsoft.com/office/powerpoint/2010/main" xmlns="" val="249012179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3 - Θέση περιεχομένου" descr="Βιοποικιλότητα.jpg"/>
          <p:cNvPicPr>
            <a:picLocks noGrp="1" noChangeAspect="1"/>
          </p:cNvPicPr>
          <p:nvPr>
            <p:ph idx="1"/>
          </p:nvPr>
        </p:nvPicPr>
        <p:blipFill rotWithShape="1">
          <a:blip r:embed="rId2" cstate="print"/>
          <a:srcRect l="11333"/>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4500">
                <a:solidFill>
                  <a:srgbClr val="FFFFFF"/>
                </a:solidFill>
              </a:rPr>
              <a:t>Η εξαφάνιση πολλών ειδών φυτών και ζώων τα τελευταία χρόνια, οδηγεί στη μείωση της </a:t>
            </a:r>
            <a:r>
              <a:rPr lang="en-US" sz="4500" b="1">
                <a:solidFill>
                  <a:srgbClr val="FFFFFF"/>
                </a:solidFill>
              </a:rPr>
              <a:t>βιοποικιλότητας</a:t>
            </a:r>
            <a:r>
              <a:rPr lang="en-US" sz="4500">
                <a:solidFill>
                  <a:srgbClr val="FFFFFF"/>
                </a:solidFill>
              </a:rPr>
              <a:t>.</a:t>
            </a:r>
            <a:br>
              <a:rPr lang="en-US" sz="4500">
                <a:solidFill>
                  <a:srgbClr val="FFFFFF"/>
                </a:solidFill>
              </a:rPr>
            </a:br>
            <a:endParaRPr lang="en-US" sz="4500">
              <a:solidFill>
                <a:srgbClr val="FFFFFF"/>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388</Words>
  <Application>Microsoft Office PowerPoint</Application>
  <PresentationFormat>Προβολή στην οθόνη (4:3)</PresentationFormat>
  <Paragraphs>27</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Προστασία του περιβάλλοντος</vt:lpstr>
      <vt:lpstr>Άνθρωπος και περιβάλλον</vt:lpstr>
      <vt:lpstr>Αύξηση παγκόσμιου πληθυσμού</vt:lpstr>
      <vt:lpstr>Κτηνοτροφία  γεωργία και πανδημία</vt:lpstr>
      <vt:lpstr>Διαφάνεια 5</vt:lpstr>
      <vt:lpstr>Διαφάνεια 6</vt:lpstr>
      <vt:lpstr>Διαφάνεια 7</vt:lpstr>
      <vt:lpstr>Τι είναι η βιοποικιλότητα;</vt:lpstr>
      <vt:lpstr>Η εξαφάνιση πολλών ειδών φυτών και ζώων τα τελευταία χρόνια, οδηγεί στη μείωση της βιοποικιλότητας. </vt:lpstr>
      <vt:lpstr>Μείωση βιοποικιλό-τητας  στην Ευρώπη</vt:lpstr>
      <vt:lpstr> Απώλεια ενδιαιτημάτων Πολλά φυσικά οικοσυστήματα καταστρέφονται για να κατασκευαστούν δρόμοι, οικισμοί, εργοστάσια ή να μετατραπούν σε καλλιέργειες, με αποτέλεσμα τα ζώα που ζουν εκεί να χάνουν το χώρο που κατοικούν και να κινδυνεύουν να εξαφανιστούν.</vt:lpstr>
      <vt:lpstr>Διαχείριση απορριμάτων</vt:lpstr>
      <vt:lpstr>Διαφάνεια 13</vt:lpstr>
      <vt:lpstr>Διαχείριση απορριμάτων Εργοστάσιο διαλογής ανακυκλώσιμων συσκευασιών</vt:lpstr>
      <vt:lpstr>   Ρύπανση της θάλασσας από μικροπλαστικά Πάρα πολλά σκουπίδια που δεν βιοδιασπώνται (κυρίως πλαστικά) καταλήγουν στο βυθό της θάλασσας, όπου καταστρέφουν τους υδρόβιους οργανισμούς ή διαλύονται σε πολύ μικρά κομματάκια που καταναλώνονται από τα ψάρια φθάνοντας έτσι και στο δικό μας πιάτο.</vt:lpstr>
      <vt:lpstr>Δεν αρκεί να ανακυκλώνουμε. Πρέπει επίσης: - να μειώσουμε τα απορρίματα που παράγουμε, - να επαναχρησιμοποιούμε ότι μπορεί να ξαναχρησιμοποιηθεί - να μειώσουμε την κατανάλωση καυσίμων και ενέργειας -να προστατεύουμε το φυσικό περιβάλλον.</vt:lpstr>
      <vt:lpstr>  Επεξεργασία αστικών λυμάτων  Τα αστικά λύματα πρέπει να υποβάλλονται σε επεξεργασία, πριν πέσουν στα ποτάμια ή στη θάλασσα, διαφορετικά η ρύπανση με οργανικό υλικό  που προκαλούν καταστρέφει τα περισσότερα είδη υδρόβιων οργανισμών μειώνοντας τη βιοποικιλότητα.</vt:lpstr>
      <vt:lpstr>Η παγκόσμια υπερθέρμανση που παρατηρείται τα τελευταία χρόνια, έχει αυξήσει τραγικά τις πυρκαγιές σε κάθε γωνιά του πλανήτη (Αυστραλία, Αμαζονία, Σιβηρία)</vt:lpstr>
      <vt:lpstr>Η προστασία του περιβάλλοντος πρέπει ναείναι άμεση προτεραιότητά μας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Προστασία του περιβάλλοντος</dc:title>
  <dc:creator>Antonis</dc:creator>
  <cp:lastModifiedBy>Dell</cp:lastModifiedBy>
  <cp:revision>240</cp:revision>
  <dcterms:created xsi:type="dcterms:W3CDTF">2020-12-06T20:48:53Z</dcterms:created>
  <dcterms:modified xsi:type="dcterms:W3CDTF">2020-12-13T20:21:48Z</dcterms:modified>
</cp:coreProperties>
</file>