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59" r:id="rId3"/>
    <p:sldId id="282" r:id="rId4"/>
    <p:sldId id="260" r:id="rId5"/>
    <p:sldId id="261" r:id="rId6"/>
    <p:sldId id="262" r:id="rId7"/>
    <p:sldId id="277" r:id="rId8"/>
    <p:sldId id="263" r:id="rId9"/>
    <p:sldId id="283" r:id="rId10"/>
    <p:sldId id="265" r:id="rId11"/>
    <p:sldId id="264" r:id="rId12"/>
    <p:sldId id="278" r:id="rId13"/>
    <p:sldId id="266" r:id="rId14"/>
    <p:sldId id="284" r:id="rId15"/>
    <p:sldId id="267" r:id="rId16"/>
    <p:sldId id="268" r:id="rId17"/>
    <p:sldId id="279" r:id="rId18"/>
    <p:sldId id="269" r:id="rId19"/>
    <p:sldId id="271" r:id="rId20"/>
    <p:sldId id="285" r:id="rId21"/>
    <p:sldId id="270" r:id="rId22"/>
    <p:sldId id="280" r:id="rId23"/>
    <p:sldId id="272" r:id="rId24"/>
    <p:sldId id="273" r:id="rId25"/>
    <p:sldId id="274" r:id="rId26"/>
    <p:sldId id="281" r:id="rId27"/>
    <p:sldId id="275" r:id="rId28"/>
    <p:sldId id="276" r:id="rId29"/>
    <p:sldId id="290" r:id="rId30"/>
    <p:sldId id="286" r:id="rId31"/>
    <p:sldId id="288" r:id="rId32"/>
    <p:sldId id="291" r:id="rId33"/>
    <p:sldId id="289" r:id="rId34"/>
    <p:sldId id="292" r:id="rId35"/>
    <p:sldId id="293" r:id="rId36"/>
    <p:sldId id="294" r:id="rId37"/>
    <p:sldId id="298" r:id="rId38"/>
    <p:sldId id="296" r:id="rId39"/>
    <p:sldId id="297" r:id="rId40"/>
    <p:sldId id="299" r:id="rId41"/>
    <p:sldId id="300" r:id="rId42"/>
    <p:sldId id="301" r:id="rId43"/>
    <p:sldId id="302" r:id="rId44"/>
    <p:sldId id="303" r:id="rId45"/>
    <p:sldId id="304" r:id="rId46"/>
    <p:sldId id="306" r:id="rId47"/>
    <p:sldId id="305" r:id="rId48"/>
    <p:sldId id="307" r:id="rId49"/>
    <p:sldId id="309" r:id="rId50"/>
    <p:sldId id="308" r:id="rId51"/>
    <p:sldId id="310" r:id="rId52"/>
    <p:sldId id="312" r:id="rId5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C75988C3-B17A-4152-A1D4-D9BFF860E3B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5988C3-B17A-4152-A1D4-D9BFF860E3B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5988C3-B17A-4152-A1D4-D9BFF860E3B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C75988C3-B17A-4152-A1D4-D9BFF860E3B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C75988C3-B17A-4152-A1D4-D9BFF860E3BA}"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75988C3-B17A-4152-A1D4-D9BFF860E3B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C75988C3-B17A-4152-A1D4-D9BFF860E3BA}"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75988C3-B17A-4152-A1D4-D9BFF860E3B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5988C3-B17A-4152-A1D4-D9BFF860E3B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75988C3-B17A-4152-A1D4-D9BFF860E3B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B3B59017-93EC-4E04-8220-840498C491B1}" type="datetimeFigureOut">
              <a:rPr lang="el-GR" smtClean="0"/>
              <a:pPr/>
              <a:t>30/12/2020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C75988C3-B17A-4152-A1D4-D9BFF860E3BA}"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3B59017-93EC-4E04-8220-840498C491B1}" type="datetimeFigureOut">
              <a:rPr lang="el-GR" smtClean="0"/>
              <a:pPr/>
              <a:t>30/12/2020</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75988C3-B17A-4152-A1D4-D9BFF860E3BA}"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gr.pinterest.com/theodorostzivar/%CE%B1%CE%B3%CF%8E%CE%BD-%CE%B5%CE%BF%CE%BA%CE%B1-%CE%BA%CF%8D%CF%80%CF%81%CE%BF%CF%82-1955-60-eoka-struggle-cyprus-1955/" TargetMode="External"/><Relationship Id="rId2" Type="http://schemas.openxmlformats.org/officeDocument/2006/relationships/hyperlink" Target="http://www.eoka.org.cy/?page_id=604" TargetMode="External"/><Relationship Id="rId1" Type="http://schemas.openxmlformats.org/officeDocument/2006/relationships/slideLayout" Target="../slideLayouts/slideLayout2.xml"/><Relationship Id="rId4" Type="http://schemas.openxmlformats.org/officeDocument/2006/relationships/hyperlink" Target="https://www.kathimerini.gr/k/sunday-edition/944530/enas-aionas-gematos-ellada-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idx="1"/>
          </p:nvPr>
        </p:nvSpPr>
        <p:spPr/>
        <p:txBody>
          <a:bodyPr/>
          <a:lstStyle/>
          <a:p>
            <a:r>
              <a:rPr lang="el-GR" b="1" dirty="0" smtClean="0"/>
              <a:t>ΕΠΙΜΕΛΕΙΑ : ΜΑΡΙΝΕΤΤΑ  ΓΟΥΝΑΡΗ</a:t>
            </a:r>
            <a:endParaRPr lang="el-GR" b="1" dirty="0"/>
          </a:p>
        </p:txBody>
      </p:sp>
      <p:sp>
        <p:nvSpPr>
          <p:cNvPr id="3" name="2 - Τίτλος"/>
          <p:cNvSpPr>
            <a:spLocks noGrp="1"/>
          </p:cNvSpPr>
          <p:nvPr>
            <p:ph type="title"/>
          </p:nvPr>
        </p:nvSpPr>
        <p:spPr>
          <a:xfrm>
            <a:off x="180475" y="2947085"/>
            <a:ext cx="8686800" cy="2642155"/>
          </a:xfrm>
        </p:spPr>
        <p:txBody>
          <a:bodyPr/>
          <a:lstStyle/>
          <a:p>
            <a:r>
              <a:rPr lang="el-GR" b="1" smtClean="0"/>
              <a:t>ΤΑ  </a:t>
            </a:r>
            <a:r>
              <a:rPr lang="el-GR" b="1" dirty="0" smtClean="0"/>
              <a:t>ΓΕΓΟΝΟΤΑ ΤΟΥ </a:t>
            </a:r>
            <a:r>
              <a:rPr lang="el-GR" b="1" smtClean="0"/>
              <a:t>1955 </a:t>
            </a:r>
            <a:r>
              <a:rPr lang="el-GR" b="1" smtClean="0"/>
              <a:t> ΣΤΗΝ  ΚΥΠΡΟ</a:t>
            </a:r>
            <a:endParaRPr lang="el-GR" dirty="0"/>
          </a:p>
        </p:txBody>
      </p:sp>
      <p:pic>
        <p:nvPicPr>
          <p:cNvPr id="12290" name="Picture 2" descr="C:\Users\Dell\Desktop\αρχείο λήψης.png"/>
          <p:cNvPicPr>
            <a:picLocks noChangeAspect="1" noChangeArrowheads="1"/>
          </p:cNvPicPr>
          <p:nvPr/>
        </p:nvPicPr>
        <p:blipFill>
          <a:blip r:embed="rId2" cstate="print"/>
          <a:srcRect/>
          <a:stretch>
            <a:fillRect/>
          </a:stretch>
        </p:blipFill>
        <p:spPr bwMode="auto">
          <a:xfrm>
            <a:off x="5292080" y="4221088"/>
            <a:ext cx="3672408" cy="23042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980728"/>
            <a:ext cx="8686800" cy="5099397"/>
          </a:xfrm>
        </p:spPr>
        <p:txBody>
          <a:bodyPr>
            <a:normAutofit fontScale="77500" lnSpcReduction="20000"/>
          </a:bodyPr>
          <a:lstStyle/>
          <a:p>
            <a:r>
              <a:rPr lang="el-GR" dirty="0" smtClean="0"/>
              <a:t>Οι ελπίδες των Κυπρίων για ένωση του νησιού τους με την Ελλάδα αναπτερώθηκαν κατά τη διάρκεια του Β’ Παγκοσμίου πολέμου, οπότε η Ελλάδα πολεμούσε το φασισμό και το ναζισμό ως σύμμαχος της Μεγάλης Βρετανίας.</a:t>
            </a:r>
          </a:p>
          <a:p>
            <a:r>
              <a:rPr lang="el-GR" dirty="0" smtClean="0"/>
              <a:t> Αλλά μετά τη λήξη του πολέμου οι Άγγλοι δεν έδειξαν καμιά διάθεση για ικανοποίηση του ενωτικού πόθου του Κυπριακού λαού.</a:t>
            </a:r>
          </a:p>
          <a:p>
            <a:r>
              <a:rPr lang="el-GR" dirty="0" smtClean="0"/>
              <a:t> Στις 15 του Γενάρη του 1950 η </a:t>
            </a:r>
            <a:r>
              <a:rPr lang="el-GR" dirty="0" err="1" smtClean="0"/>
              <a:t>Εθναρχούσα</a:t>
            </a:r>
            <a:r>
              <a:rPr lang="el-GR" dirty="0" smtClean="0"/>
              <a:t> Εκκλησία της Κύπρου πραγματοποίησε το Ενωτικό Δημοψήφισμα μέσα σε κλίμα γενικού ενθουσιασμού και ο Ελληνικός Κυπριακός λαός ψήφισε την ένωση της Κύπρου με την Ελλάδα σε ποσοστό 95,7%.</a:t>
            </a:r>
          </a:p>
          <a:p>
            <a:r>
              <a:rPr lang="el-GR" dirty="0" smtClean="0"/>
              <a:t> Οι Άγγλοι όμως τήρησαν και πάλιν αρνητική στάση, γιατί θεωρούσαν πάντα κλειστό το Κυπριακό ζήτημα.</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pPr fontAlgn="base"/>
            <a:r>
              <a:rPr lang="el-GR" dirty="0" smtClean="0"/>
              <a:t>Στις 28 Ιουλίου 1954 ο Υφυπουργός Αποικιών Χένρυ </a:t>
            </a:r>
            <a:r>
              <a:rPr lang="el-GR" dirty="0" err="1" smtClean="0"/>
              <a:t>Χόπκινσον</a:t>
            </a:r>
            <a:r>
              <a:rPr lang="el-GR" dirty="0" smtClean="0"/>
              <a:t> ανέφερε στη Βουλή των Κοινοτήτων ότι η Κύπρος είναι περιοχή με στρατηγική αξία και γι’ αυτό ουδέποτε θα εφαρμοστεί η αρχή της αυτοδιάθεσης.</a:t>
            </a:r>
          </a:p>
          <a:p>
            <a:pPr fontAlgn="base"/>
            <a:r>
              <a:rPr lang="el-GR" dirty="0" smtClean="0"/>
              <a:t>Η Ελλάδα με αίτησή της στον ΟΗΕ το 1954 ζήτησε την «</a:t>
            </a:r>
            <a:r>
              <a:rPr lang="el-GR" dirty="0" err="1" smtClean="0"/>
              <a:t>Εφαρμογήν</a:t>
            </a:r>
            <a:r>
              <a:rPr lang="el-GR" dirty="0" smtClean="0"/>
              <a:t> υπό την αιγίδα των Ηνωμένων Εθνών της αρχής των ίσων δικαιωμάτων και της αυτοδιαθέσεως των λαών εις την περίπτωσιν του λαού της Κύπρου». </a:t>
            </a:r>
          </a:p>
          <a:p>
            <a:pPr fontAlgn="base"/>
            <a:r>
              <a:rPr lang="el-GR" dirty="0" smtClean="0"/>
              <a:t>Στις 17 Δεκεμβρίου  1954 η Γενική Συνέλευση του ΟΗΕ απέρριψε την αίτηση της Ελλάδας.</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Dell\Desktop\αρχείο λήψης (1).jpg"/>
          <p:cNvPicPr>
            <a:picLocks noGrp="1" noChangeAspect="1" noChangeArrowheads="1"/>
          </p:cNvPicPr>
          <p:nvPr>
            <p:ph idx="1"/>
          </p:nvPr>
        </p:nvPicPr>
        <p:blipFill>
          <a:blip r:embed="rId2" cstate="print"/>
          <a:srcRect/>
          <a:stretch>
            <a:fillRect/>
          </a:stretch>
        </p:blipFill>
        <p:spPr bwMode="auto">
          <a:xfrm>
            <a:off x="323528" y="1340768"/>
            <a:ext cx="8568952" cy="52565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t>Η </a:t>
            </a:r>
            <a:r>
              <a:rPr lang="el-GR" sz="2400" b="1" dirty="0" err="1" smtClean="0"/>
              <a:t>προετοιμΑΣΙα</a:t>
            </a:r>
            <a:r>
              <a:rPr lang="el-GR" sz="2400" b="1" dirty="0" smtClean="0"/>
              <a:t>  του  </a:t>
            </a:r>
            <a:r>
              <a:rPr lang="el-GR" sz="2400" b="1" dirty="0" err="1" smtClean="0"/>
              <a:t>Ενοπλου</a:t>
            </a:r>
            <a:r>
              <a:rPr lang="el-GR" sz="2400" b="1" dirty="0" smtClean="0"/>
              <a:t> Αγώνα της ΕΟΚΑ</a:t>
            </a:r>
            <a:endParaRPr lang="el-GR" sz="2400" dirty="0"/>
          </a:p>
        </p:txBody>
      </p:sp>
      <p:sp>
        <p:nvSpPr>
          <p:cNvPr id="3" name="2 - Θέση περιεχομένου"/>
          <p:cNvSpPr>
            <a:spLocks noGrp="1"/>
          </p:cNvSpPr>
          <p:nvPr>
            <p:ph idx="1"/>
          </p:nvPr>
        </p:nvSpPr>
        <p:spPr/>
        <p:txBody>
          <a:bodyPr>
            <a:normAutofit fontScale="77500" lnSpcReduction="20000"/>
          </a:bodyPr>
          <a:lstStyle/>
          <a:p>
            <a:r>
              <a:rPr lang="el-GR" dirty="0" smtClean="0"/>
              <a:t>Οι αρνητικές και πεισματικές θέσεις της Βρετανικής Κυβέρνησης στο πρόβλημα της Κύπρου οδήγησαν τον Κυπριακό λαό σε ένοπλο Αγώνα για να διεκδικήσει το αναφαίρετο δικαίωμά του για ελευθερία. </a:t>
            </a:r>
          </a:p>
          <a:p>
            <a:r>
              <a:rPr lang="el-GR" dirty="0" smtClean="0"/>
              <a:t>Στην Αθήνα σχηματίστηκε μια δωδεκαμελής Επιτροπή από εξέχοντα πρόσωπα της Κύπρου και της Ελλάδας, η οποία αποφάσισε να διεκδικήσει δυναμικά την αποτίναξη του αγγλικού ζυγού και την ένωση της Κύπρου με την Ελλάδα.</a:t>
            </a:r>
          </a:p>
          <a:p>
            <a:r>
              <a:rPr lang="el-GR" dirty="0" smtClean="0"/>
              <a:t> Τα μέλη της Επιτροπής επισφράγισαν την πίστη τους στο σκοπό του Αγώνα με όρκο στην Καινή Διαθήκη στις 7 Μαρτίου 1953. Πρόεδρος της Επιτροπής αυτής ορίστηκε ο Αρχιεπίσκοπος Μακάριος, ο οποίος ενεργούσε ως πολιτικός αρχηγός του Απελευθερωτικού Αγώνα, τον οποίο και χρηματοδοτούσε. </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Dell\Desktop\eoka.jpg"/>
          <p:cNvPicPr>
            <a:picLocks noGrp="1" noChangeAspect="1" noChangeArrowheads="1"/>
          </p:cNvPicPr>
          <p:nvPr>
            <p:ph idx="1"/>
          </p:nvPr>
        </p:nvPicPr>
        <p:blipFill>
          <a:blip r:embed="rId2" cstate="print"/>
          <a:srcRect/>
          <a:stretch>
            <a:fillRect/>
          </a:stretch>
        </p:blipFill>
        <p:spPr bwMode="auto">
          <a:xfrm>
            <a:off x="251520" y="1268760"/>
            <a:ext cx="8568952" cy="481136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1124744"/>
            <a:ext cx="8686800" cy="4955381"/>
          </a:xfrm>
        </p:spPr>
        <p:txBody>
          <a:bodyPr>
            <a:normAutofit fontScale="77500" lnSpcReduction="20000"/>
          </a:bodyPr>
          <a:lstStyle/>
          <a:p>
            <a:r>
              <a:rPr lang="el-GR" dirty="0" smtClean="0"/>
              <a:t>Η Επιτροπή διόρισε ένα από τα μέλη της, το Γεώργιο Γρίβα, στρατιωτικό αρχηγό του Αγώνα, ο οποίος ήταν συνταγματάρχης εν αποστρατεία και διέθετε πλούσια πείρα στρατιωτική, κυρίως σε θέματα τακτικής πολέμου.</a:t>
            </a:r>
          </a:p>
          <a:p>
            <a:r>
              <a:rPr lang="el-GR" dirty="0" smtClean="0"/>
              <a:t> Ως αρχηγός της Εθνικής Οργάνωσης Κυπρίων Αγωνιστών (ΕΟΚΑ) χρησιμοποίησε το ψευδώνυμο Διγενής. Ο Γεώργιος Γρίβας ήξερε ότι αναλάμβανε ένα πολύ δύσκολο έργο, αλλά είχε ισχυρή θέληση, αποφασιστικότητα και προπαντός απόλυτη πίστη στο σκοπό του Αγώνα. </a:t>
            </a:r>
          </a:p>
          <a:p>
            <a:r>
              <a:rPr lang="el-GR" dirty="0" smtClean="0"/>
              <a:t>Αφού μελέτησε τις δυνατότητες διεξαγωγής ένοπλου Αγώνα με δυο επισκέψεις του στην Κύπρο, το 1951 και το 1952, κατάρτισε στην Αθήνα γενικό σχέδιο δράσης, το οποίο έθεσε σ’ εφαρμογή αμέσως μετά τη μυστική άφιξή του στις ακτές της Πάφου το βράδυ της 10ης Νοεμβρίου 1954.</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t>Για την εισαγωγή οπλισμού στην Κύπρο από την Ελλάδα ο Διγενής χρησιμοποίησε φίλους και συνεργάτες του. Το πρώτο φορτίο όπλων έφτασε στην Κύπρο τον Μάρτιο του 1954.</a:t>
            </a:r>
          </a:p>
          <a:p>
            <a:r>
              <a:rPr lang="el-GR" dirty="0" smtClean="0"/>
              <a:t> Μ’ αυτά τα λίγα όπλα ξεκίνησε ο Αγώνας της ΕΟΚΑ την 1η Απριλίου 1955. Ένα δεύτερο φορτίο, που μεταφερόταν με το πλοιάριο «Άγιος Γεώργιος» τον Ιανουάριο του 1955, κατασχέθηκε από τις Αγγλικές Αρχές, κατόπιν προδοσίας, κοντά στο χωριό </a:t>
            </a:r>
            <a:r>
              <a:rPr lang="el-GR" dirty="0" err="1" smtClean="0"/>
              <a:t>Χλώρακα</a:t>
            </a:r>
            <a:r>
              <a:rPr lang="el-GR" dirty="0" smtClean="0"/>
              <a:t> της Πάφου.</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Dell\Desktop\αρχείο λήψης (3).jpg"/>
          <p:cNvPicPr>
            <a:picLocks noGrp="1" noChangeAspect="1" noChangeArrowheads="1"/>
          </p:cNvPicPr>
          <p:nvPr>
            <p:ph idx="1"/>
          </p:nvPr>
        </p:nvPicPr>
        <p:blipFill>
          <a:blip r:embed="rId2" cstate="print"/>
          <a:srcRect/>
          <a:stretch>
            <a:fillRect/>
          </a:stretch>
        </p:blipFill>
        <p:spPr bwMode="auto">
          <a:xfrm>
            <a:off x="323529" y="1340768"/>
            <a:ext cx="8496944" cy="52565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r>
              <a:rPr lang="el-GR" dirty="0" smtClean="0"/>
              <a:t>Κατά τη διάρκεια του Αγώνα λειτούργησε μυστικό σχέδιο αποστολής όπλων στην Κύπρο με επιβατικά πλοία της γραμμής Πειραιά-Λεμεσού. </a:t>
            </a:r>
          </a:p>
          <a:p>
            <a:r>
              <a:rPr lang="el-GR" dirty="0" smtClean="0"/>
              <a:t>Άλλα όπλα έφταναν με το ταχυδρομείο της Πάφου και με άλλους τρόπους. Στις 29 Ιανουαρίου του 1956 ο οπλισμός της ΕΟΚΑ εμπλουτίστηκε με 800 περίπου κυνηγετικά όπλα Ελληνοκυπρίων, που είχαν πάρει απ’ αυτούς μέλη της ΕΟΚΑ. </a:t>
            </a:r>
          </a:p>
          <a:p>
            <a:r>
              <a:rPr lang="el-GR" dirty="0" smtClean="0"/>
              <a:t>Ένας άλλος τρόπος, με τον οποίο η ΕΟΚΑ εξασφάλιζε όπλα ήταν οι επιθέσεις σε αστυνομικούς σταθμούς και από νεκρούς Άγγλους στρατιώτες. Μερικά όπλα ήταν επιτόπιας κατασκευής σε ειδικά εργαστήρια, στα οποία κατασκευάζονταν επίσης ωρολογιακές βόμβες, νάρκες και άλλο πολεμικό υλικό.</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32656"/>
            <a:ext cx="8686800" cy="792088"/>
          </a:xfrm>
        </p:spPr>
        <p:txBody>
          <a:bodyPr>
            <a:normAutofit fontScale="90000"/>
          </a:bodyPr>
          <a:lstStyle/>
          <a:p>
            <a:r>
              <a:rPr lang="el-GR" sz="2400" b="1" dirty="0" err="1" smtClean="0"/>
              <a:t>ΓεγονΟτα</a:t>
            </a:r>
            <a:r>
              <a:rPr lang="el-GR" sz="2400" b="1" dirty="0" smtClean="0"/>
              <a:t> </a:t>
            </a:r>
            <a:r>
              <a:rPr lang="el-GR" sz="2400" b="1" dirty="0" smtClean="0"/>
              <a:t>από την </a:t>
            </a:r>
            <a:r>
              <a:rPr lang="el-GR" sz="2400" b="1" dirty="0" err="1" smtClean="0"/>
              <a:t>Εναρξη</a:t>
            </a:r>
            <a:r>
              <a:rPr lang="el-GR" sz="2400" b="1" dirty="0" smtClean="0"/>
              <a:t> </a:t>
            </a:r>
            <a:r>
              <a:rPr lang="el-GR" sz="2400" b="1" dirty="0" smtClean="0"/>
              <a:t>του Αγώνα μέχρι την </a:t>
            </a:r>
            <a:r>
              <a:rPr lang="el-GR" sz="2400" b="1" dirty="0" err="1" smtClean="0"/>
              <a:t>Αφιξη</a:t>
            </a:r>
            <a:r>
              <a:rPr lang="el-GR" sz="2400" b="1" dirty="0" smtClean="0"/>
              <a:t> </a:t>
            </a:r>
            <a:r>
              <a:rPr lang="el-GR" sz="2400" b="1" dirty="0" smtClean="0"/>
              <a:t>του </a:t>
            </a:r>
            <a:r>
              <a:rPr lang="el-GR" sz="2400" b="1" dirty="0" err="1" smtClean="0"/>
              <a:t>ΧΑρντιγκ</a:t>
            </a:r>
            <a:r>
              <a:rPr lang="el-GR" sz="2400" b="1" dirty="0" smtClean="0"/>
              <a:t> </a:t>
            </a:r>
            <a:r>
              <a:rPr lang="el-GR" sz="2400" b="1" dirty="0" smtClean="0"/>
              <a:t>(1η Απριλίου – 3 Οκτωβρίου 1955)</a:t>
            </a:r>
            <a:endParaRPr lang="el-GR" sz="2400" dirty="0"/>
          </a:p>
        </p:txBody>
      </p:sp>
      <p:sp>
        <p:nvSpPr>
          <p:cNvPr id="3" name="2 - Θέση περιεχομένου"/>
          <p:cNvSpPr>
            <a:spLocks noGrp="1"/>
          </p:cNvSpPr>
          <p:nvPr>
            <p:ph idx="1"/>
          </p:nvPr>
        </p:nvSpPr>
        <p:spPr/>
        <p:txBody>
          <a:bodyPr>
            <a:normAutofit fontScale="85000" lnSpcReduction="20000"/>
          </a:bodyPr>
          <a:lstStyle/>
          <a:p>
            <a:r>
              <a:rPr lang="el-GR" dirty="0" smtClean="0"/>
              <a:t>Στα τέλη Μαρτίου του 1955 η ΕΟΚΑ ήταν έτοιμη για το ξεκίνημα του Αγώνα.</a:t>
            </a:r>
          </a:p>
          <a:p>
            <a:r>
              <a:rPr lang="el-GR" dirty="0" smtClean="0"/>
              <a:t> Τη νύκτα της 31ης Μαρτίου προς την 1η Απριλίου, 30 λεπτά μετά τα μεσάνυκτα, οι ομάδες της ΕΟΚΑ έδρασαν με επιτυχία. </a:t>
            </a:r>
          </a:p>
          <a:p>
            <a:r>
              <a:rPr lang="el-GR" dirty="0" smtClean="0"/>
              <a:t>Εκκωφαντικές εκρήξεις συγκλόνισαν τη Λευκωσία, τη Λάρνακα, τη Λεμεσό και στρατιωτικές επισταθμίες. Η ΕΟΚΑ είχε τότε τον πρώτο της νεκρό. </a:t>
            </a:r>
          </a:p>
          <a:p>
            <a:r>
              <a:rPr lang="el-GR" dirty="0" smtClean="0"/>
              <a:t>Ήταν ο Μόδεστος Παντελή από το </a:t>
            </a:r>
            <a:r>
              <a:rPr lang="el-GR" dirty="0" err="1" smtClean="0"/>
              <a:t>Λιοπέτρι</a:t>
            </a:r>
            <a:r>
              <a:rPr lang="el-GR" dirty="0" smtClean="0"/>
              <a:t>, που πέθανε από ηλεκτροπληξία στην προσπάθεια του ν’ αποκόψει ηλεκτροφόρα σύρματα, για να δράσουν οι ομάδες της ΕΟΚΑ.</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88640"/>
            <a:ext cx="8686800" cy="936104"/>
          </a:xfrm>
        </p:spPr>
        <p:txBody>
          <a:bodyPr>
            <a:noAutofit/>
          </a:bodyPr>
          <a:lstStyle/>
          <a:p>
            <a:pPr fontAlgn="base"/>
            <a:r>
              <a:rPr lang="el-GR" sz="2400" dirty="0" smtClean="0"/>
              <a:t>Σύντομη Ιστορική </a:t>
            </a:r>
            <a:r>
              <a:rPr lang="el-GR" sz="2400" dirty="0" err="1" smtClean="0"/>
              <a:t>ΑναφορΑ</a:t>
            </a:r>
            <a:r>
              <a:rPr lang="el-GR" sz="2400" dirty="0" smtClean="0"/>
              <a:t> </a:t>
            </a:r>
            <a:r>
              <a:rPr lang="el-GR" sz="2400" dirty="0" smtClean="0"/>
              <a:t>στον </a:t>
            </a:r>
            <a:r>
              <a:rPr lang="el-GR" sz="2400" dirty="0" err="1" smtClean="0"/>
              <a:t>ΑπελευθερωτικΟ</a:t>
            </a:r>
            <a:r>
              <a:rPr lang="el-GR" sz="2400" dirty="0" smtClean="0"/>
              <a:t> </a:t>
            </a:r>
            <a:r>
              <a:rPr lang="el-GR" sz="2400" dirty="0" smtClean="0"/>
              <a:t>Αγώνα της Ε.Ο.Κ.Α στην Κύπρο (1955-1959)</a:t>
            </a:r>
            <a:endParaRPr lang="el-GR" sz="2400"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Κύπρος, από το 1191 μ.Χ., όταν κατακτήθηκε από το βασιλιά της Αγγλίας Ριχάρδο το Λεοντόκαρδο, που πήρε μέρος στην Γ΄ σταυροφορία για απελευθέρωση των Αγίων Τόπων, πέρασε συνεχή δουλεία οκτώ σχεδόν αιώνων (1191-1960 μ.Χ.).</a:t>
            </a:r>
          </a:p>
          <a:p>
            <a:r>
              <a:rPr lang="el-GR" dirty="0" smtClean="0"/>
              <a:t> Οι </a:t>
            </a:r>
            <a:r>
              <a:rPr lang="el-GR" dirty="0" err="1" smtClean="0"/>
              <a:t>Ναΐτες</a:t>
            </a:r>
            <a:r>
              <a:rPr lang="el-GR" dirty="0" smtClean="0"/>
              <a:t> (1191-1192), οι </a:t>
            </a:r>
            <a:r>
              <a:rPr lang="el-GR" dirty="0" err="1" smtClean="0"/>
              <a:t>Λουζινιανοί</a:t>
            </a:r>
            <a:r>
              <a:rPr lang="el-GR" dirty="0" smtClean="0"/>
              <a:t> (1192-1489), οι Ενετοί (1489-1571), οι Τούρκοι (1571-1878) και οι Άγγλοι (1878-1960) ήταν οι κυρίαρχοι του νησιού, που καταδυνάστευαν το λαό της και εκμεταλλεύονταν τον πλούτο της.</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Dell\Desktop\cipros.jpg"/>
          <p:cNvPicPr>
            <a:picLocks noGrp="1" noChangeAspect="1" noChangeArrowheads="1"/>
          </p:cNvPicPr>
          <p:nvPr>
            <p:ph idx="1"/>
          </p:nvPr>
        </p:nvPicPr>
        <p:blipFill>
          <a:blip r:embed="rId2" cstate="print"/>
          <a:srcRect/>
          <a:stretch>
            <a:fillRect/>
          </a:stretch>
        </p:blipFill>
        <p:spPr bwMode="auto">
          <a:xfrm>
            <a:off x="323528" y="1412776"/>
            <a:ext cx="8496944" cy="496855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pPr fontAlgn="base"/>
            <a:r>
              <a:rPr lang="el-GR" dirty="0" smtClean="0"/>
              <a:t>Την 1η Απριλίου 1955 κυκλοφόρησε η πρώτη προκήρυξη του Διγενή που άρχιζε με τούτα τα λόγια: «Με την </a:t>
            </a:r>
            <a:r>
              <a:rPr lang="el-GR" dirty="0" err="1" smtClean="0"/>
              <a:t>βοήθειαν</a:t>
            </a:r>
            <a:r>
              <a:rPr lang="el-GR" dirty="0" smtClean="0"/>
              <a:t> του Θεού, με </a:t>
            </a:r>
            <a:r>
              <a:rPr lang="el-GR" dirty="0" err="1" smtClean="0"/>
              <a:t>πίστιν</a:t>
            </a:r>
            <a:r>
              <a:rPr lang="el-GR" dirty="0" smtClean="0"/>
              <a:t> εις τον </a:t>
            </a:r>
            <a:r>
              <a:rPr lang="el-GR" dirty="0" err="1" smtClean="0"/>
              <a:t>τίμιον</a:t>
            </a:r>
            <a:r>
              <a:rPr lang="el-GR" dirty="0" smtClean="0"/>
              <a:t> αγώνα μας, με την </a:t>
            </a:r>
            <a:r>
              <a:rPr lang="el-GR" dirty="0" err="1" smtClean="0"/>
              <a:t>συμπαράστασιν</a:t>
            </a:r>
            <a:r>
              <a:rPr lang="el-GR" dirty="0" smtClean="0"/>
              <a:t> ολοκλήρου του Ελληνισμού και με την </a:t>
            </a:r>
            <a:r>
              <a:rPr lang="el-GR" dirty="0" err="1" smtClean="0"/>
              <a:t>βοήθειαν</a:t>
            </a:r>
            <a:r>
              <a:rPr lang="el-GR" dirty="0" smtClean="0"/>
              <a:t> των Κυπρίων, </a:t>
            </a:r>
            <a:r>
              <a:rPr lang="el-GR" dirty="0" err="1" smtClean="0"/>
              <a:t>αναλαμβάνομεν</a:t>
            </a:r>
            <a:r>
              <a:rPr lang="el-GR" dirty="0" smtClean="0"/>
              <a:t> τον αγώνα διά την </a:t>
            </a:r>
            <a:r>
              <a:rPr lang="el-GR" dirty="0" err="1" smtClean="0"/>
              <a:t>αποτίναξιν</a:t>
            </a:r>
            <a:r>
              <a:rPr lang="el-GR" dirty="0" smtClean="0"/>
              <a:t> του αγγλικού ζυγού».</a:t>
            </a:r>
          </a:p>
          <a:p>
            <a:pPr fontAlgn="base"/>
            <a:r>
              <a:rPr lang="el-GR" dirty="0" smtClean="0"/>
              <a:t>Οι δολιοφθορές σε κυβερνητικά κτίρια, αστυνομικούς σταθμούς και στρατιωτικές εγκαταστάσεις συνεχίστηκαν σ’ όλη τη διάρκεια του Αγώνα.</a:t>
            </a:r>
          </a:p>
          <a:p>
            <a:pPr fontAlgn="base"/>
            <a:r>
              <a:rPr lang="el-GR" dirty="0" smtClean="0"/>
              <a:t> Η ΕΟΚΑ με τη δράση της προξενούσε υλικές ζημιές και θύματα μεταξύ των Άγγλων. </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Dell\Desktop\cyprus-enosis-710x400.jpg"/>
          <p:cNvPicPr>
            <a:picLocks noGrp="1" noChangeAspect="1" noChangeArrowheads="1"/>
          </p:cNvPicPr>
          <p:nvPr>
            <p:ph idx="1"/>
          </p:nvPr>
        </p:nvPicPr>
        <p:blipFill>
          <a:blip r:embed="rId2" cstate="print"/>
          <a:srcRect/>
          <a:stretch>
            <a:fillRect/>
          </a:stretch>
        </p:blipFill>
        <p:spPr bwMode="auto">
          <a:xfrm>
            <a:off x="251520" y="1340768"/>
            <a:ext cx="8568952" cy="525658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457200"/>
            <a:ext cx="8686800" cy="451520"/>
          </a:xfrm>
        </p:spPr>
        <p:txBody>
          <a:bodyPr>
            <a:normAutofit fontScale="90000"/>
          </a:bodyPr>
          <a:lstStyle/>
          <a:p>
            <a:r>
              <a:rPr lang="el-GR" dirty="0" smtClean="0"/>
              <a:t> </a:t>
            </a:r>
            <a:r>
              <a:rPr lang="el-GR" sz="2200" dirty="0" err="1" smtClean="0"/>
              <a:t>μερικΕΣ</a:t>
            </a:r>
            <a:r>
              <a:rPr lang="el-GR" sz="2200" dirty="0" smtClean="0"/>
              <a:t> </a:t>
            </a:r>
            <a:r>
              <a:rPr lang="el-GR" sz="2200" dirty="0" smtClean="0"/>
              <a:t>από </a:t>
            </a:r>
            <a:r>
              <a:rPr lang="el-GR" sz="2200" dirty="0" err="1" smtClean="0"/>
              <a:t>τΙΣ</a:t>
            </a:r>
            <a:r>
              <a:rPr lang="el-GR" sz="2200" dirty="0" smtClean="0"/>
              <a:t> </a:t>
            </a:r>
            <a:r>
              <a:rPr lang="el-GR" sz="2200" dirty="0" err="1" smtClean="0"/>
              <a:t>τολμηρΕΣ</a:t>
            </a:r>
            <a:r>
              <a:rPr lang="el-GR" sz="2200" dirty="0" smtClean="0"/>
              <a:t>   </a:t>
            </a:r>
            <a:r>
              <a:rPr lang="el-GR" sz="2200" dirty="0" err="1" smtClean="0"/>
              <a:t>επιχειρήσειΣ</a:t>
            </a:r>
            <a:r>
              <a:rPr lang="el-GR" sz="2200" dirty="0" smtClean="0"/>
              <a:t> των </a:t>
            </a:r>
            <a:r>
              <a:rPr lang="el-GR" sz="2200" dirty="0" err="1" smtClean="0"/>
              <a:t>πρΩτων</a:t>
            </a:r>
            <a:r>
              <a:rPr lang="el-GR" sz="2200" dirty="0" smtClean="0"/>
              <a:t> </a:t>
            </a:r>
            <a:r>
              <a:rPr lang="el-GR" sz="2200" dirty="0" err="1" smtClean="0"/>
              <a:t>μηνΩν</a:t>
            </a:r>
            <a:r>
              <a:rPr lang="el-GR" sz="2200" dirty="0" smtClean="0"/>
              <a:t> </a:t>
            </a:r>
            <a:r>
              <a:rPr lang="el-GR" sz="2200" dirty="0" smtClean="0"/>
              <a:t>του Αγώνα </a:t>
            </a:r>
            <a:r>
              <a:rPr lang="el-GR" sz="2200" dirty="0" err="1" smtClean="0"/>
              <a:t>τηΣ</a:t>
            </a:r>
            <a:r>
              <a:rPr lang="el-GR" sz="2200" dirty="0" smtClean="0"/>
              <a:t>  ΕΟΚΑ είναι:  </a:t>
            </a:r>
            <a:endParaRPr lang="el-GR" sz="2200" dirty="0"/>
          </a:p>
        </p:txBody>
      </p:sp>
      <p:sp>
        <p:nvSpPr>
          <p:cNvPr id="3" name="2 - Θέση περιεχομένου"/>
          <p:cNvSpPr>
            <a:spLocks noGrp="1"/>
          </p:cNvSpPr>
          <p:nvPr>
            <p:ph idx="1"/>
          </p:nvPr>
        </p:nvSpPr>
        <p:spPr/>
        <p:txBody>
          <a:bodyPr>
            <a:normAutofit fontScale="77500" lnSpcReduction="20000"/>
          </a:bodyPr>
          <a:lstStyle/>
          <a:p>
            <a:r>
              <a:rPr lang="el-GR" dirty="0" smtClean="0"/>
              <a:t>α) Η τοποθέτηση ωρολογιακής βόμβας στις 25 Μαΐου κάτω από το κάθισμα του Κυβερνήτη </a:t>
            </a:r>
            <a:r>
              <a:rPr lang="el-GR" dirty="0" err="1" smtClean="0"/>
              <a:t>Άρμιτεϊτζ</a:t>
            </a:r>
            <a:r>
              <a:rPr lang="el-GR" dirty="0" smtClean="0"/>
              <a:t> στο κινηματοθέατρο Παλλάς της Λευκωσίας. Η βόμβα εξερράγη λίγα λεπτά μετά την αποχώρηση του Κυβερνήτη.</a:t>
            </a:r>
            <a:br>
              <a:rPr lang="el-GR" dirty="0" smtClean="0"/>
            </a:br>
            <a:r>
              <a:rPr lang="el-GR" dirty="0" smtClean="0"/>
              <a:t>β) Η επίθεση στον αστυνομικό σταθμό του Αμιάντου στις 22 Ιουνίου 1955 από ανταρτική ομάδα.</a:t>
            </a:r>
            <a:br>
              <a:rPr lang="el-GR" dirty="0" smtClean="0"/>
            </a:br>
            <a:r>
              <a:rPr lang="el-GR" dirty="0" smtClean="0"/>
              <a:t>γ) Η επίθεση στο μεταλλείο </a:t>
            </a:r>
            <a:r>
              <a:rPr lang="el-GR" dirty="0" err="1" smtClean="0"/>
              <a:t>Μιτσερού</a:t>
            </a:r>
            <a:r>
              <a:rPr lang="el-GR" dirty="0" smtClean="0"/>
              <a:t> στις 22 Σεπτεμβρίου 1955 από ανταρτική ομάδα.</a:t>
            </a:r>
            <a:br>
              <a:rPr lang="el-GR" dirty="0" smtClean="0"/>
            </a:br>
            <a:r>
              <a:rPr lang="el-GR" dirty="0" smtClean="0"/>
              <a:t>Παράλληλα με τη στρατιωτική δράση της ΕΟΚΑ ο Αρχιεπίσκοπος Μακάριος δρούσε στο πολιτικό πεδίο. Στις 15 Απριλίου 1955 αναχώρησε για το </a:t>
            </a:r>
            <a:r>
              <a:rPr lang="el-GR" dirty="0" err="1" smtClean="0"/>
              <a:t>Μπαντούγκ</a:t>
            </a:r>
            <a:r>
              <a:rPr lang="el-GR" dirty="0" smtClean="0"/>
              <a:t> της Ινδονησίας, όπου συγκροτήθηκε </a:t>
            </a:r>
            <a:r>
              <a:rPr lang="el-GR" dirty="0" err="1" smtClean="0"/>
              <a:t>Αφρικανοασιατικό</a:t>
            </a:r>
            <a:r>
              <a:rPr lang="el-GR" dirty="0" smtClean="0"/>
              <a:t> Συνέδριο με εκπροσώπηση 29 κρατών. </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1340768"/>
            <a:ext cx="8686800" cy="4739357"/>
          </a:xfrm>
        </p:spPr>
        <p:txBody>
          <a:bodyPr>
            <a:normAutofit fontScale="70000" lnSpcReduction="20000"/>
          </a:bodyPr>
          <a:lstStyle/>
          <a:p>
            <a:r>
              <a:rPr lang="el-GR" dirty="0" smtClean="0"/>
              <a:t>Εκεί, σε δημοσιογραφική διάσκεψη, μίλησε για το δικαίωμα αυτοδιάθεσης του Κυπριακού λαού. Στις 11 Ιουλίου πήγε στην Ελλάδα και έπεισε την Ελληνική Κυβέρνηση να καταθέσει αίτηση στον ΟΗΕ για την εφαρμογή της αρχής της αυτοδιάθεσης στην περίπτωση του Κυπριακού λαού. </a:t>
            </a:r>
          </a:p>
          <a:p>
            <a:r>
              <a:rPr lang="el-GR" dirty="0" smtClean="0"/>
              <a:t>Ο Αγώνας της ΕΟΚΑ δεν βρήκε σύμφωνους τους Τουρκοκυπρίους που εξέφρασαν στον Κυβερνήτη την ανησυχία τους. </a:t>
            </a:r>
          </a:p>
          <a:p>
            <a:r>
              <a:rPr lang="el-GR" dirty="0" smtClean="0"/>
              <a:t>Η ΕΟΚΑ με φυλλάδιά της ξεκαθάριζε το σκοπό και την τακτική του Αγώνα. </a:t>
            </a:r>
          </a:p>
          <a:p>
            <a:r>
              <a:rPr lang="el-GR" dirty="0" smtClean="0"/>
              <a:t>Με φυλλάδιό της, που κυκλοφόρησε σε τουρκική γλώσσα τον Ιούλιο του 1955 στην τουρκική συνοικία της Λευκωσίας, διαβεβαίωσε τους Τουρκοκύπριους ότι ο Αγώνας δεν στρέφεται εναντίον τους, αλλά εναντίον του Άγγλου κυρίαρχου και τα φυλλάδιά της, που κυκλοφορούσαν στην ελληνική γλώσσα, τόνιζαν ότι μοναδικός σκοπός του Αγώνα ήταν η απελευθέρωση της Κύπρου και η ένωσή της με την Ελλάδα.</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548680"/>
            <a:ext cx="8686800" cy="5976664"/>
          </a:xfrm>
        </p:spPr>
        <p:txBody>
          <a:bodyPr>
            <a:normAutofit fontScale="85000" lnSpcReduction="20000"/>
          </a:bodyPr>
          <a:lstStyle/>
          <a:p>
            <a:r>
              <a:rPr lang="el-GR" dirty="0" smtClean="0"/>
              <a:t>Οι Άγγλοι, που ήταν αντίθετοι στην παραχώρηση του δικαιώματος της αυτοδιάθεσης στον Κυπριακό λαό, συγκάλεσαν Τριμερή Διάσκεψη στο Λονδίνο στις 29 Αυγούστου 1955.</a:t>
            </a:r>
          </a:p>
          <a:p>
            <a:r>
              <a:rPr lang="el-GR" dirty="0" smtClean="0"/>
              <a:t> Σ’ αυτή πήραν μέρος αντιπροσωπίες των Κυβερνήσεων Βρετανίας, Ελλάδας και Τουρκίας. </a:t>
            </a:r>
          </a:p>
          <a:p>
            <a:r>
              <a:rPr lang="el-GR" dirty="0" smtClean="0"/>
              <a:t>Τα θέματα καθορίστηκαν ως εξής: «Πολιτικά και αμυντικά ζητήματα που επηρεάζουν την Ανατολική Μεσόγειο, περιλαμβανομένης της Κύπρου». </a:t>
            </a:r>
          </a:p>
          <a:p>
            <a:r>
              <a:rPr lang="el-GR" dirty="0" smtClean="0"/>
              <a:t>Η Τριμερής Διάσκεψη έληξε στις 7 Σεπτεμβρίου, χωρίς να γίνει καμιά συμφωνία, λόγω των διαφορετικών θέσεων των τριών χωρών. </a:t>
            </a:r>
          </a:p>
          <a:p>
            <a:r>
              <a:rPr lang="el-GR" dirty="0" smtClean="0"/>
              <a:t>Τη συμμετοχή της Τουρκίας στη Διάσκεψη εκμεταλλεύτηκε η Βρετανία και τότε και αργότερα και δεν ικανοποιούσε το αίτημα του Κυπριακού λαού για αυτοδιάθεση.</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Dell\Desktop\cache_1500x3000_Analog_medium_678801_104629_2932019.jpg"/>
          <p:cNvPicPr>
            <a:picLocks noGrp="1" noChangeAspect="1" noChangeArrowheads="1"/>
          </p:cNvPicPr>
          <p:nvPr>
            <p:ph idx="1"/>
          </p:nvPr>
        </p:nvPicPr>
        <p:blipFill>
          <a:blip r:embed="rId2" cstate="print"/>
          <a:srcRect/>
          <a:stretch>
            <a:fillRect/>
          </a:stretch>
        </p:blipFill>
        <p:spPr bwMode="auto">
          <a:xfrm>
            <a:off x="395536" y="404664"/>
            <a:ext cx="8424936" cy="583264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pPr fontAlgn="base"/>
            <a:r>
              <a:rPr lang="el-GR" dirty="0" smtClean="0"/>
              <a:t>Στις 6 Σεπτεμβρίου 1955 ο τουρκικός όχλος, με συνενοχή της Τουρκικής Κυβέρνησης, διέπραξε βανδαλισμούς εις βάρος του ελληνικού πληθυσμού της Κωνσταντινούπολης και της Σμύρνης. </a:t>
            </a:r>
          </a:p>
          <a:p>
            <a:pPr fontAlgn="base"/>
            <a:r>
              <a:rPr lang="el-GR" dirty="0" smtClean="0"/>
              <a:t>Κατέστρεψε πολλές ορθόδοξες εκκλησίες και άλλα Ελληνικά κτίρια. Δύο μητροπολίτες και αρκετοί ιερείς τραυματίστηκαν, πολλοί Έλληνες κακοποιήθηκαν και 20 θανατώθηκαν.</a:t>
            </a:r>
          </a:p>
          <a:p>
            <a:pPr fontAlgn="base"/>
            <a:r>
              <a:rPr lang="el-GR" dirty="0" smtClean="0"/>
              <a:t>Ο Κυβερνήτης της Κύπρου, για ν’ αντιμετωπίσει την ΕΟΚΑ, στις 15 Ιουλίου 1955 έθεσε σε ισχύ το νόμο περί προσωποκρατήσεως, που έδινε το δικαίωμα στις δυνάμεις ασφαλείας να συλλαμβάνουν οποιονδήποτε πολίτη θεωρούσαν ύποπτο για παράνομες ενέργειες και να τον εγκλείει στη φυλακή, στο φρούριο της Κερύνειας ή σε στρατόπεδα συγκέντρωσης για ακαθόριστο χρονικό διάστημα.</a:t>
            </a:r>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pPr fontAlgn="base"/>
            <a:r>
              <a:rPr lang="el-GR" dirty="0" smtClean="0"/>
              <a:t>Στις 20 Σεπτεμβρίου 1955 άρχισε τις εργασίες της η 10η Σύνοδος της Γενικής Συνέλευσης του ΟΗΕ. </a:t>
            </a:r>
          </a:p>
          <a:p>
            <a:pPr fontAlgn="base"/>
            <a:r>
              <a:rPr lang="el-GR" dirty="0" smtClean="0"/>
              <a:t>Η εγγραφή του Κυπριακού στην ημερήσια διάταξη απορρίφθηκε. </a:t>
            </a:r>
          </a:p>
          <a:p>
            <a:pPr fontAlgn="base"/>
            <a:r>
              <a:rPr lang="el-GR" dirty="0" smtClean="0"/>
              <a:t>Στην Κύπρο δημιουργήθηκε αντίδραση με μαχητικές διαδηλώσεις και </a:t>
            </a:r>
            <a:r>
              <a:rPr lang="el-GR" dirty="0" err="1" smtClean="0"/>
              <a:t>παναπεργία</a:t>
            </a:r>
            <a:r>
              <a:rPr lang="el-GR" dirty="0" smtClean="0"/>
              <a:t>.</a:t>
            </a:r>
          </a:p>
          <a:p>
            <a:pPr fontAlgn="base"/>
            <a:r>
              <a:rPr lang="el-GR" dirty="0" smtClean="0"/>
              <a:t>Στις 23 Σεπτεμβρίου 1955 δραπέτευσαν από το φρούριο της Κερύνειας 16 πολιτικοί κρατούμενοι. Συνελήφθησαν 7, αλλά οι άλλοι 9 κατόρθωσαν να ενωθούν με ανταρτικές ομάδες της ΕΟΚΑ.</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Dell\Desktop\A11-copy1.jpg"/>
          <p:cNvPicPr>
            <a:picLocks noGrp="1" noChangeAspect="1" noChangeArrowheads="1"/>
          </p:cNvPicPr>
          <p:nvPr>
            <p:ph idx="1"/>
          </p:nvPr>
        </p:nvPicPr>
        <p:blipFill>
          <a:blip r:embed="rId2" cstate="print"/>
          <a:srcRect/>
          <a:stretch>
            <a:fillRect/>
          </a:stretch>
        </p:blipFill>
        <p:spPr bwMode="auto">
          <a:xfrm>
            <a:off x="395536" y="404664"/>
            <a:ext cx="8496944" cy="59766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457200"/>
            <a:ext cx="8686800" cy="451520"/>
          </a:xfrm>
        </p:spPr>
        <p:txBody>
          <a:bodyPr>
            <a:normAutofit fontScale="90000"/>
          </a:bodyPr>
          <a:lstStyle/>
          <a:p>
            <a:endParaRPr lang="el-GR" dirty="0"/>
          </a:p>
        </p:txBody>
      </p:sp>
      <p:pic>
        <p:nvPicPr>
          <p:cNvPr id="1026" name="Picture 2" descr="C:\Users\Dell\Desktop\eoka2.jpg"/>
          <p:cNvPicPr>
            <a:picLocks noGrp="1" noChangeAspect="1" noChangeArrowheads="1"/>
          </p:cNvPicPr>
          <p:nvPr>
            <p:ph idx="1"/>
          </p:nvPr>
        </p:nvPicPr>
        <p:blipFill>
          <a:blip r:embed="rId2" cstate="print"/>
          <a:srcRect/>
          <a:stretch>
            <a:fillRect/>
          </a:stretch>
        </p:blipFill>
        <p:spPr bwMode="auto">
          <a:xfrm>
            <a:off x="251520" y="548680"/>
            <a:ext cx="8496944" cy="604867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476672"/>
            <a:ext cx="8686800" cy="667544"/>
          </a:xfrm>
        </p:spPr>
        <p:txBody>
          <a:bodyPr>
            <a:normAutofit fontScale="90000"/>
          </a:bodyPr>
          <a:lstStyle/>
          <a:p>
            <a:r>
              <a:rPr lang="el-GR" sz="2000" b="1" dirty="0" err="1" smtClean="0"/>
              <a:t>ΓεγονΟΤα</a:t>
            </a:r>
            <a:r>
              <a:rPr lang="el-GR" sz="2000" b="1" dirty="0" smtClean="0"/>
              <a:t> </a:t>
            </a:r>
            <a:r>
              <a:rPr lang="el-GR" sz="2000" b="1" dirty="0" err="1" smtClean="0"/>
              <a:t>απΟτην</a:t>
            </a:r>
            <a:r>
              <a:rPr lang="el-GR" sz="2000" b="1" dirty="0" smtClean="0"/>
              <a:t> </a:t>
            </a:r>
            <a:r>
              <a:rPr lang="el-GR" sz="2000" b="1" dirty="0" err="1" smtClean="0"/>
              <a:t>Εναρξη</a:t>
            </a:r>
            <a:r>
              <a:rPr lang="el-GR" sz="2000" b="1" dirty="0" smtClean="0"/>
              <a:t> </a:t>
            </a:r>
            <a:r>
              <a:rPr lang="el-GR" sz="2000" b="1" dirty="0" smtClean="0"/>
              <a:t>του </a:t>
            </a:r>
            <a:r>
              <a:rPr lang="el-GR" sz="2000" b="1" dirty="0" err="1" smtClean="0"/>
              <a:t>ΑγΩνα</a:t>
            </a:r>
            <a:r>
              <a:rPr lang="el-GR" sz="2000" b="1" dirty="0" smtClean="0"/>
              <a:t> </a:t>
            </a:r>
            <a:r>
              <a:rPr lang="el-GR" sz="2000" b="1" dirty="0" err="1" smtClean="0"/>
              <a:t>μΕχρι</a:t>
            </a:r>
            <a:r>
              <a:rPr lang="el-GR" sz="2000" b="1" dirty="0" smtClean="0"/>
              <a:t> </a:t>
            </a:r>
            <a:r>
              <a:rPr lang="el-GR" sz="2000" b="1" dirty="0" smtClean="0"/>
              <a:t>την </a:t>
            </a:r>
            <a:r>
              <a:rPr lang="el-GR" sz="2000" b="1" dirty="0" err="1" smtClean="0"/>
              <a:t>Αφιξη</a:t>
            </a:r>
            <a:r>
              <a:rPr lang="el-GR" sz="2000" b="1" dirty="0" smtClean="0"/>
              <a:t> </a:t>
            </a:r>
            <a:r>
              <a:rPr lang="el-GR" sz="2000" b="1" dirty="0" smtClean="0"/>
              <a:t>του </a:t>
            </a:r>
            <a:r>
              <a:rPr lang="el-GR" sz="2000" b="1" dirty="0" err="1" smtClean="0"/>
              <a:t>ΧΑρντιγκ</a:t>
            </a:r>
            <a:r>
              <a:rPr lang="el-GR" sz="2000" b="1" dirty="0" smtClean="0"/>
              <a:t> </a:t>
            </a:r>
            <a:r>
              <a:rPr lang="el-GR" sz="2000" b="1" dirty="0" smtClean="0"/>
              <a:t>(1η </a:t>
            </a:r>
            <a:r>
              <a:rPr lang="el-GR" sz="2000" b="1" dirty="0" err="1" smtClean="0"/>
              <a:t>ΑπριλΙου</a:t>
            </a:r>
            <a:r>
              <a:rPr lang="el-GR" sz="2000" b="1" dirty="0" smtClean="0"/>
              <a:t> </a:t>
            </a:r>
            <a:r>
              <a:rPr lang="el-GR" sz="2000" b="1" dirty="0" smtClean="0"/>
              <a:t>– 3 </a:t>
            </a:r>
            <a:r>
              <a:rPr lang="el-GR" sz="2000" b="1" dirty="0" err="1" smtClean="0"/>
              <a:t>ΟκτωβρΙου</a:t>
            </a:r>
            <a:r>
              <a:rPr lang="el-GR" sz="2000" b="1" dirty="0" smtClean="0"/>
              <a:t> </a:t>
            </a:r>
            <a:r>
              <a:rPr lang="el-GR" sz="2000" b="1" dirty="0" smtClean="0"/>
              <a:t>1955)</a:t>
            </a:r>
            <a:endParaRPr lang="el-GR" sz="2000" dirty="0"/>
          </a:p>
        </p:txBody>
      </p:sp>
      <p:sp>
        <p:nvSpPr>
          <p:cNvPr id="3" name="2 - Θέση περιεχομένου"/>
          <p:cNvSpPr>
            <a:spLocks noGrp="1"/>
          </p:cNvSpPr>
          <p:nvPr>
            <p:ph sz="half" idx="1"/>
          </p:nvPr>
        </p:nvSpPr>
        <p:spPr>
          <a:xfrm>
            <a:off x="304800" y="1196752"/>
            <a:ext cx="4191000" cy="5127848"/>
          </a:xfrm>
        </p:spPr>
        <p:txBody>
          <a:bodyPr>
            <a:normAutofit fontScale="77500" lnSpcReduction="20000"/>
          </a:bodyPr>
          <a:lstStyle/>
          <a:p>
            <a:r>
              <a:rPr lang="el-GR" dirty="0" smtClean="0"/>
              <a:t>Στις 3 Οκτωβρίου 1955 τον Κυβερνήτη </a:t>
            </a:r>
            <a:r>
              <a:rPr lang="el-GR" dirty="0" err="1" smtClean="0"/>
              <a:t>Άρμιτεϊτζ</a:t>
            </a:r>
            <a:r>
              <a:rPr lang="el-GR" dirty="0" smtClean="0"/>
              <a:t> αντικατέστησε στην Κύπρο ο Σερ Τζων </a:t>
            </a:r>
            <a:r>
              <a:rPr lang="el-GR" dirty="0" err="1" smtClean="0"/>
              <a:t>Χάρντιγκ</a:t>
            </a:r>
            <a:r>
              <a:rPr lang="el-GR" dirty="0" smtClean="0"/>
              <a:t>, Αρχηγός του Αυτοκρατορικού Γενικού Επιτελείου Στρατού</a:t>
            </a:r>
            <a:r>
              <a:rPr lang="el-GR" dirty="0" smtClean="0"/>
              <a:t>.</a:t>
            </a:r>
            <a:endParaRPr lang="en-US" dirty="0" smtClean="0"/>
          </a:p>
          <a:p>
            <a:r>
              <a:rPr lang="el-GR" dirty="0" smtClean="0"/>
              <a:t> </a:t>
            </a:r>
            <a:r>
              <a:rPr lang="el-GR" dirty="0" smtClean="0"/>
              <a:t>Ο </a:t>
            </a:r>
            <a:r>
              <a:rPr lang="el-GR" dirty="0" err="1" smtClean="0"/>
              <a:t>Χάρντιγκ</a:t>
            </a:r>
            <a:r>
              <a:rPr lang="el-GR" dirty="0" smtClean="0"/>
              <a:t> ήρθε αποφασισμένος να συντρίψει την ΕΟΚΑ. Ενίσχυσε περισσότερο το στρατό και στις 26 Νοεμβρίου 1955 κήρυξε την Κύπρο σε κατάσταση έκτακτης ανάγκης. Αλαζονικά φερόμενος </a:t>
            </a:r>
            <a:r>
              <a:rPr lang="el-GR" dirty="0" smtClean="0"/>
              <a:t>θάνατο </a:t>
            </a:r>
            <a:r>
              <a:rPr lang="el-GR" dirty="0" smtClean="0"/>
              <a:t>διακήρυξε ότι οι μέρες της ΕΟΚΑ είναι </a:t>
            </a:r>
            <a:r>
              <a:rPr lang="el-GR" dirty="0" smtClean="0"/>
              <a:t>μετρημένες.</a:t>
            </a:r>
            <a:endParaRPr lang="el-GR" dirty="0"/>
          </a:p>
        </p:txBody>
      </p:sp>
      <p:sp>
        <p:nvSpPr>
          <p:cNvPr id="4" name="3 - Θέση περιεχομένου"/>
          <p:cNvSpPr>
            <a:spLocks noGrp="1"/>
          </p:cNvSpPr>
          <p:nvPr>
            <p:ph sz="half" idx="2"/>
          </p:nvPr>
        </p:nvSpPr>
        <p:spPr>
          <a:xfrm>
            <a:off x="4648200" y="1052736"/>
            <a:ext cx="4343400" cy="5271864"/>
          </a:xfrm>
        </p:spPr>
        <p:txBody>
          <a:bodyPr>
            <a:normAutofit fontScale="77500" lnSpcReduction="20000"/>
          </a:bodyPr>
          <a:lstStyle/>
          <a:p>
            <a:r>
              <a:rPr lang="el-GR" dirty="0" smtClean="0"/>
              <a:t>Θέσπισε </a:t>
            </a:r>
            <a:r>
              <a:rPr lang="el-GR" dirty="0" smtClean="0"/>
              <a:t>κανονισμούς, που προνοούσαν ποινή θανάτου για όσους μετέφεραν ή χρησιμοποιούσαν όπλα ή βόμβες ή εκρηκτικές ύλες. </a:t>
            </a:r>
            <a:endParaRPr lang="en-US" dirty="0" smtClean="0"/>
          </a:p>
          <a:p>
            <a:r>
              <a:rPr lang="el-GR" dirty="0" smtClean="0"/>
              <a:t>Τα </a:t>
            </a:r>
            <a:r>
              <a:rPr lang="el-GR" dirty="0" smtClean="0"/>
              <a:t>μέτρα όμως αυτά δεν έφεραν τον εκφοβισμό στον Ελληνικό Κυπριακό λαό, όπως ανέμενε ο </a:t>
            </a:r>
            <a:r>
              <a:rPr lang="el-GR" dirty="0" err="1" smtClean="0"/>
              <a:t>Χάρντιγκ</a:t>
            </a:r>
            <a:r>
              <a:rPr lang="el-GR" dirty="0" smtClean="0"/>
              <a:t>, αλλά το εντελώς αντίθετο αποτέλεσμα</a:t>
            </a:r>
            <a:r>
              <a:rPr lang="el-GR" dirty="0" smtClean="0"/>
              <a:t>.</a:t>
            </a:r>
            <a:endParaRPr lang="en-US" dirty="0" smtClean="0"/>
          </a:p>
          <a:p>
            <a:r>
              <a:rPr lang="el-GR" dirty="0" smtClean="0"/>
              <a:t> </a:t>
            </a:r>
            <a:r>
              <a:rPr lang="el-GR" dirty="0" smtClean="0"/>
              <a:t>Αύξησαν τη συμπάθεια και τη βοήθεια του λαού προς την ΕΟΚΑ, τα μέλη της οποίας προέβαιναν συνεχώς στις πιο ριψοκίνδυνες πράξεις, αψηφώντας </a:t>
            </a:r>
            <a:r>
              <a:rPr lang="el-GR" dirty="0" smtClean="0"/>
              <a:t>το </a:t>
            </a:r>
            <a:r>
              <a:rPr lang="el-GR" dirty="0" smtClean="0"/>
              <a:t>θάνατο.</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200" dirty="0" smtClean="0"/>
              <a:t>Τα </a:t>
            </a:r>
            <a:r>
              <a:rPr lang="el-GR" sz="2200" dirty="0" err="1" smtClean="0"/>
              <a:t>κυρΟτερα</a:t>
            </a:r>
            <a:r>
              <a:rPr lang="el-GR" sz="2200" dirty="0" smtClean="0"/>
              <a:t> </a:t>
            </a:r>
            <a:r>
              <a:rPr lang="el-GR" sz="2200" dirty="0" err="1" smtClean="0"/>
              <a:t>γεγονΟτα</a:t>
            </a:r>
            <a:r>
              <a:rPr lang="el-GR" sz="2200" dirty="0" smtClean="0"/>
              <a:t> </a:t>
            </a:r>
            <a:r>
              <a:rPr lang="el-GR" sz="2200" dirty="0" err="1" smtClean="0"/>
              <a:t>τηΣ</a:t>
            </a:r>
            <a:r>
              <a:rPr lang="el-GR" sz="2200" dirty="0" smtClean="0"/>
              <a:t> </a:t>
            </a:r>
            <a:r>
              <a:rPr lang="el-GR" sz="2200" dirty="0" smtClean="0"/>
              <a:t>περιόδου </a:t>
            </a:r>
            <a:r>
              <a:rPr lang="el-GR" sz="2200" dirty="0" err="1" smtClean="0"/>
              <a:t>ΟκτωβρΙου</a:t>
            </a:r>
            <a:r>
              <a:rPr lang="el-GR" sz="2200" dirty="0" smtClean="0"/>
              <a:t> </a:t>
            </a:r>
            <a:r>
              <a:rPr lang="el-GR" sz="2200" dirty="0" smtClean="0"/>
              <a:t>– </a:t>
            </a:r>
            <a:r>
              <a:rPr lang="el-GR" sz="2200" dirty="0" err="1" smtClean="0"/>
              <a:t>ΔεκεμβρΙου</a:t>
            </a:r>
            <a:r>
              <a:rPr lang="el-GR" sz="2200" dirty="0" smtClean="0"/>
              <a:t> </a:t>
            </a:r>
            <a:r>
              <a:rPr lang="el-GR" sz="2200" dirty="0" smtClean="0"/>
              <a:t>1955 από τη </a:t>
            </a:r>
            <a:r>
              <a:rPr lang="el-GR" sz="2200" dirty="0" err="1" smtClean="0"/>
              <a:t>δρΑση</a:t>
            </a:r>
            <a:r>
              <a:rPr lang="el-GR" sz="2200" dirty="0" smtClean="0"/>
              <a:t> </a:t>
            </a:r>
            <a:r>
              <a:rPr lang="el-GR" sz="2200" dirty="0" err="1" smtClean="0"/>
              <a:t>τηΣΕΟΚΑ</a:t>
            </a:r>
            <a:r>
              <a:rPr lang="el-GR" sz="2200" dirty="0" smtClean="0"/>
              <a:t> </a:t>
            </a:r>
            <a:r>
              <a:rPr lang="el-GR" sz="2200" dirty="0" smtClean="0"/>
              <a:t>είναι τα ακόλουθα</a:t>
            </a:r>
            <a:r>
              <a:rPr lang="el-GR" dirty="0" smtClean="0"/>
              <a:t>:</a:t>
            </a:r>
            <a:r>
              <a:rPr lang="en-US" dirty="0" smtClean="0"/>
              <a:t/>
            </a:r>
            <a:br>
              <a:rPr lang="en-US" dirty="0" smtClean="0"/>
            </a:br>
            <a:endParaRPr lang="el-GR" dirty="0"/>
          </a:p>
        </p:txBody>
      </p:sp>
      <p:sp>
        <p:nvSpPr>
          <p:cNvPr id="3" name="2 - Θέση περιεχομένου"/>
          <p:cNvSpPr>
            <a:spLocks noGrp="1"/>
          </p:cNvSpPr>
          <p:nvPr>
            <p:ph idx="1"/>
          </p:nvPr>
        </p:nvSpPr>
        <p:spPr>
          <a:xfrm>
            <a:off x="304800" y="1340768"/>
            <a:ext cx="8686800" cy="5112568"/>
          </a:xfrm>
        </p:spPr>
        <p:txBody>
          <a:bodyPr>
            <a:normAutofit fontScale="70000" lnSpcReduction="20000"/>
          </a:bodyPr>
          <a:lstStyle/>
          <a:p>
            <a:r>
              <a:rPr lang="el-GR" dirty="0" smtClean="0"/>
              <a:t/>
            </a:r>
            <a:br>
              <a:rPr lang="el-GR" dirty="0" smtClean="0"/>
            </a:br>
            <a:r>
              <a:rPr lang="el-GR" dirty="0" smtClean="0"/>
              <a:t>α) Στις 4 Οκτωβρίου μια ομάδα επιτέθηκε στον αστυνομικό σταθμό </a:t>
            </a:r>
            <a:r>
              <a:rPr lang="el-GR" dirty="0" err="1" smtClean="0"/>
              <a:t>Λευκονοίκου</a:t>
            </a:r>
            <a:r>
              <a:rPr lang="el-GR" dirty="0" smtClean="0"/>
              <a:t> και αφαίρεσε 11 όπλα</a:t>
            </a:r>
            <a:r>
              <a:rPr lang="el-GR" dirty="0" smtClean="0"/>
              <a:t>.</a:t>
            </a:r>
            <a:endParaRPr lang="en-US" dirty="0" smtClean="0"/>
          </a:p>
          <a:p>
            <a:r>
              <a:rPr lang="el-GR" dirty="0" smtClean="0"/>
              <a:t/>
            </a:r>
            <a:br>
              <a:rPr lang="el-GR" dirty="0" smtClean="0"/>
            </a:br>
            <a:r>
              <a:rPr lang="el-GR" dirty="0" smtClean="0"/>
              <a:t>β) Στις 20 Οκτωβρίου άλλη ομάδα, ύστερα από επιδρομή σε στρατιωτική αποθήκη της Αμμοχώστου, πήρε 16 όπλα</a:t>
            </a:r>
            <a:r>
              <a:rPr lang="el-GR" dirty="0" smtClean="0"/>
              <a:t>.</a:t>
            </a:r>
            <a:endParaRPr lang="en-US" dirty="0" smtClean="0"/>
          </a:p>
          <a:p>
            <a:r>
              <a:rPr lang="el-GR" dirty="0" smtClean="0"/>
              <a:t/>
            </a:r>
            <a:br>
              <a:rPr lang="el-GR" dirty="0" smtClean="0"/>
            </a:br>
            <a:r>
              <a:rPr lang="el-GR" dirty="0" smtClean="0"/>
              <a:t>γ) Στις 23 Νοεμβρίου στήθηκε ενέδρα από αντάρτες, με επικεφαλής τον Διγενή, σε δύο στρατιωτικά αυτοκίνητα στο δρόμο </a:t>
            </a:r>
            <a:r>
              <a:rPr lang="el-GR" dirty="0" err="1" smtClean="0"/>
              <a:t>Κυπερούντας</a:t>
            </a:r>
            <a:r>
              <a:rPr lang="el-GR" dirty="0" smtClean="0"/>
              <a:t> – </a:t>
            </a:r>
            <a:r>
              <a:rPr lang="el-GR" dirty="0" err="1" smtClean="0"/>
              <a:t>Χανδριών</a:t>
            </a:r>
            <a:r>
              <a:rPr lang="el-GR" dirty="0" smtClean="0"/>
              <a:t>. Οι Άγγλοι είχαν δύο νεκρούς και δύο τραυματίες</a:t>
            </a:r>
            <a:r>
              <a:rPr lang="el-GR" dirty="0" smtClean="0"/>
              <a:t>.</a:t>
            </a:r>
            <a:endParaRPr lang="en-US" dirty="0" smtClean="0"/>
          </a:p>
          <a:p>
            <a:r>
              <a:rPr lang="el-GR" dirty="0" smtClean="0"/>
              <a:t/>
            </a:r>
            <a:br>
              <a:rPr lang="el-GR" dirty="0" smtClean="0"/>
            </a:br>
            <a:r>
              <a:rPr lang="el-GR" dirty="0" smtClean="0"/>
              <a:t>δ) Η πιο μεγάλη επιτυχία της ΕΟΚΑ ήταν η μάχη που έγινε στις 11 Δεκεμβρίου κοντά στα Σπήλια, όπου ήταν τα λημέρια της ΕΟΚΑ. Εκεί βρίσκονταν ο Διγενής, ο Αυξεντίου και άλλοι αγωνιστές. Οι Άγγλοι στρατιώτες προχωρούσαν από δύο διαφορετικές κατευθύνσεις, για να περικυκλώσουν τους </a:t>
            </a:r>
            <a:r>
              <a:rPr lang="el-GR" dirty="0" smtClean="0"/>
              <a:t>αγωνιστές.</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Dell\Desktop\1200px-EOKA_flag.svg.png"/>
          <p:cNvPicPr>
            <a:picLocks noGrp="1" noChangeAspect="1" noChangeArrowheads="1"/>
          </p:cNvPicPr>
          <p:nvPr>
            <p:ph idx="1"/>
          </p:nvPr>
        </p:nvPicPr>
        <p:blipFill>
          <a:blip r:embed="rId2" cstate="print"/>
          <a:srcRect/>
          <a:stretch>
            <a:fillRect/>
          </a:stretch>
        </p:blipFill>
        <p:spPr bwMode="auto">
          <a:xfrm>
            <a:off x="395536" y="548680"/>
            <a:ext cx="8389439" cy="574746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692696"/>
            <a:ext cx="8686800" cy="5616624"/>
          </a:xfrm>
        </p:spPr>
        <p:txBody>
          <a:bodyPr>
            <a:normAutofit fontScale="77500" lnSpcReduction="20000"/>
          </a:bodyPr>
          <a:lstStyle/>
          <a:p>
            <a:r>
              <a:rPr lang="el-GR" dirty="0" smtClean="0"/>
              <a:t> Ο Αυξεντίου, που με τρεις άλλους επιτηρούσε την περιοχή, πυροβόλησε και προς τις δύο κατευθύνσεις των Άγγλων. Επειδή επικρατούσε πυκνή ομίχλη, </a:t>
            </a:r>
            <a:endParaRPr lang="en-US" dirty="0" smtClean="0"/>
          </a:p>
          <a:p>
            <a:r>
              <a:rPr lang="el-GR" dirty="0" smtClean="0"/>
              <a:t>οι </a:t>
            </a:r>
            <a:r>
              <a:rPr lang="el-GR" dirty="0" smtClean="0"/>
              <a:t>Άγγλοι και των δυο ομάδων νόμισαν ότι πυροβολούνται από μέλη της ΕΟΚΑ, οπότε για αρκετή ώρα αλληλοπυροβολήθηκαν, με αποτέλεσμα να έχουν 15 νεκρούς και 35 </a:t>
            </a:r>
            <a:r>
              <a:rPr lang="el-GR" dirty="0" smtClean="0"/>
              <a:t>τραυματίες</a:t>
            </a:r>
            <a:endParaRPr lang="en-US" dirty="0" smtClean="0"/>
          </a:p>
          <a:p>
            <a:r>
              <a:rPr lang="el-GR" dirty="0" smtClean="0"/>
              <a:t/>
            </a:r>
            <a:br>
              <a:rPr lang="el-GR" dirty="0" smtClean="0"/>
            </a:br>
            <a:r>
              <a:rPr lang="el-GR" dirty="0" smtClean="0"/>
              <a:t>ε) Στις 15 Δεκεμβρίου η ΕΟΚΑ έχασε το πρώτο της παλληκάρι στο πεδίο της μάχης, που έγινε στην τοποθεσία </a:t>
            </a:r>
            <a:r>
              <a:rPr lang="el-GR" dirty="0" err="1" smtClean="0"/>
              <a:t>Μερσινάκι</a:t>
            </a:r>
            <a:r>
              <a:rPr lang="el-GR" dirty="0" smtClean="0"/>
              <a:t>, κοντά στους αρχαίους Σόλους. </a:t>
            </a:r>
            <a:endParaRPr lang="el-GR" dirty="0" smtClean="0"/>
          </a:p>
          <a:p>
            <a:endParaRPr lang="en-US" dirty="0" smtClean="0"/>
          </a:p>
          <a:p>
            <a:r>
              <a:rPr lang="el-GR" dirty="0" smtClean="0"/>
              <a:t>Νεκρός </a:t>
            </a:r>
            <a:r>
              <a:rPr lang="el-GR" dirty="0" smtClean="0"/>
              <a:t>ήταν ο Χαράλαμπος </a:t>
            </a:r>
            <a:r>
              <a:rPr lang="el-GR" dirty="0" err="1" smtClean="0"/>
              <a:t>Μούσκος</a:t>
            </a:r>
            <a:r>
              <a:rPr lang="el-GR" dirty="0" smtClean="0"/>
              <a:t>, μέλος της αντάρτικης ομάδας του Μάρκου Δράκου, η οποία έστησε ενέδρα σε στρατιωτικό αυτοκίνητο. Δύο άλλοι αγωνιστές, ο Ανδρέας </a:t>
            </a:r>
            <a:r>
              <a:rPr lang="el-GR" dirty="0" err="1" smtClean="0"/>
              <a:t>Ζάκος</a:t>
            </a:r>
            <a:r>
              <a:rPr lang="el-GR" dirty="0" smtClean="0"/>
              <a:t> και ο Χαρίλαος Μιχαήλ συνελήφθηκαν και αργότερα απαγχονίστηκαν.</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half" idx="2"/>
          </p:nvPr>
        </p:nvSpPr>
        <p:spPr>
          <a:xfrm>
            <a:off x="4648200" y="1340768"/>
            <a:ext cx="4343400" cy="5256584"/>
          </a:xfrm>
        </p:spPr>
        <p:txBody>
          <a:bodyPr>
            <a:normAutofit fontScale="70000" lnSpcReduction="20000"/>
          </a:bodyPr>
          <a:lstStyle/>
          <a:p>
            <a:r>
              <a:rPr lang="el-GR" dirty="0" smtClean="0"/>
              <a:t>Ο </a:t>
            </a:r>
            <a:r>
              <a:rPr lang="el-GR" dirty="0" err="1" smtClean="0"/>
              <a:t>Χάρντιγκ</a:t>
            </a:r>
            <a:r>
              <a:rPr lang="el-GR" dirty="0" smtClean="0"/>
              <a:t>, παράλληλα με τις στρατιωτικές επιχειρήσεις που γίνονταν για τη συντριβή της ΕΟΚΑ, άρχισε συνομιλίες με τον Αρχιεπίσκοπο Μακάριο για πολιτική διευθέτηση του Κυπριακού προβλήματος. </a:t>
            </a:r>
            <a:endParaRPr lang="en-US" dirty="0" smtClean="0"/>
          </a:p>
          <a:p>
            <a:r>
              <a:rPr lang="el-GR" dirty="0" smtClean="0"/>
              <a:t>Οι </a:t>
            </a:r>
            <a:r>
              <a:rPr lang="el-GR" dirty="0" smtClean="0"/>
              <a:t>συνομιλίες άρχισαν στις 4 Οκτωβρίου 1955 και έληξαν στις 11 του ίδιου μήνα λόγω διαφωνιών</a:t>
            </a:r>
            <a:r>
              <a:rPr lang="el-GR" dirty="0" smtClean="0"/>
              <a:t>.</a:t>
            </a:r>
            <a:endParaRPr lang="en-US" dirty="0" smtClean="0"/>
          </a:p>
          <a:p>
            <a:r>
              <a:rPr lang="el-GR" dirty="0" smtClean="0"/>
              <a:t> </a:t>
            </a:r>
            <a:r>
              <a:rPr lang="el-GR" dirty="0" smtClean="0"/>
              <a:t>Νέος γύρος συνομιλιών ξανάρχισε στις 9 Ιανουαρίου 1956. Και πάλιν οι προβαλλόμενες θέσεις των δύο ανδρών ήταν διαφορετικές. </a:t>
            </a:r>
            <a:endParaRPr lang="en-US" dirty="0" smtClean="0"/>
          </a:p>
          <a:p>
            <a:r>
              <a:rPr lang="el-GR" dirty="0" smtClean="0"/>
              <a:t>Στην </a:t>
            </a:r>
            <a:r>
              <a:rPr lang="el-GR" dirty="0" smtClean="0"/>
              <a:t>τελευταία συνάντηση της 29ης Φεβρουαρίου πήρε μέρος και ο Βρετανός Υπουργός Αποικιών </a:t>
            </a:r>
            <a:r>
              <a:rPr lang="el-GR" dirty="0" err="1" smtClean="0"/>
              <a:t>Λέννοξ</a:t>
            </a:r>
            <a:r>
              <a:rPr lang="el-GR" dirty="0" smtClean="0"/>
              <a:t> </a:t>
            </a:r>
            <a:r>
              <a:rPr lang="el-GR" dirty="0" err="1" smtClean="0"/>
              <a:t>Μπόυντ</a:t>
            </a:r>
            <a:r>
              <a:rPr lang="el-GR" dirty="0" smtClean="0"/>
              <a:t>.</a:t>
            </a:r>
            <a:endParaRPr lang="el-GR" dirty="0"/>
          </a:p>
        </p:txBody>
      </p:sp>
      <p:pic>
        <p:nvPicPr>
          <p:cNvPr id="3074" name="Picture 2" descr="C:\Users\Dell\Desktop\280px-Cypriot_demonstration_1930.jpg"/>
          <p:cNvPicPr>
            <a:picLocks noGrp="1" noChangeAspect="1" noChangeArrowheads="1"/>
          </p:cNvPicPr>
          <p:nvPr>
            <p:ph sz="half" idx="1"/>
          </p:nvPr>
        </p:nvPicPr>
        <p:blipFill>
          <a:blip r:embed="rId2" cstate="print"/>
          <a:srcRect/>
          <a:stretch>
            <a:fillRect/>
          </a:stretch>
        </p:blipFill>
        <p:spPr bwMode="auto">
          <a:xfrm>
            <a:off x="323528" y="1124744"/>
            <a:ext cx="4032448" cy="554461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half" idx="2"/>
          </p:nvPr>
        </p:nvSpPr>
        <p:spPr>
          <a:xfrm>
            <a:off x="4648200" y="1052736"/>
            <a:ext cx="4343400" cy="5271864"/>
          </a:xfrm>
        </p:spPr>
        <p:txBody>
          <a:bodyPr>
            <a:normAutofit fontScale="62500" lnSpcReduction="20000"/>
          </a:bodyPr>
          <a:lstStyle/>
          <a:p>
            <a:r>
              <a:rPr lang="el-GR" dirty="0" smtClean="0"/>
              <a:t>Οι </a:t>
            </a:r>
            <a:r>
              <a:rPr lang="el-GR" dirty="0" smtClean="0"/>
              <a:t>Άγγλοι εισηγούνταν την παροχή αυτοκυβέρνησης στον Κυπριακό λαό για αόριστο χρονικό διάστημα, ενώ ο Αρχιεπίσκοπος επέμενε να οριστεί χρόνος για την εφαρμογή της αρχής της </a:t>
            </a:r>
            <a:r>
              <a:rPr lang="el-GR" dirty="0" smtClean="0"/>
              <a:t>αυτοδιάθεσης</a:t>
            </a:r>
            <a:r>
              <a:rPr lang="en-US" dirty="0" smtClean="0"/>
              <a:t>.</a:t>
            </a:r>
          </a:p>
          <a:p>
            <a:endParaRPr lang="en-US" dirty="0" smtClean="0"/>
          </a:p>
          <a:p>
            <a:r>
              <a:rPr lang="el-GR" dirty="0" smtClean="0"/>
              <a:t> </a:t>
            </a:r>
            <a:r>
              <a:rPr lang="el-GR" dirty="0" smtClean="0"/>
              <a:t>Έτσι οι διαπραγματεύσεις κατέληξαν σε ναυάγιο. Ο Αρχιεπίσκοπος στις 6 Μαρτίου διακήρυξε: «Εν </a:t>
            </a:r>
            <a:r>
              <a:rPr lang="el-GR" dirty="0" err="1" smtClean="0"/>
              <a:t>ουδεμιά</a:t>
            </a:r>
            <a:r>
              <a:rPr lang="el-GR" dirty="0" smtClean="0"/>
              <a:t> περιπτώσει θα </a:t>
            </a:r>
            <a:r>
              <a:rPr lang="el-GR" dirty="0" err="1" smtClean="0"/>
              <a:t>υποστείλωμεν</a:t>
            </a:r>
            <a:r>
              <a:rPr lang="el-GR" dirty="0" smtClean="0"/>
              <a:t> την </a:t>
            </a:r>
            <a:r>
              <a:rPr lang="el-GR" dirty="0" err="1" smtClean="0"/>
              <a:t>σημαίαν</a:t>
            </a:r>
            <a:r>
              <a:rPr lang="el-GR" dirty="0" smtClean="0"/>
              <a:t> της αυτοδιαθέσεως</a:t>
            </a:r>
            <a:r>
              <a:rPr lang="el-GR" dirty="0" smtClean="0"/>
              <a:t>».</a:t>
            </a:r>
            <a:r>
              <a:rPr lang="el-GR" dirty="0" smtClean="0"/>
              <a:t> </a:t>
            </a:r>
            <a:endParaRPr lang="en-US" dirty="0" smtClean="0"/>
          </a:p>
          <a:p>
            <a:endParaRPr lang="en-US" dirty="0" smtClean="0"/>
          </a:p>
          <a:p>
            <a:r>
              <a:rPr lang="el-GR" dirty="0" smtClean="0"/>
              <a:t>Στις </a:t>
            </a:r>
            <a:r>
              <a:rPr lang="el-GR" dirty="0" smtClean="0"/>
              <a:t>9 Μαρτίου 1956 ο Αρχιεπίσκοπος Μακάριος συνελήφθηκε στο αεροδρόμιο Λευκωσίας, από το οποίο θα μετέβαινε στην Αθήνα για συνομιλίες με την Ελληνική Κυβέρνηση</a:t>
            </a:r>
            <a:r>
              <a:rPr lang="el-GR" dirty="0" smtClean="0"/>
              <a:t>.</a:t>
            </a:r>
            <a:endParaRPr lang="en-US" dirty="0" smtClean="0"/>
          </a:p>
        </p:txBody>
      </p:sp>
      <p:pic>
        <p:nvPicPr>
          <p:cNvPr id="5122" name="Picture 2" descr="C:\Users\Dell\Desktop\κυπρος 1.jpg"/>
          <p:cNvPicPr>
            <a:picLocks noGrp="1" noChangeAspect="1" noChangeArrowheads="1"/>
          </p:cNvPicPr>
          <p:nvPr>
            <p:ph sz="half" idx="1"/>
          </p:nvPr>
        </p:nvPicPr>
        <p:blipFill>
          <a:blip r:embed="rId2" cstate="print"/>
          <a:srcRect/>
          <a:stretch>
            <a:fillRect/>
          </a:stretch>
        </p:blipFill>
        <p:spPr bwMode="auto">
          <a:xfrm>
            <a:off x="323528" y="1124744"/>
            <a:ext cx="4032448" cy="504055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a:xfrm>
            <a:off x="304800" y="980728"/>
            <a:ext cx="4191000" cy="5343872"/>
          </a:xfrm>
        </p:spPr>
        <p:txBody>
          <a:bodyPr>
            <a:normAutofit fontScale="70000" lnSpcReduction="20000"/>
          </a:bodyPr>
          <a:lstStyle/>
          <a:p>
            <a:r>
              <a:rPr lang="el-GR" dirty="0" smtClean="0"/>
              <a:t>Την ίδια μέρα συνελήφθηκαν ο Μητροπολίτης της Κερύνειας, ο </a:t>
            </a:r>
            <a:r>
              <a:rPr lang="el-GR" dirty="0" err="1" smtClean="0"/>
              <a:t>Παπασταύρος</a:t>
            </a:r>
            <a:r>
              <a:rPr lang="el-GR" dirty="0" smtClean="0"/>
              <a:t> </a:t>
            </a:r>
            <a:r>
              <a:rPr lang="el-GR" dirty="0" err="1" smtClean="0"/>
              <a:t>Παπαγαθαγγέλου</a:t>
            </a:r>
            <a:r>
              <a:rPr lang="el-GR" dirty="0" smtClean="0"/>
              <a:t> και ο Πολύκαρπος Ιωαννίδης. </a:t>
            </a:r>
            <a:endParaRPr lang="en-US" dirty="0" smtClean="0"/>
          </a:p>
          <a:p>
            <a:r>
              <a:rPr lang="el-GR" dirty="0" smtClean="0"/>
              <a:t>Και </a:t>
            </a:r>
            <a:r>
              <a:rPr lang="el-GR" dirty="0" smtClean="0"/>
              <a:t>οι τέσσερις εξορίστηκαν στις Σεϋχέλλες. Στην Κύπρο ακολούθησε περίοδος στρατοκρατίας. </a:t>
            </a:r>
            <a:endParaRPr lang="en-US" dirty="0" smtClean="0"/>
          </a:p>
          <a:p>
            <a:r>
              <a:rPr lang="el-GR" dirty="0" smtClean="0"/>
              <a:t>Οι </a:t>
            </a:r>
            <a:r>
              <a:rPr lang="el-GR" dirty="0" smtClean="0"/>
              <a:t>Άγγλοι επιδίδονταν σε βανδαλισμούς εις βάρος του ελληνικού πληθυσμού. Η ΕΟΚΑ εξαπέλυε παντού σφοδρές επιθέσεις. </a:t>
            </a:r>
            <a:endParaRPr lang="en-US" dirty="0" smtClean="0"/>
          </a:p>
          <a:p>
            <a:r>
              <a:rPr lang="el-GR" dirty="0" smtClean="0"/>
              <a:t>Την </a:t>
            </a:r>
            <a:r>
              <a:rPr lang="el-GR" dirty="0" smtClean="0"/>
              <a:t>21η Μαρτίου 1956 ο θαλαμηπόλος του </a:t>
            </a:r>
            <a:r>
              <a:rPr lang="el-GR" dirty="0" err="1" smtClean="0"/>
              <a:t>Χάρντιγκ</a:t>
            </a:r>
            <a:r>
              <a:rPr lang="el-GR" dirty="0" smtClean="0"/>
              <a:t> τοποθέτησε ωρολογιακή βόμβα στο κρεβάτι του Κυβερνήτη, η οποία λόγω κλιματολογικών συνθηκών δεν εξερράγη και ανακαλύφθηκε την επόμενη μέρα</a:t>
            </a:r>
            <a:r>
              <a:rPr lang="el-GR" dirty="0" smtClean="0"/>
              <a:t> .</a:t>
            </a:r>
            <a:endParaRPr lang="el-GR" dirty="0"/>
          </a:p>
        </p:txBody>
      </p:sp>
      <p:pic>
        <p:nvPicPr>
          <p:cNvPr id="4098" name="Picture 2" descr="C:\Users\Dell\Desktop\images.jpg"/>
          <p:cNvPicPr>
            <a:picLocks noGrp="1" noChangeAspect="1" noChangeArrowheads="1"/>
          </p:cNvPicPr>
          <p:nvPr>
            <p:ph sz="half" idx="2"/>
          </p:nvPr>
        </p:nvPicPr>
        <p:blipFill>
          <a:blip r:embed="rId2" cstate="print"/>
          <a:srcRect/>
          <a:stretch>
            <a:fillRect/>
          </a:stretch>
        </p:blipFill>
        <p:spPr bwMode="auto">
          <a:xfrm>
            <a:off x="5376862" y="1268760"/>
            <a:ext cx="3587626" cy="460851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457200"/>
            <a:ext cx="8686800" cy="739552"/>
          </a:xfrm>
        </p:spPr>
        <p:txBody>
          <a:bodyPr>
            <a:noAutofit/>
          </a:bodyPr>
          <a:lstStyle/>
          <a:p>
            <a:r>
              <a:rPr lang="el-GR" sz="2000" b="1" dirty="0" err="1" smtClean="0"/>
              <a:t>ΓεγονΟτα</a:t>
            </a:r>
            <a:r>
              <a:rPr lang="el-GR" sz="2000" b="1" dirty="0" smtClean="0"/>
              <a:t> </a:t>
            </a:r>
            <a:r>
              <a:rPr lang="el-GR" sz="2000" b="1" dirty="0" err="1" smtClean="0"/>
              <a:t>μετΑ</a:t>
            </a:r>
            <a:r>
              <a:rPr lang="el-GR" sz="2000" b="1" dirty="0" smtClean="0"/>
              <a:t> την </a:t>
            </a:r>
            <a:r>
              <a:rPr lang="el-GR" sz="2000" b="1" dirty="0" err="1" smtClean="0"/>
              <a:t>εξορΙα</a:t>
            </a:r>
            <a:r>
              <a:rPr lang="el-GR" sz="2000" b="1" dirty="0" smtClean="0"/>
              <a:t> </a:t>
            </a:r>
            <a:r>
              <a:rPr lang="el-GR" sz="2000" b="1" dirty="0" smtClean="0"/>
              <a:t>του </a:t>
            </a:r>
            <a:r>
              <a:rPr lang="el-GR" sz="2000" b="1" dirty="0" err="1" smtClean="0"/>
              <a:t>ΑρχιεπισκΟπου</a:t>
            </a:r>
            <a:r>
              <a:rPr lang="el-GR" sz="2000" b="1" dirty="0" smtClean="0"/>
              <a:t> </a:t>
            </a:r>
            <a:r>
              <a:rPr lang="el-GR" sz="2000" b="1" dirty="0" err="1" smtClean="0"/>
              <a:t>ΜακαρΙου</a:t>
            </a:r>
            <a:r>
              <a:rPr lang="el-GR" sz="2000" b="1" dirty="0" smtClean="0"/>
              <a:t> </a:t>
            </a:r>
            <a:r>
              <a:rPr lang="el-GR" sz="2000" b="1" dirty="0" smtClean="0"/>
              <a:t>μέχρι την </a:t>
            </a:r>
            <a:r>
              <a:rPr lang="el-GR" sz="2000" b="1" dirty="0" err="1" smtClean="0"/>
              <a:t>απελευθΕρωσΗ</a:t>
            </a:r>
            <a:r>
              <a:rPr lang="el-GR" sz="2000" b="1" dirty="0" smtClean="0"/>
              <a:t> του </a:t>
            </a:r>
            <a:r>
              <a:rPr lang="el-GR" sz="2000" b="1" dirty="0" err="1" smtClean="0"/>
              <a:t>απΟ</a:t>
            </a:r>
            <a:r>
              <a:rPr lang="el-GR" sz="2000" b="1" dirty="0" smtClean="0"/>
              <a:t> </a:t>
            </a:r>
            <a:r>
              <a:rPr lang="el-GR" sz="2000" b="1" dirty="0" err="1" smtClean="0"/>
              <a:t>τιΣ</a:t>
            </a:r>
            <a:r>
              <a:rPr lang="el-GR" sz="2000" b="1" dirty="0" smtClean="0"/>
              <a:t> </a:t>
            </a:r>
            <a:r>
              <a:rPr lang="el-GR" sz="2000" b="1" dirty="0" err="1" smtClean="0"/>
              <a:t>ΣεϋχέλλεΣ</a:t>
            </a:r>
            <a:r>
              <a:rPr lang="el-GR" sz="2000" b="1" dirty="0" smtClean="0"/>
              <a:t> (3 </a:t>
            </a:r>
            <a:r>
              <a:rPr lang="el-GR" sz="2000" b="1" dirty="0" err="1" smtClean="0"/>
              <a:t>ΜαρτΙου</a:t>
            </a:r>
            <a:r>
              <a:rPr lang="el-GR" sz="2000" b="1" dirty="0" smtClean="0"/>
              <a:t> </a:t>
            </a:r>
            <a:r>
              <a:rPr lang="el-GR" sz="2000" b="1" dirty="0" smtClean="0"/>
              <a:t>1956 – 28 </a:t>
            </a:r>
            <a:r>
              <a:rPr lang="el-GR" sz="2000" b="1" dirty="0" err="1" smtClean="0"/>
              <a:t>ΜαρτΙου</a:t>
            </a:r>
            <a:r>
              <a:rPr lang="el-GR" sz="2000" b="1" dirty="0" smtClean="0"/>
              <a:t> </a:t>
            </a:r>
            <a:r>
              <a:rPr lang="el-GR" sz="2000" b="1" dirty="0" smtClean="0"/>
              <a:t>1957)</a:t>
            </a:r>
            <a:endParaRPr lang="el-GR" sz="2000" dirty="0"/>
          </a:p>
        </p:txBody>
      </p:sp>
      <p:sp>
        <p:nvSpPr>
          <p:cNvPr id="3" name="2 - Θέση περιεχομένου"/>
          <p:cNvSpPr>
            <a:spLocks noGrp="1"/>
          </p:cNvSpPr>
          <p:nvPr>
            <p:ph sz="half" idx="1"/>
          </p:nvPr>
        </p:nvSpPr>
        <p:spPr/>
        <p:txBody>
          <a:bodyPr>
            <a:normAutofit fontScale="70000" lnSpcReduction="20000"/>
          </a:bodyPr>
          <a:lstStyle/>
          <a:p>
            <a:pPr fontAlgn="base"/>
            <a:r>
              <a:rPr lang="el-GR" dirty="0" smtClean="0"/>
              <a:t>Στις 10 Μαΐου 1956 ο </a:t>
            </a:r>
            <a:r>
              <a:rPr lang="el-GR" dirty="0" err="1" smtClean="0"/>
              <a:t>Μιχαλάκης</a:t>
            </a:r>
            <a:r>
              <a:rPr lang="el-GR" dirty="0" smtClean="0"/>
              <a:t> </a:t>
            </a:r>
            <a:r>
              <a:rPr lang="el-GR" dirty="0" err="1" smtClean="0"/>
              <a:t>Καραολής</a:t>
            </a:r>
            <a:r>
              <a:rPr lang="el-GR" dirty="0" smtClean="0"/>
              <a:t> και ο Ανδρέας Δημητρίου απαγχονίζονται στις κεντρικές φυλακές της Λευκωσίας για τη δράση που είχαν ως μέλη της ΕΟΚΑ. Ενταφιάζονται στις κεντρικές φυλακές. </a:t>
            </a:r>
            <a:endParaRPr lang="en-US" dirty="0" smtClean="0"/>
          </a:p>
          <a:p>
            <a:pPr fontAlgn="base"/>
            <a:r>
              <a:rPr lang="el-GR" dirty="0" smtClean="0"/>
              <a:t>Στο </a:t>
            </a:r>
            <a:r>
              <a:rPr lang="el-GR" dirty="0" smtClean="0"/>
              <a:t>ίδιο χώρο αργότερα θα ταφούν άλλα έντεκα μέλη της ΕΟΚΑ. Μετά την ανεξαρτησία της Κύπρου τα φυλακισμένα μνήματα έγιναν ιερό προσκύνημα Κυπρίων και ξένων επισκεπτών</a:t>
            </a:r>
            <a:r>
              <a:rPr lang="el-GR" dirty="0" smtClean="0"/>
              <a:t>.</a:t>
            </a:r>
            <a:endParaRPr lang="en-US" dirty="0" smtClean="0"/>
          </a:p>
          <a:p>
            <a:pPr fontAlgn="base"/>
            <a:r>
              <a:rPr lang="el-GR" dirty="0" smtClean="0"/>
              <a:t>Τον Ιούνιο του 1956 έγιναν μεγάλες έρευνες στην περιοχή του Κύκκου για σύλληψη του Διγενή και ανταρτών της ΕΟΚΑ.</a:t>
            </a:r>
            <a:endParaRPr lang="en-US" dirty="0" smtClean="0"/>
          </a:p>
          <a:p>
            <a:pPr fontAlgn="base"/>
            <a:endParaRPr lang="el-GR" dirty="0" smtClean="0"/>
          </a:p>
          <a:p>
            <a:endParaRPr lang="el-GR" dirty="0"/>
          </a:p>
        </p:txBody>
      </p:sp>
      <p:sp>
        <p:nvSpPr>
          <p:cNvPr id="4" name="3 - Θέση περιεχομένου"/>
          <p:cNvSpPr>
            <a:spLocks noGrp="1"/>
          </p:cNvSpPr>
          <p:nvPr>
            <p:ph sz="half" idx="2"/>
          </p:nvPr>
        </p:nvSpPr>
        <p:spPr/>
        <p:txBody>
          <a:bodyPr>
            <a:normAutofit fontScale="70000" lnSpcReduction="20000"/>
          </a:bodyPr>
          <a:lstStyle/>
          <a:p>
            <a:r>
              <a:rPr lang="el-GR" dirty="0" smtClean="0"/>
              <a:t>Ο </a:t>
            </a:r>
            <a:r>
              <a:rPr lang="el-GR" dirty="0" smtClean="0"/>
              <a:t>Διγενής με πέντε παλληκάρια του κατόρθωσε να διαφύγει. Ύστερα από μεγάλες ταλαιπωρίες κατέληξε στη Λεμεσό με τον Αντώνη Γεωργιάδη. </a:t>
            </a:r>
            <a:endParaRPr lang="en-US" dirty="0" smtClean="0"/>
          </a:p>
          <a:p>
            <a:r>
              <a:rPr lang="el-GR" dirty="0" smtClean="0"/>
              <a:t>Εκεί παρέμεινε</a:t>
            </a:r>
            <a:r>
              <a:rPr lang="en-US" dirty="0" smtClean="0"/>
              <a:t> </a:t>
            </a:r>
            <a:r>
              <a:rPr lang="el-GR" dirty="0" smtClean="0"/>
              <a:t>και διηύθυνε </a:t>
            </a:r>
            <a:r>
              <a:rPr lang="el-GR" dirty="0" smtClean="0"/>
              <a:t>τον Αγώνα μέχρι τη λήξη του. </a:t>
            </a:r>
            <a:endParaRPr lang="en-US" dirty="0" smtClean="0"/>
          </a:p>
          <a:p>
            <a:r>
              <a:rPr lang="el-GR" dirty="0" smtClean="0"/>
              <a:t>Κατά </a:t>
            </a:r>
            <a:r>
              <a:rPr lang="el-GR" dirty="0" smtClean="0"/>
              <a:t>τη διάρκεια των ερευνών για τη σύλληψή του προκλήθηκε πυρκαγιά στο δάσος της Πάφου, που πήρε μεγάλες διαστάσεις στις 17 Ιουνίου. </a:t>
            </a:r>
            <a:endParaRPr lang="el-GR" dirty="0" smtClean="0"/>
          </a:p>
          <a:p>
            <a:r>
              <a:rPr lang="el-GR" dirty="0" smtClean="0"/>
              <a:t>Λόγω </a:t>
            </a:r>
            <a:r>
              <a:rPr lang="el-GR" dirty="0" smtClean="0"/>
              <a:t>ξαφνικής μεταβολής του ανέμου έχασαν τη ζωή τους 19 Άγγλοι στρατιώτες και τραυματίστηκαν 18.</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a:xfrm>
            <a:off x="304800" y="1124744"/>
            <a:ext cx="4191000" cy="5199856"/>
          </a:xfrm>
        </p:spPr>
        <p:txBody>
          <a:bodyPr>
            <a:normAutofit fontScale="70000" lnSpcReduction="20000"/>
          </a:bodyPr>
          <a:lstStyle/>
          <a:p>
            <a:pPr fontAlgn="base"/>
            <a:r>
              <a:rPr lang="el-GR" dirty="0" smtClean="0"/>
              <a:t>Στις 12 Ιουλίου 1956 ο Βρετανός Πρωθυπουργός </a:t>
            </a:r>
            <a:r>
              <a:rPr lang="el-GR" dirty="0" err="1" smtClean="0"/>
              <a:t>Ήντεν</a:t>
            </a:r>
            <a:r>
              <a:rPr lang="el-GR" dirty="0" smtClean="0"/>
              <a:t> ανακοίνωσε πρόθεση της χώρας του για εισαγωγή συντάγματος αυτοκυβέρνησης στην Κύπρο</a:t>
            </a:r>
            <a:r>
              <a:rPr lang="el-GR" dirty="0" smtClean="0"/>
              <a:t>.</a:t>
            </a:r>
          </a:p>
          <a:p>
            <a:pPr fontAlgn="base"/>
            <a:r>
              <a:rPr lang="el-GR" dirty="0" smtClean="0"/>
              <a:t> </a:t>
            </a:r>
            <a:r>
              <a:rPr lang="el-GR" dirty="0" smtClean="0"/>
              <a:t>Το έργο αυτό ανέλαβε ο συνταγματολόγος λόρδος </a:t>
            </a:r>
            <a:r>
              <a:rPr lang="el-GR" dirty="0" err="1" smtClean="0"/>
              <a:t>Ράντκλιφ</a:t>
            </a:r>
            <a:r>
              <a:rPr lang="el-GR" dirty="0" smtClean="0"/>
              <a:t> ο οποίος ήρθε στην Κύπρο για μελέτη των πολιτιστικών συνθηκών. </a:t>
            </a:r>
            <a:endParaRPr lang="el-GR" dirty="0" smtClean="0"/>
          </a:p>
          <a:p>
            <a:pPr fontAlgn="base"/>
            <a:r>
              <a:rPr lang="el-GR" dirty="0" smtClean="0"/>
              <a:t>Οι </a:t>
            </a:r>
            <a:r>
              <a:rPr lang="el-GR" dirty="0" smtClean="0"/>
              <a:t>Έλληνες της Κύπρου δεν είχαν καμιά συνεργασία μαζί του.</a:t>
            </a:r>
          </a:p>
          <a:p>
            <a:pPr fontAlgn="base"/>
            <a:r>
              <a:rPr lang="el-GR" dirty="0" smtClean="0"/>
              <a:t>Στις 9 Αυγούστου 1956 απαγχονίζονται τρία μέλη της ΕΟΚΑ, ο Ανδρέας </a:t>
            </a:r>
            <a:r>
              <a:rPr lang="el-GR" dirty="0" err="1" smtClean="0"/>
              <a:t>Ζάκος</a:t>
            </a:r>
            <a:r>
              <a:rPr lang="el-GR" dirty="0" smtClean="0"/>
              <a:t>, ο Χαρίλαος Μιχαήλ και ο Ιάκωβος </a:t>
            </a:r>
            <a:r>
              <a:rPr lang="el-GR" dirty="0" err="1" smtClean="0"/>
              <a:t>Πατάτσος</a:t>
            </a:r>
            <a:r>
              <a:rPr lang="el-GR" dirty="0" smtClean="0"/>
              <a:t>.</a:t>
            </a:r>
            <a:endParaRPr lang="el-GR" dirty="0" smtClean="0"/>
          </a:p>
          <a:p>
            <a:endParaRPr lang="el-GR" dirty="0"/>
          </a:p>
        </p:txBody>
      </p:sp>
      <p:sp>
        <p:nvSpPr>
          <p:cNvPr id="4" name="3 - Θέση περιεχομένου"/>
          <p:cNvSpPr>
            <a:spLocks noGrp="1"/>
          </p:cNvSpPr>
          <p:nvPr>
            <p:ph sz="half" idx="2"/>
          </p:nvPr>
        </p:nvSpPr>
        <p:spPr>
          <a:xfrm>
            <a:off x="4648200" y="1268760"/>
            <a:ext cx="4343400" cy="5055840"/>
          </a:xfrm>
        </p:spPr>
        <p:txBody>
          <a:bodyPr>
            <a:normAutofit fontScale="70000" lnSpcReduction="20000"/>
          </a:bodyPr>
          <a:lstStyle/>
          <a:p>
            <a:r>
              <a:rPr lang="el-GR" dirty="0" smtClean="0"/>
              <a:t>. Άλλοι τρεις αγωνιστές απαγχονίζονται την 21η Σεπτεμβρίου, ο Μιχαήλ </a:t>
            </a:r>
            <a:r>
              <a:rPr lang="el-GR" dirty="0" err="1" smtClean="0"/>
              <a:t>Κουτσόφτας</a:t>
            </a:r>
            <a:r>
              <a:rPr lang="el-GR" dirty="0" smtClean="0"/>
              <a:t>, ο Ανδρέας </a:t>
            </a:r>
            <a:r>
              <a:rPr lang="el-GR" dirty="0" err="1" smtClean="0"/>
              <a:t>Παναγίδης</a:t>
            </a:r>
            <a:r>
              <a:rPr lang="el-GR" dirty="0" smtClean="0"/>
              <a:t> και ο Στέλιος </a:t>
            </a:r>
            <a:r>
              <a:rPr lang="el-GR" dirty="0" err="1" smtClean="0"/>
              <a:t>Μαυρομμάτης</a:t>
            </a:r>
            <a:r>
              <a:rPr lang="el-GR" dirty="0" smtClean="0"/>
              <a:t>.</a:t>
            </a:r>
          </a:p>
          <a:p>
            <a:r>
              <a:rPr lang="el-GR" dirty="0" smtClean="0"/>
              <a:t>Στις 16 Αυγούστου 1956 ο Διγενής κήρυξε εκεχειρία της ΕΟΚΑ, για να διευκολύνει την εξεύρεση πολιτικής λύσης στο Κυπριακό. </a:t>
            </a:r>
            <a:endParaRPr lang="el-GR" dirty="0" smtClean="0"/>
          </a:p>
          <a:p>
            <a:r>
              <a:rPr lang="el-GR" dirty="0" smtClean="0"/>
              <a:t>Ο </a:t>
            </a:r>
            <a:r>
              <a:rPr lang="el-GR" dirty="0" err="1" smtClean="0"/>
              <a:t>Χάρντιγκ</a:t>
            </a:r>
            <a:r>
              <a:rPr lang="el-GR" dirty="0" smtClean="0"/>
              <a:t>, αντί να ανταποκριθεί με διακοπή των στρατιωτικών ερευνών, ανακοίνωσε όρους παράδοσης των μελών της ΕΟΚΑ. Ο Διγενής απάντησε ότι οι νικητές δεν παραδίδονται.</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half" idx="2"/>
          </p:nvPr>
        </p:nvSpPr>
        <p:spPr>
          <a:xfrm>
            <a:off x="4648200" y="1052736"/>
            <a:ext cx="4343400" cy="5271864"/>
          </a:xfrm>
        </p:spPr>
        <p:txBody>
          <a:bodyPr>
            <a:normAutofit fontScale="70000" lnSpcReduction="20000"/>
          </a:bodyPr>
          <a:lstStyle/>
          <a:p>
            <a:pPr fontAlgn="base"/>
            <a:r>
              <a:rPr lang="el-GR" dirty="0" smtClean="0"/>
              <a:t>Για ενίσχυση του Αγώνα της ΕΟΚΑ ο Διγενής τον Αύγουστο του 1956 δημιούργησε την Πολιτική Επιτροπή Κυπριακού Αγώνα (ΠΕΚΑ), που εργάστηκε για τη διατήρηση αρραγούς εσωτερικού μετώπου, την εξύψωση του ηθικού του λαού και την καταπολέμηση της προπαγάνδας του αντιπάλου</a:t>
            </a:r>
            <a:r>
              <a:rPr lang="el-GR" dirty="0" smtClean="0"/>
              <a:t>.</a:t>
            </a:r>
          </a:p>
          <a:p>
            <a:pPr fontAlgn="base"/>
            <a:endParaRPr lang="el-GR" dirty="0" smtClean="0"/>
          </a:p>
          <a:p>
            <a:pPr fontAlgn="base"/>
            <a:r>
              <a:rPr lang="el-GR" dirty="0" smtClean="0"/>
              <a:t> </a:t>
            </a:r>
            <a:r>
              <a:rPr lang="el-GR" dirty="0" smtClean="0"/>
              <a:t>Η ΠΕΚΑ εκπλήρωσε πλήρως τον προορισμό της</a:t>
            </a:r>
            <a:r>
              <a:rPr lang="el-GR" dirty="0" smtClean="0"/>
              <a:t>.</a:t>
            </a:r>
          </a:p>
          <a:p>
            <a:pPr fontAlgn="base"/>
            <a:endParaRPr lang="el-GR" dirty="0" smtClean="0"/>
          </a:p>
          <a:p>
            <a:pPr fontAlgn="base"/>
            <a:r>
              <a:rPr lang="el-GR" dirty="0" smtClean="0"/>
              <a:t>Στις 3 Μαρτίου 1957 οι Άγγλοι κατόπιν πληροφοριών ανακάλυψαν το κρησφύγετο του Γρηγόρη Αυξεντίου και των τεσσάρων συναγωνιστών του, που βρίσκεται κοντά στη μονή Μαχαιρά. </a:t>
            </a:r>
          </a:p>
          <a:p>
            <a:endParaRPr lang="el-GR" dirty="0"/>
          </a:p>
        </p:txBody>
      </p:sp>
      <p:pic>
        <p:nvPicPr>
          <p:cNvPr id="6146" name="Picture 2" descr="C:\Users\Dell\Desktop\1i_aprilioy.jpeg"/>
          <p:cNvPicPr>
            <a:picLocks noGrp="1" noChangeAspect="1" noChangeArrowheads="1"/>
          </p:cNvPicPr>
          <p:nvPr>
            <p:ph sz="half" idx="1"/>
          </p:nvPr>
        </p:nvPicPr>
        <p:blipFill>
          <a:blip r:embed="rId2" cstate="print"/>
          <a:srcRect/>
          <a:stretch>
            <a:fillRect/>
          </a:stretch>
        </p:blipFill>
        <p:spPr bwMode="auto">
          <a:xfrm>
            <a:off x="304800" y="1124744"/>
            <a:ext cx="4411216" cy="54005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Παρά τις δύσκολες συνθήκες, κάτω από τις οποίες βρέθηκε ο Κυπριακός λαός, διατήρησε ακλόνητη την πίστη του στην ελληνική καταγωγή του και αντιστάθηκε με πολλούς τρόπους στην αλλοίωση του ελληνικού τρόπου της ζωής του. </a:t>
            </a:r>
          </a:p>
          <a:p>
            <a:r>
              <a:rPr lang="el-GR" dirty="0" smtClean="0"/>
              <a:t>Ο πόθος της ελευθερίας δεν έσβησε ποτέ από την ψυχή του Κυπριακού λαού. Μα η δύναμη των κατακτητών δεν επέτρεπε την πραγματοποίησή του.</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a:xfrm>
            <a:off x="304800" y="1268760"/>
            <a:ext cx="4191000" cy="5055840"/>
          </a:xfrm>
        </p:spPr>
        <p:txBody>
          <a:bodyPr>
            <a:normAutofit fontScale="70000" lnSpcReduction="20000"/>
          </a:bodyPr>
          <a:lstStyle/>
          <a:p>
            <a:pPr fontAlgn="base"/>
            <a:r>
              <a:rPr lang="el-GR" dirty="0" smtClean="0"/>
              <a:t>Ο Αυξεντίου δεν παραδίδεται και επί οκτώ ώρες πολεμά εναντίον εκατοντάδων στρατιωτών. </a:t>
            </a:r>
            <a:endParaRPr lang="el-GR" dirty="0" smtClean="0"/>
          </a:p>
          <a:p>
            <a:pPr fontAlgn="base"/>
            <a:r>
              <a:rPr lang="el-GR" dirty="0" smtClean="0"/>
              <a:t>Με </a:t>
            </a:r>
            <a:r>
              <a:rPr lang="el-GR" dirty="0" smtClean="0"/>
              <a:t>διαταγή του παραδίδονται οι τέσσερις συναγωνιστές του. </a:t>
            </a:r>
            <a:endParaRPr lang="el-GR" dirty="0" smtClean="0"/>
          </a:p>
          <a:p>
            <a:pPr fontAlgn="base"/>
            <a:endParaRPr lang="el-GR" dirty="0" smtClean="0"/>
          </a:p>
          <a:p>
            <a:pPr fontAlgn="base"/>
            <a:r>
              <a:rPr lang="el-GR" dirty="0" smtClean="0"/>
              <a:t>Οι </a:t>
            </a:r>
            <a:r>
              <a:rPr lang="el-GR" dirty="0" smtClean="0"/>
              <a:t>Άγγλοι ρίχνουν βενζίνη στο κρησφύγετο και τρεις εμπρηστικές βόμβες. Ο Αυξεντίου γίνεται ολοκαύτωμα στο βωμό της ελευθερίας της πατρίδας του</a:t>
            </a:r>
            <a:r>
              <a:rPr lang="el-GR" dirty="0" smtClean="0"/>
              <a:t>.</a:t>
            </a:r>
          </a:p>
          <a:p>
            <a:pPr fontAlgn="base"/>
            <a:endParaRPr lang="el-GR" dirty="0" smtClean="0"/>
          </a:p>
          <a:p>
            <a:pPr fontAlgn="base"/>
            <a:r>
              <a:rPr lang="el-GR" dirty="0" smtClean="0"/>
              <a:t>Ξημερώματα της 14ης Μαρτίου 1957 απαγχονίζεται ο 19χρονος Ευαγόρας </a:t>
            </a:r>
            <a:r>
              <a:rPr lang="el-GR" dirty="0" err="1" smtClean="0"/>
              <a:t>Παλληκαρίδης</a:t>
            </a:r>
            <a:r>
              <a:rPr lang="el-GR" dirty="0" smtClean="0"/>
              <a:t>, που διέκοψε στην τελευταία τάξη του Γυμνασίου Πάφου τη μόρφωση του και έγινε αντάρτης της ΕΟΚΑ.</a:t>
            </a:r>
          </a:p>
          <a:p>
            <a:endParaRPr lang="el-GR" dirty="0"/>
          </a:p>
        </p:txBody>
      </p:sp>
      <p:pic>
        <p:nvPicPr>
          <p:cNvPr id="7170" name="Picture 2" descr="C:\Users\Dell\Desktop\eoka (1).jpg"/>
          <p:cNvPicPr>
            <a:picLocks noGrp="1" noChangeAspect="1" noChangeArrowheads="1"/>
          </p:cNvPicPr>
          <p:nvPr>
            <p:ph sz="half" idx="2"/>
          </p:nvPr>
        </p:nvPicPr>
        <p:blipFill>
          <a:blip r:embed="rId2" cstate="print"/>
          <a:srcRect/>
          <a:stretch>
            <a:fillRect/>
          </a:stretch>
        </p:blipFill>
        <p:spPr bwMode="auto">
          <a:xfrm>
            <a:off x="4648200" y="1340768"/>
            <a:ext cx="4343400" cy="518457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half" idx="2"/>
          </p:nvPr>
        </p:nvSpPr>
        <p:spPr/>
        <p:txBody>
          <a:bodyPr/>
          <a:lstStyle/>
          <a:p>
            <a:endParaRPr lang="el-GR"/>
          </a:p>
        </p:txBody>
      </p:sp>
      <p:pic>
        <p:nvPicPr>
          <p:cNvPr id="8194" name="Picture 2" descr="C:\Users\Dell\Desktop\αρχείο λήψης.jpg"/>
          <p:cNvPicPr>
            <a:picLocks noGrp="1" noChangeAspect="1" noChangeArrowheads="1"/>
          </p:cNvPicPr>
          <p:nvPr>
            <p:ph sz="half" idx="1"/>
          </p:nvPr>
        </p:nvPicPr>
        <p:blipFill>
          <a:blip r:embed="rId2" cstate="print"/>
          <a:srcRect/>
          <a:stretch>
            <a:fillRect/>
          </a:stretch>
        </p:blipFill>
        <p:spPr bwMode="auto">
          <a:xfrm>
            <a:off x="179512" y="1268760"/>
            <a:ext cx="8640960" cy="532859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000" b="1" i="1" dirty="0" smtClean="0"/>
              <a:t>                                                                          ΓΡΗΓΟΡΗΣ ΑΥΞΕΝΤΙΟΥ</a:t>
            </a:r>
            <a:endParaRPr lang="el-GR" sz="2000" b="1" i="1" dirty="0"/>
          </a:p>
        </p:txBody>
      </p:sp>
      <p:sp>
        <p:nvSpPr>
          <p:cNvPr id="3" name="2 - Θέση περιεχομένου"/>
          <p:cNvSpPr>
            <a:spLocks noGrp="1"/>
          </p:cNvSpPr>
          <p:nvPr>
            <p:ph sz="half" idx="1"/>
          </p:nvPr>
        </p:nvSpPr>
        <p:spPr>
          <a:xfrm>
            <a:off x="304800" y="1340768"/>
            <a:ext cx="4191000" cy="4983832"/>
          </a:xfrm>
        </p:spPr>
        <p:txBody>
          <a:bodyPr>
            <a:normAutofit fontScale="92500" lnSpcReduction="20000"/>
          </a:bodyPr>
          <a:lstStyle/>
          <a:p>
            <a:r>
              <a:rPr lang="el-GR" dirty="0" smtClean="0"/>
              <a:t>Με απόφαση του Βρετανικού Υπουργικού Συμβουλίου της 28ης Μαρτίου 1957 ο Αρχιεπίσκοπος Μακάριος και οι </a:t>
            </a:r>
            <a:r>
              <a:rPr lang="el-GR" dirty="0" err="1" smtClean="0"/>
              <a:t>συνεξόριστοί</a:t>
            </a:r>
            <a:r>
              <a:rPr lang="el-GR" dirty="0" smtClean="0"/>
              <a:t> του είναι ελεύθεροι να μεταβούν σε οποιαδήποτε χώρα πλην της Κύπρου</a:t>
            </a:r>
            <a:r>
              <a:rPr lang="el-GR" dirty="0" smtClean="0"/>
              <a:t>.</a:t>
            </a:r>
          </a:p>
          <a:p>
            <a:r>
              <a:rPr lang="el-GR" dirty="0" smtClean="0"/>
              <a:t> </a:t>
            </a:r>
            <a:r>
              <a:rPr lang="el-GR" dirty="0" smtClean="0"/>
              <a:t>Οι τέσσερις άνδρες φεύγουν από τις Σεϋχέλλες και φτάνουν στις 17 Απριλίου στην Αθήνα, όπου τους επιφυλάσσεται ενθουσιώδης υποδοχή.</a:t>
            </a:r>
            <a:endParaRPr lang="el-GR" dirty="0"/>
          </a:p>
        </p:txBody>
      </p:sp>
      <p:pic>
        <p:nvPicPr>
          <p:cNvPr id="9218" name="Picture 2" descr="C:\Users\Dell\Desktop\Grigorios_Afxentiou.jpg"/>
          <p:cNvPicPr>
            <a:picLocks noGrp="1" noChangeAspect="1" noChangeArrowheads="1"/>
          </p:cNvPicPr>
          <p:nvPr>
            <p:ph sz="half" idx="2"/>
          </p:nvPr>
        </p:nvPicPr>
        <p:blipFill>
          <a:blip r:embed="rId2" cstate="print"/>
          <a:srcRect/>
          <a:stretch>
            <a:fillRect/>
          </a:stretch>
        </p:blipFill>
        <p:spPr bwMode="auto">
          <a:xfrm>
            <a:off x="4648200" y="1196752"/>
            <a:ext cx="4343400" cy="532859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457200"/>
            <a:ext cx="8686800" cy="595536"/>
          </a:xfrm>
        </p:spPr>
        <p:txBody>
          <a:bodyPr>
            <a:normAutofit fontScale="90000"/>
          </a:bodyPr>
          <a:lstStyle/>
          <a:p>
            <a:r>
              <a:rPr lang="el-GR" sz="2000" b="1" dirty="0" err="1" smtClean="0"/>
              <a:t>ΓεγονΟτα</a:t>
            </a:r>
            <a:r>
              <a:rPr lang="el-GR" sz="2000" b="1" dirty="0" smtClean="0"/>
              <a:t> </a:t>
            </a:r>
            <a:r>
              <a:rPr lang="el-GR" sz="2000" b="1" dirty="0" err="1" smtClean="0"/>
              <a:t>μετΑ</a:t>
            </a:r>
            <a:r>
              <a:rPr lang="el-GR" sz="2000" b="1" dirty="0" smtClean="0"/>
              <a:t> την </a:t>
            </a:r>
            <a:r>
              <a:rPr lang="el-GR" sz="2000" b="1" dirty="0" err="1" smtClean="0"/>
              <a:t>απελευθΕρωση</a:t>
            </a:r>
            <a:r>
              <a:rPr lang="el-GR" sz="2000" b="1" dirty="0" smtClean="0"/>
              <a:t> </a:t>
            </a:r>
            <a:r>
              <a:rPr lang="el-GR" sz="2000" b="1" dirty="0" smtClean="0"/>
              <a:t>του </a:t>
            </a:r>
            <a:r>
              <a:rPr lang="el-GR" sz="2000" b="1" dirty="0" err="1" smtClean="0"/>
              <a:t>ΑρχιεπισκΟπου</a:t>
            </a:r>
            <a:r>
              <a:rPr lang="el-GR" sz="2000" b="1" dirty="0" smtClean="0"/>
              <a:t> </a:t>
            </a:r>
            <a:r>
              <a:rPr lang="el-GR" sz="2000" b="1" dirty="0" err="1" smtClean="0"/>
              <a:t>ΜακαρΙου</a:t>
            </a:r>
            <a:r>
              <a:rPr lang="el-GR" sz="2000" b="1" dirty="0" smtClean="0"/>
              <a:t> </a:t>
            </a:r>
            <a:r>
              <a:rPr lang="el-GR" sz="2000" b="1" dirty="0" smtClean="0"/>
              <a:t>και  των </a:t>
            </a:r>
            <a:r>
              <a:rPr lang="el-GR" sz="2000" b="1" dirty="0" err="1" smtClean="0"/>
              <a:t>συνεξοΡΙστων</a:t>
            </a:r>
            <a:r>
              <a:rPr lang="el-GR" sz="2000" b="1" dirty="0" smtClean="0"/>
              <a:t> </a:t>
            </a:r>
            <a:r>
              <a:rPr lang="el-GR" sz="2000" b="1" dirty="0" smtClean="0"/>
              <a:t>του μέχρι τη </a:t>
            </a:r>
            <a:r>
              <a:rPr lang="el-GR" sz="2000" b="1" dirty="0" err="1" smtClean="0"/>
              <a:t>λΗξη</a:t>
            </a:r>
            <a:r>
              <a:rPr lang="el-GR" sz="2000" b="1" dirty="0" smtClean="0"/>
              <a:t> </a:t>
            </a:r>
            <a:r>
              <a:rPr lang="el-GR" sz="2000" b="1" dirty="0" smtClean="0"/>
              <a:t>του </a:t>
            </a:r>
            <a:r>
              <a:rPr lang="el-GR" sz="2000" b="1" dirty="0" err="1" smtClean="0"/>
              <a:t>ΑγΩνα</a:t>
            </a:r>
            <a:endParaRPr lang="el-GR" sz="2000" dirty="0"/>
          </a:p>
        </p:txBody>
      </p:sp>
      <p:sp>
        <p:nvSpPr>
          <p:cNvPr id="3" name="2 - Θέση περιεχομένου"/>
          <p:cNvSpPr>
            <a:spLocks noGrp="1"/>
          </p:cNvSpPr>
          <p:nvPr>
            <p:ph sz="half" idx="1"/>
          </p:nvPr>
        </p:nvSpPr>
        <p:spPr>
          <a:xfrm>
            <a:off x="304800" y="1340768"/>
            <a:ext cx="4191000" cy="4983832"/>
          </a:xfrm>
        </p:spPr>
        <p:txBody>
          <a:bodyPr>
            <a:normAutofit fontScale="62500" lnSpcReduction="20000"/>
          </a:bodyPr>
          <a:lstStyle/>
          <a:p>
            <a:pPr fontAlgn="base"/>
            <a:r>
              <a:rPr lang="el-GR" dirty="0" smtClean="0"/>
              <a:t>Στις 19 Ιουνίου 1957 ο Αρχιεπίσκοπος Μακάριος σε συνέντευξή του στην Αθήνα με Έλληνες και ξένους δημοσιογράφους κατάγγειλε τα βασανιστήρια των Άγγλων στην Κύπρο, ανέφερε συγκεκριμένες περιπτώσεις και ζήτησε τη διενέργεια αμερόληπτης διεθνούς έρευνας. </a:t>
            </a:r>
            <a:endParaRPr lang="el-GR" dirty="0" smtClean="0"/>
          </a:p>
          <a:p>
            <a:pPr fontAlgn="base"/>
            <a:endParaRPr lang="el-GR" dirty="0" smtClean="0"/>
          </a:p>
          <a:p>
            <a:pPr fontAlgn="base"/>
            <a:r>
              <a:rPr lang="el-GR" dirty="0" smtClean="0"/>
              <a:t>Οι </a:t>
            </a:r>
            <a:r>
              <a:rPr lang="el-GR" dirty="0" smtClean="0"/>
              <a:t>καταγγελίες του προκάλεσαν παγκόσμια συγκίνηση</a:t>
            </a:r>
            <a:r>
              <a:rPr lang="el-GR" dirty="0" smtClean="0"/>
              <a:t>.</a:t>
            </a:r>
          </a:p>
          <a:p>
            <a:pPr fontAlgn="base"/>
            <a:endParaRPr lang="el-GR" dirty="0" smtClean="0"/>
          </a:p>
          <a:p>
            <a:pPr fontAlgn="base"/>
            <a:r>
              <a:rPr lang="el-GR" dirty="0" smtClean="0"/>
              <a:t>Στις 22 Οκτωβρίου 1957 ο </a:t>
            </a:r>
            <a:r>
              <a:rPr lang="el-GR" dirty="0" err="1" smtClean="0"/>
              <a:t>Χάρντιγκ</a:t>
            </a:r>
            <a:r>
              <a:rPr lang="el-GR" dirty="0" smtClean="0"/>
              <a:t> υπέβαλε την παραίτησή του και αναχώρησε από την Κύπρο στις 4 Νοεμβρίου. </a:t>
            </a:r>
            <a:endParaRPr lang="el-GR" dirty="0" smtClean="0"/>
          </a:p>
          <a:p>
            <a:pPr fontAlgn="base"/>
            <a:r>
              <a:rPr lang="el-GR" dirty="0" smtClean="0"/>
              <a:t>Στις </a:t>
            </a:r>
            <a:r>
              <a:rPr lang="el-GR" dirty="0" smtClean="0"/>
              <a:t>3 Δεκεμβρίου ανέλαβε τα καθήκοντα του ο νέος Κυβερνήτης Σερ </a:t>
            </a:r>
            <a:r>
              <a:rPr lang="el-GR" dirty="0" err="1" smtClean="0"/>
              <a:t>Χιου</a:t>
            </a:r>
            <a:r>
              <a:rPr lang="el-GR" dirty="0" smtClean="0"/>
              <a:t> </a:t>
            </a:r>
            <a:r>
              <a:rPr lang="el-GR" dirty="0" err="1" smtClean="0"/>
              <a:t>Φουτ</a:t>
            </a:r>
            <a:r>
              <a:rPr lang="el-GR" dirty="0" smtClean="0"/>
              <a:t>, Κυβερνήτης προηγουμένως της </a:t>
            </a:r>
            <a:r>
              <a:rPr lang="el-GR" dirty="0" err="1" smtClean="0"/>
              <a:t>Ιαμαϊκής</a:t>
            </a:r>
            <a:r>
              <a:rPr lang="el-GR" dirty="0" smtClean="0"/>
              <a:t>.</a:t>
            </a:r>
          </a:p>
          <a:p>
            <a:endParaRPr lang="el-GR" dirty="0"/>
          </a:p>
        </p:txBody>
      </p:sp>
      <p:sp>
        <p:nvSpPr>
          <p:cNvPr id="4" name="3 - Θέση περιεχομένου"/>
          <p:cNvSpPr>
            <a:spLocks noGrp="1"/>
          </p:cNvSpPr>
          <p:nvPr>
            <p:ph sz="half" idx="2"/>
          </p:nvPr>
        </p:nvSpPr>
        <p:spPr>
          <a:xfrm>
            <a:off x="4648200" y="1268760"/>
            <a:ext cx="4343400" cy="5055840"/>
          </a:xfrm>
        </p:spPr>
        <p:txBody>
          <a:bodyPr>
            <a:normAutofit fontScale="62500" lnSpcReduction="20000"/>
          </a:bodyPr>
          <a:lstStyle/>
          <a:p>
            <a:r>
              <a:rPr lang="el-GR" dirty="0" smtClean="0"/>
              <a:t>Στις 26 Νοεμβρίου 1957 έγινε μεγάλη δολιοφθορά από την ΕΟΚΑ στη στρατιωτική βάση Ακρωτηρίου. </a:t>
            </a:r>
            <a:endParaRPr lang="el-GR" dirty="0" smtClean="0"/>
          </a:p>
          <a:p>
            <a:endParaRPr lang="el-GR" dirty="0" smtClean="0"/>
          </a:p>
          <a:p>
            <a:r>
              <a:rPr lang="el-GR" dirty="0" smtClean="0"/>
              <a:t>Στις </a:t>
            </a:r>
            <a:r>
              <a:rPr lang="el-GR" dirty="0" smtClean="0"/>
              <a:t>4.15μ.μ ακούστηκαν δυο εκκωφαντικές εκρήξεις από δύο βόμβες, που τοποθετήθηκαν στις μηχανές δυο αεριωθούμενων βομβαρδιστικών «Καμπέρα». </a:t>
            </a:r>
            <a:endParaRPr lang="el-GR" dirty="0" smtClean="0"/>
          </a:p>
          <a:p>
            <a:endParaRPr lang="el-GR" dirty="0" smtClean="0"/>
          </a:p>
          <a:p>
            <a:r>
              <a:rPr lang="el-GR" dirty="0" smtClean="0"/>
              <a:t>Ακολούθησαν </a:t>
            </a:r>
            <a:r>
              <a:rPr lang="el-GR" dirty="0" smtClean="0"/>
              <a:t>εκρήξεις </a:t>
            </a:r>
            <a:r>
              <a:rPr lang="el-GR" dirty="0" err="1" smtClean="0"/>
              <a:t>ντεποζίτων</a:t>
            </a:r>
            <a:r>
              <a:rPr lang="el-GR" dirty="0" smtClean="0"/>
              <a:t> των αεροσκαφών και φλόγες </a:t>
            </a:r>
            <a:r>
              <a:rPr lang="el-GR" dirty="0" err="1" smtClean="0"/>
              <a:t>περιέζωσαν</a:t>
            </a:r>
            <a:r>
              <a:rPr lang="el-GR" dirty="0" smtClean="0"/>
              <a:t> ολόκληρο το υπόστεγο των αεροπλάνων, όπου υπήρχαν τέσσερα αεριωθούμενα «Καμπέρα» και ένα τύπου «</a:t>
            </a:r>
            <a:r>
              <a:rPr lang="el-GR" dirty="0" err="1" smtClean="0"/>
              <a:t>Βένομ</a:t>
            </a:r>
            <a:r>
              <a:rPr lang="el-GR" dirty="0" smtClean="0"/>
              <a:t>». </a:t>
            </a:r>
            <a:endParaRPr lang="el-GR" dirty="0" smtClean="0"/>
          </a:p>
          <a:p>
            <a:endParaRPr lang="el-GR" dirty="0" smtClean="0"/>
          </a:p>
          <a:p>
            <a:r>
              <a:rPr lang="el-GR" dirty="0" smtClean="0"/>
              <a:t>Η </a:t>
            </a:r>
            <a:r>
              <a:rPr lang="el-GR" dirty="0" smtClean="0"/>
              <a:t>δολιοφθορά αυτή θεωρήθηκε η πιο καταστρεπτική στην ιστορία της Αγγλίας. Οι ζημιές υπολογίστηκαν σε 4,5 εκατομμύρια λίρες.</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548680"/>
            <a:ext cx="8686800" cy="5531445"/>
          </a:xfrm>
        </p:spPr>
        <p:txBody>
          <a:bodyPr>
            <a:normAutofit fontScale="62500" lnSpcReduction="20000"/>
          </a:bodyPr>
          <a:lstStyle/>
          <a:p>
            <a:pPr fontAlgn="base"/>
            <a:r>
              <a:rPr lang="el-GR" dirty="0" smtClean="0"/>
              <a:t>Στις αρχές Μαρτίου του 1958 ο Διγενής ύψωσε τη σημαία της παθητικής αντίστασης</a:t>
            </a:r>
            <a:r>
              <a:rPr lang="el-GR" dirty="0" smtClean="0"/>
              <a:t>.</a:t>
            </a:r>
          </a:p>
          <a:p>
            <a:pPr fontAlgn="base">
              <a:buNone/>
            </a:pPr>
            <a:r>
              <a:rPr lang="el-GR" dirty="0" smtClean="0"/>
              <a:t> </a:t>
            </a:r>
          </a:p>
          <a:p>
            <a:pPr fontAlgn="base"/>
            <a:r>
              <a:rPr lang="el-GR" dirty="0" smtClean="0"/>
              <a:t>Με </a:t>
            </a:r>
            <a:r>
              <a:rPr lang="el-GR" dirty="0" smtClean="0"/>
              <a:t>προκήρυξή του κάλεσε τον Κυπριακό λαό να μποϋκοτάρει τα αγγλικά προϊόντα και να υποστηρίζει τα εγχώρια. Με το οικονομικό μποϋκοτάζ κατά των Άγγλων η Κυπριακή Κυβέρνηση είχε ζημιές δέκα περίπου εκατομμυρίων λιρών</a:t>
            </a:r>
            <a:r>
              <a:rPr lang="el-GR" dirty="0" smtClean="0"/>
              <a:t>.</a:t>
            </a:r>
          </a:p>
          <a:p>
            <a:pPr fontAlgn="base"/>
            <a:endParaRPr lang="el-GR" dirty="0" smtClean="0"/>
          </a:p>
          <a:p>
            <a:pPr fontAlgn="base"/>
            <a:r>
              <a:rPr lang="el-GR" dirty="0" smtClean="0"/>
              <a:t>Τον Ιούλιο του 1958 η κατάσταση στην Κύπρο επιδεινώνεται. Οι δυνάμεις ασφαλείας συνεχίζουν τις επιχειρήσεις τους για καταστολή της «τρομοκρατίας», όπως αποκαλούν τη δράση της ΕΟΚΑ</a:t>
            </a:r>
            <a:r>
              <a:rPr lang="el-GR" dirty="0" smtClean="0"/>
              <a:t>.</a:t>
            </a:r>
          </a:p>
          <a:p>
            <a:pPr fontAlgn="base">
              <a:buNone/>
            </a:pPr>
            <a:r>
              <a:rPr lang="el-GR" dirty="0" smtClean="0"/>
              <a:t> </a:t>
            </a:r>
          </a:p>
          <a:p>
            <a:pPr fontAlgn="base"/>
            <a:r>
              <a:rPr lang="el-GR" dirty="0" smtClean="0"/>
              <a:t>Στις </a:t>
            </a:r>
            <a:r>
              <a:rPr lang="el-GR" dirty="0" smtClean="0"/>
              <a:t>5 Ιουλίου συλλαμβάνουν και κακοποιούν ένα παιδί στο χωριό </a:t>
            </a:r>
            <a:r>
              <a:rPr lang="el-GR" dirty="0" err="1" smtClean="0"/>
              <a:t>Αυγόρου</a:t>
            </a:r>
            <a:r>
              <a:rPr lang="el-GR" dirty="0" smtClean="0"/>
              <a:t>. Οι γυναίκες του χωριού ορμούν και το ελευθερώνουν. </a:t>
            </a:r>
            <a:endParaRPr lang="el-GR" dirty="0" smtClean="0"/>
          </a:p>
          <a:p>
            <a:pPr fontAlgn="base"/>
            <a:r>
              <a:rPr lang="el-GR" dirty="0" smtClean="0"/>
              <a:t>Η </a:t>
            </a:r>
            <a:r>
              <a:rPr lang="el-GR" dirty="0" smtClean="0"/>
              <a:t>συμπλοκή γενικεύεται. Οι στρατιώτες πυροβολούν εναντίον των αμάχων του χωριού</a:t>
            </a:r>
            <a:r>
              <a:rPr lang="el-GR" dirty="0" smtClean="0"/>
              <a:t>.</a:t>
            </a:r>
          </a:p>
          <a:p>
            <a:pPr fontAlgn="base">
              <a:buNone/>
            </a:pPr>
            <a:r>
              <a:rPr lang="el-GR" dirty="0" smtClean="0"/>
              <a:t> </a:t>
            </a:r>
          </a:p>
          <a:p>
            <a:pPr fontAlgn="base"/>
            <a:r>
              <a:rPr lang="el-GR" dirty="0" smtClean="0"/>
              <a:t>Φονεύονται </a:t>
            </a:r>
            <a:r>
              <a:rPr lang="el-GR" dirty="0" smtClean="0"/>
              <a:t>ο Παναγιώτης Ζαχαρία και η Λουκία Παπαγεωργίου, έγκυος και μητέρα έξι παιδιών.</a:t>
            </a:r>
          </a:p>
          <a:p>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1268760"/>
            <a:ext cx="8686800" cy="4811365"/>
          </a:xfrm>
        </p:spPr>
        <p:txBody>
          <a:bodyPr>
            <a:normAutofit fontScale="77500" lnSpcReduction="20000"/>
          </a:bodyPr>
          <a:lstStyle/>
          <a:p>
            <a:pPr fontAlgn="base"/>
            <a:r>
              <a:rPr lang="el-GR" dirty="0" smtClean="0"/>
              <a:t> Ο Διγενής συνεχίζει να κτυπά τους Άγγλους αποτελεσματικά. Οι Τουρκοκύπριοι βεβηλώνουν ναούς, καίνε εικόνες, διαπράττουν βιαιοπραγίες και δολοφονούν Ελληνοκύπριους στις πόλεις και στην ύπαιθρο</a:t>
            </a:r>
            <a:r>
              <a:rPr lang="el-GR" dirty="0" smtClean="0"/>
              <a:t>.</a:t>
            </a:r>
          </a:p>
          <a:p>
            <a:pPr fontAlgn="base"/>
            <a:r>
              <a:rPr lang="el-GR" dirty="0" smtClean="0"/>
              <a:t> </a:t>
            </a:r>
            <a:r>
              <a:rPr lang="el-GR" dirty="0" smtClean="0"/>
              <a:t>Ο </a:t>
            </a:r>
            <a:r>
              <a:rPr lang="el-GR" dirty="0" err="1" smtClean="0"/>
              <a:t>Φουτ</a:t>
            </a:r>
            <a:r>
              <a:rPr lang="el-GR" dirty="0" smtClean="0"/>
              <a:t> επιβάλλει κατ’ οίκον περιορισμό από τις 7π.μ. μέχρι τις 7μ.μ. για ένα μήνα. Στο διάστημα αυτό συλλαμβάνονται 2000 περίπου Ελληνοκύπριοι με τη δικαιολογία ότι συμπαθούν την ΕΟΚΑ.</a:t>
            </a:r>
          </a:p>
          <a:p>
            <a:pPr fontAlgn="base"/>
            <a:r>
              <a:rPr lang="el-GR" dirty="0" smtClean="0"/>
              <a:t>Στις 19 Ιουνίου 1958 ο Βρετανός Πρωθυπουργός </a:t>
            </a:r>
            <a:r>
              <a:rPr lang="el-GR" dirty="0" err="1" smtClean="0"/>
              <a:t>Μακμίλλαν</a:t>
            </a:r>
            <a:r>
              <a:rPr lang="el-GR" dirty="0" smtClean="0"/>
              <a:t> ανακοίνωσε στη Βουλή των Κοινοτήτων συνεταιριστικό σχέδιο για πολιτική διευθέτηση του Κυπριακού προβλήματος. Οι Άγγλοι προσπαθούν να το επιβάλουν από την 1η Οκτωβρίου με την υποστήριξη της Τουρκίας.</a:t>
            </a: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Dell\Desktop\αρχείο λήψης (3).jpg"/>
          <p:cNvPicPr>
            <a:picLocks noGrp="1" noChangeAspect="1" noChangeArrowheads="1"/>
          </p:cNvPicPr>
          <p:nvPr>
            <p:ph idx="1"/>
          </p:nvPr>
        </p:nvPicPr>
        <p:blipFill>
          <a:blip r:embed="rId2" cstate="print"/>
          <a:srcRect/>
          <a:stretch>
            <a:fillRect/>
          </a:stretch>
        </p:blipFill>
        <p:spPr bwMode="auto">
          <a:xfrm>
            <a:off x="323529" y="1052736"/>
            <a:ext cx="8496944" cy="554461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1196752"/>
            <a:ext cx="8686800" cy="4883373"/>
          </a:xfrm>
        </p:spPr>
        <p:txBody>
          <a:bodyPr>
            <a:normAutofit fontScale="77500" lnSpcReduction="20000"/>
          </a:bodyPr>
          <a:lstStyle/>
          <a:p>
            <a:pPr fontAlgn="base"/>
            <a:r>
              <a:rPr lang="el-GR" dirty="0" smtClean="0"/>
              <a:t>Το απορρίπτουν η Ελληνική Κυβέρνηση, ο Κυπριακός λαός, ο Αρχιεπίσκοπος Μακάριος και ο Διγενής, ο οποίος σε φυλλάδιό του διακήρυξε: «Δεν θα </a:t>
            </a:r>
            <a:r>
              <a:rPr lang="el-GR" dirty="0" err="1" smtClean="0"/>
              <a:t>υποκύψωμεν</a:t>
            </a:r>
            <a:r>
              <a:rPr lang="el-GR" dirty="0" smtClean="0"/>
              <a:t> εις την </a:t>
            </a:r>
            <a:r>
              <a:rPr lang="el-GR" dirty="0" err="1" smtClean="0"/>
              <a:t>αγγλοτουρκικήν</a:t>
            </a:r>
            <a:r>
              <a:rPr lang="el-GR" dirty="0" smtClean="0"/>
              <a:t> </a:t>
            </a:r>
            <a:r>
              <a:rPr lang="el-GR" dirty="0" err="1" smtClean="0"/>
              <a:t>συνωμοσίαν</a:t>
            </a:r>
            <a:r>
              <a:rPr lang="el-GR" dirty="0" smtClean="0"/>
              <a:t> του συνεταιρισμού</a:t>
            </a:r>
            <a:r>
              <a:rPr lang="el-GR" dirty="0" smtClean="0"/>
              <a:t>.</a:t>
            </a:r>
          </a:p>
          <a:p>
            <a:pPr fontAlgn="base"/>
            <a:r>
              <a:rPr lang="el-GR" dirty="0" smtClean="0"/>
              <a:t> </a:t>
            </a:r>
            <a:r>
              <a:rPr lang="el-GR" dirty="0" smtClean="0"/>
              <a:t>Δεν δεχόμεθα συμβιβασμούς. </a:t>
            </a:r>
            <a:r>
              <a:rPr lang="el-GR" dirty="0" err="1" smtClean="0"/>
              <a:t>Ζητούμεν</a:t>
            </a:r>
            <a:r>
              <a:rPr lang="el-GR" dirty="0" smtClean="0"/>
              <a:t> </a:t>
            </a:r>
            <a:r>
              <a:rPr lang="el-GR" dirty="0" err="1" smtClean="0"/>
              <a:t>καθαράν</a:t>
            </a:r>
            <a:r>
              <a:rPr lang="el-GR" dirty="0" smtClean="0"/>
              <a:t> </a:t>
            </a:r>
            <a:r>
              <a:rPr lang="el-GR" dirty="0" err="1" smtClean="0"/>
              <a:t>αυτοδιάθεσιν</a:t>
            </a:r>
            <a:r>
              <a:rPr lang="el-GR" dirty="0" smtClean="0"/>
              <a:t>».</a:t>
            </a:r>
          </a:p>
          <a:p>
            <a:pPr fontAlgn="base"/>
            <a:r>
              <a:rPr lang="el-GR" dirty="0" smtClean="0"/>
              <a:t>Στις 2 Σεπτεμβρίου 1958 Άγγλοι στρατιώτες, κατόπιν πληροφοριών, περικυκλώνουν έναν αχυρώνα στο </a:t>
            </a:r>
            <a:r>
              <a:rPr lang="el-GR" dirty="0" err="1" smtClean="0"/>
              <a:t>Λιοπέτρι</a:t>
            </a:r>
            <a:r>
              <a:rPr lang="el-GR" dirty="0" smtClean="0"/>
              <a:t>. Μέσα σ’ αυτόν βρίσκονται τέσσερις αγωνιστές της ΕΟΚΑ, ο Ανδρέας </a:t>
            </a:r>
            <a:r>
              <a:rPr lang="el-GR" dirty="0" err="1" smtClean="0"/>
              <a:t>Κάρυος</a:t>
            </a:r>
            <a:r>
              <a:rPr lang="el-GR" dirty="0" smtClean="0"/>
              <a:t>, ο Φώτης Πίττας, ο Ηλίας </a:t>
            </a:r>
            <a:r>
              <a:rPr lang="el-GR" dirty="0" err="1" smtClean="0"/>
              <a:t>Παπακυριακού</a:t>
            </a:r>
            <a:r>
              <a:rPr lang="el-GR" dirty="0" smtClean="0"/>
              <a:t> και ο Χρίστος Σαμαράς</a:t>
            </a:r>
            <a:r>
              <a:rPr lang="el-GR" dirty="0" smtClean="0"/>
              <a:t>.</a:t>
            </a:r>
          </a:p>
          <a:p>
            <a:pPr fontAlgn="base"/>
            <a:r>
              <a:rPr lang="el-GR" dirty="0" smtClean="0"/>
              <a:t> </a:t>
            </a:r>
            <a:r>
              <a:rPr lang="el-GR" dirty="0" smtClean="0"/>
              <a:t>Αρνούνται να παραδοθούν και οι Άγγλοι ρίχνουν βενζίνη και πυρπολούν τον αχυρώνα. Στην έξοδο τους πολεμούν γενναία και πέφτουν νεκροί στο πεδίο της μάχης.</a:t>
            </a:r>
          </a:p>
          <a:p>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980728"/>
            <a:ext cx="8686800" cy="5328592"/>
          </a:xfrm>
        </p:spPr>
        <p:txBody>
          <a:bodyPr>
            <a:normAutofit fontScale="77500" lnSpcReduction="20000"/>
          </a:bodyPr>
          <a:lstStyle/>
          <a:p>
            <a:pPr fontAlgn="base"/>
            <a:endParaRPr lang="el-GR" dirty="0" smtClean="0"/>
          </a:p>
          <a:p>
            <a:pPr fontAlgn="base"/>
            <a:r>
              <a:rPr lang="el-GR" dirty="0" smtClean="0"/>
              <a:t>Στις </a:t>
            </a:r>
            <a:r>
              <a:rPr lang="el-GR" dirty="0" smtClean="0"/>
              <a:t>23 Σεπτεμβρίου 1958 η Βαρβάρα </a:t>
            </a:r>
            <a:r>
              <a:rPr lang="el-GR" dirty="0" err="1" smtClean="0"/>
              <a:t>Κάσλ</a:t>
            </a:r>
            <a:r>
              <a:rPr lang="el-GR" dirty="0" smtClean="0"/>
              <a:t>, Αντιπρόεδρος του Βρετανικού Εργατικού Κόμματος, επιστρέφοντας στο Λονδίνο από την Αθήνα, όπου είχε συνομιλίες με τον Αρχιεπίσκοπο Μακάριο, δήλωσε ότι ο Αρχιεπίσκοπος δεν αποκλείει την ανεξαρτησία της Κύπρου με εγγύηση του ΟΗΕ, αφού προηγηθεί ορισμένη περίοδος αυτοκυβέρνησης.</a:t>
            </a:r>
          </a:p>
          <a:p>
            <a:pPr fontAlgn="base"/>
            <a:r>
              <a:rPr lang="el-GR" dirty="0" smtClean="0"/>
              <a:t>Στις 19 Νοεμβρίου 1958 ανακαλύφθηκε από τους Άγγλους, κατόπιν προδοσίας, το κρησφύγετο του Κυριάκου </a:t>
            </a:r>
            <a:r>
              <a:rPr lang="el-GR" dirty="0" err="1" smtClean="0"/>
              <a:t>Μάτση</a:t>
            </a:r>
            <a:r>
              <a:rPr lang="el-GR" dirty="0" smtClean="0"/>
              <a:t> στο Κάτω </a:t>
            </a:r>
            <a:r>
              <a:rPr lang="el-GR" dirty="0" err="1" smtClean="0"/>
              <a:t>Δίκωμο</a:t>
            </a:r>
            <a:r>
              <a:rPr lang="el-GR" dirty="0" smtClean="0"/>
              <a:t>.</a:t>
            </a:r>
          </a:p>
          <a:p>
            <a:pPr fontAlgn="base"/>
            <a:r>
              <a:rPr lang="el-GR" dirty="0" smtClean="0"/>
              <a:t> </a:t>
            </a:r>
            <a:r>
              <a:rPr lang="el-GR" dirty="0" smtClean="0"/>
              <a:t>Ο </a:t>
            </a:r>
            <a:r>
              <a:rPr lang="el-GR" dirty="0" err="1" smtClean="0"/>
              <a:t>Μάτσης</a:t>
            </a:r>
            <a:r>
              <a:rPr lang="el-GR" dirty="0" smtClean="0"/>
              <a:t> διέταξε τους δυο συναγωνιστές του να βγουν από το κρησφύγετο και ο ίδιος φώναξε στους Άγγλους: «Δεν θα βγω ζωντανός</a:t>
            </a:r>
            <a:r>
              <a:rPr lang="el-GR" dirty="0" smtClean="0"/>
              <a:t>.</a:t>
            </a:r>
          </a:p>
          <a:p>
            <a:pPr fontAlgn="base"/>
            <a:r>
              <a:rPr lang="el-GR" dirty="0" smtClean="0"/>
              <a:t> </a:t>
            </a:r>
            <a:r>
              <a:rPr lang="el-GR" dirty="0" smtClean="0"/>
              <a:t>Θα βγω πυροβολώντας». Τότε οι Άγγλοι του έριξαν χειροβομβίδες και ο ατρόμητος αγωνιστής βρήκε ακαριαίο θάνατο.</a:t>
            </a: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42" name="Picture 2" descr="C:\Users\Dell\Desktop\images (1).jpg"/>
          <p:cNvPicPr>
            <a:picLocks noGrp="1" noChangeAspect="1" noChangeArrowheads="1"/>
          </p:cNvPicPr>
          <p:nvPr>
            <p:ph idx="1"/>
          </p:nvPr>
        </p:nvPicPr>
        <p:blipFill>
          <a:blip r:embed="rId2" cstate="print"/>
          <a:srcRect/>
          <a:stretch>
            <a:fillRect/>
          </a:stretch>
        </p:blipFill>
        <p:spPr bwMode="auto">
          <a:xfrm>
            <a:off x="179512" y="404664"/>
            <a:ext cx="8784976" cy="60486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a:bodyPr>
          <a:lstStyle/>
          <a:p>
            <a:r>
              <a:rPr lang="el-GR" dirty="0" smtClean="0"/>
              <a:t>Για 77 χρόνια, από το 1878 μέχρι το 1955, οι Κύπριοι διεκδικούσαν με ειρηνικό τρόπο από τους Άγγλους την ελευθερία τους και την ένωση της Κύπρου με την Ελλάδα, αλλά χωρίς αποτέλεσμα.</a:t>
            </a:r>
          </a:p>
          <a:p>
            <a:r>
              <a:rPr lang="el-GR" dirty="0" smtClean="0"/>
              <a:t> Η μια διάψευση της ελπίδας τους ακολουθούσε την άλλη. </a:t>
            </a:r>
          </a:p>
          <a:p>
            <a:r>
              <a:rPr lang="el-GR" dirty="0" err="1" smtClean="0"/>
              <a:t>Γι΄</a:t>
            </a:r>
            <a:r>
              <a:rPr lang="el-GR" dirty="0" smtClean="0"/>
              <a:t> αυτό το 1955 ξεκίνησαν ένοπλο Αγώνα, για να κερδίσουν αυτό που δικαιωματικά τους ανήκε.</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04800" y="1052736"/>
            <a:ext cx="8686800" cy="5027389"/>
          </a:xfrm>
        </p:spPr>
        <p:txBody>
          <a:bodyPr>
            <a:normAutofit fontScale="77500" lnSpcReduction="20000"/>
          </a:bodyPr>
          <a:lstStyle/>
          <a:p>
            <a:pPr fontAlgn="base"/>
            <a:r>
              <a:rPr lang="el-GR" dirty="0" smtClean="0"/>
              <a:t>Στις 25 Νοεμβρίου 1958 άρχισε η συζήτηση του Κυπριακού στον ΟΗΕ. Τελικά ψηφίστηκε από τη Γενική Συνέλευση στις 5 Δεκεμβρίου το σχέδιο του Μεξικού «περί ειρηνικής, δημοκρατικής και δικαίας λύσεως του Κυπριακού, συμφώνως προς το </a:t>
            </a:r>
            <a:r>
              <a:rPr lang="el-GR" dirty="0" err="1" smtClean="0"/>
              <a:t>Χάρτην</a:t>
            </a:r>
            <a:r>
              <a:rPr lang="el-GR" dirty="0" smtClean="0"/>
              <a:t> των Ηνωμένων </a:t>
            </a:r>
            <a:r>
              <a:rPr lang="el-GR" dirty="0" err="1" smtClean="0"/>
              <a:t>Έθνών</a:t>
            </a:r>
            <a:r>
              <a:rPr lang="el-GR" dirty="0" smtClean="0"/>
              <a:t>».</a:t>
            </a:r>
          </a:p>
          <a:p>
            <a:pPr fontAlgn="base"/>
            <a:r>
              <a:rPr lang="el-GR" dirty="0" smtClean="0"/>
              <a:t>Μετά την πιο πάνω απόφαση του ΟΗΕ έγιναν συνομιλίες στο Παρίσι μεταξύ των Υπουργών Εξωτερικών της Ελλάδας και της Τουρκίας Αβέρωφ και </a:t>
            </a:r>
            <a:r>
              <a:rPr lang="el-GR" dirty="0" err="1" smtClean="0"/>
              <a:t>Ζορλού</a:t>
            </a:r>
            <a:r>
              <a:rPr lang="el-GR" dirty="0" smtClean="0"/>
              <a:t>. Ακολούθησε συνάντηση των Πρωθυπουργών Καραμανλή και </a:t>
            </a:r>
            <a:r>
              <a:rPr lang="el-GR" dirty="0" err="1" smtClean="0"/>
              <a:t>Μεντερές</a:t>
            </a:r>
            <a:r>
              <a:rPr lang="el-GR" dirty="0" smtClean="0"/>
              <a:t> στη Ζυρίχη, όπου μονογραφήθηκαν σχετικά κείμενα. </a:t>
            </a:r>
            <a:endParaRPr lang="el-GR" dirty="0" smtClean="0"/>
          </a:p>
          <a:p>
            <a:pPr fontAlgn="base"/>
            <a:r>
              <a:rPr lang="el-GR" dirty="0" smtClean="0"/>
              <a:t>Στις </a:t>
            </a:r>
            <a:r>
              <a:rPr lang="el-GR" dirty="0" smtClean="0"/>
              <a:t>19 Φεβρουαρίου 1959 έγιναν δεκτές οι Συμφωνίες της Ζυρίχης στο Λονδίνο και υπογράφτηκαν από τους Πρωθυπουργούς και τους Υπουργούς Εξωτερικών της Αγγλίας, της Ελλάδας και της Τουρκίας, καθώς και τον Αρχιεπίσκοπο Μακάριο και τον Τουρκοκύπριο ηγέτη </a:t>
            </a:r>
            <a:r>
              <a:rPr lang="el-GR" dirty="0" err="1" smtClean="0"/>
              <a:t>Φασίλ</a:t>
            </a:r>
            <a:r>
              <a:rPr lang="el-GR" dirty="0" smtClean="0"/>
              <a:t> </a:t>
            </a:r>
            <a:r>
              <a:rPr lang="el-GR" dirty="0" err="1" smtClean="0"/>
              <a:t>Κουτσιούκ</a:t>
            </a:r>
            <a:r>
              <a:rPr lang="el-GR" dirty="0" smtClean="0"/>
              <a:t>.</a:t>
            </a:r>
          </a:p>
          <a:p>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fontScale="92500" lnSpcReduction="20000"/>
          </a:bodyPr>
          <a:lstStyle/>
          <a:p>
            <a:r>
              <a:rPr lang="el-GR" dirty="0" smtClean="0"/>
              <a:t>Με την υπογραφή των Συμφωνιών Ζυρίχης – Λονδίνου έληξε ο Απελευθερωτικός Αγώνας της ΕΟΚΑ και άρχισαν οι προετοιμασίες για τη δημιουργία του νέου κράτους. </a:t>
            </a:r>
            <a:endParaRPr lang="el-GR" dirty="0" smtClean="0"/>
          </a:p>
          <a:p>
            <a:r>
              <a:rPr lang="el-GR" dirty="0" smtClean="0"/>
              <a:t>Στις </a:t>
            </a:r>
            <a:r>
              <a:rPr lang="el-GR" dirty="0" smtClean="0"/>
              <a:t>16 Αυγούστου 1960 εγκαθιδρύθηκε επίσημα η Κυπριακή Δημοκρατία και άρχιζε μια καινούρια περίοδος στην Ιστορία της Κύπρου.</a:t>
            </a:r>
            <a:endParaRPr lang="el-GR" dirty="0"/>
          </a:p>
        </p:txBody>
      </p:sp>
      <p:pic>
        <p:nvPicPr>
          <p:cNvPr id="11266" name="Picture 2" descr="C:\Users\Dell\Desktop\αρχείο λήψης (1).jpg"/>
          <p:cNvPicPr>
            <a:picLocks noGrp="1" noChangeAspect="1" noChangeArrowheads="1"/>
          </p:cNvPicPr>
          <p:nvPr>
            <p:ph sz="half" idx="2"/>
          </p:nvPr>
        </p:nvPicPr>
        <p:blipFill>
          <a:blip r:embed="rId2" cstate="print"/>
          <a:srcRect/>
          <a:stretch>
            <a:fillRect/>
          </a:stretch>
        </p:blipFill>
        <p:spPr bwMode="auto">
          <a:xfrm>
            <a:off x="4427984" y="1700807"/>
            <a:ext cx="4464496" cy="374441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ΠΗΓΕΣ</a:t>
            </a:r>
            <a:endParaRPr lang="el-GR" dirty="0"/>
          </a:p>
        </p:txBody>
      </p:sp>
      <p:sp>
        <p:nvSpPr>
          <p:cNvPr id="3" name="2 - Θέση περιεχομένου"/>
          <p:cNvSpPr>
            <a:spLocks noGrp="1"/>
          </p:cNvSpPr>
          <p:nvPr>
            <p:ph idx="1"/>
          </p:nvPr>
        </p:nvSpPr>
        <p:spPr>
          <a:xfrm>
            <a:off x="304800" y="1124744"/>
            <a:ext cx="8686800" cy="5472608"/>
          </a:xfrm>
        </p:spPr>
        <p:txBody>
          <a:bodyPr>
            <a:normAutofit fontScale="85000" lnSpcReduction="20000"/>
          </a:bodyPr>
          <a:lstStyle/>
          <a:p>
            <a:r>
              <a:rPr lang="en-US" dirty="0" smtClean="0">
                <a:hlinkClick r:id="rId2"/>
              </a:rPr>
              <a:t>http://www.eoka.org.cy/?page_id=604</a:t>
            </a:r>
            <a:endParaRPr lang="el-GR" dirty="0" smtClean="0"/>
          </a:p>
          <a:p>
            <a:r>
              <a:rPr lang="en-US" dirty="0" smtClean="0">
                <a:hlinkClick r:id="rId3"/>
              </a:rPr>
              <a:t>https://gr.pinterest.com/theodorostzivar/%CE%B1%CE%B3%CF%8E%CE%BD-%CE%B5%CE%BF%CE%BA%CE%B1-%CE%BA%CF%8D%CF%80%CF%81%CE%BF%CF%82-1955-60-eoka-struggle-cyprus-1955/</a:t>
            </a:r>
            <a:endParaRPr lang="el-GR" dirty="0" smtClean="0"/>
          </a:p>
          <a:p>
            <a:r>
              <a:rPr lang="en-US" dirty="0" smtClean="0">
                <a:hlinkClick r:id="rId4"/>
              </a:rPr>
              <a:t>https://www.kathimerini.gr/k/sunday-edition/944530/enas-aionas-gematos-ellada-6/</a:t>
            </a:r>
            <a:endParaRPr lang="el-GR" dirty="0" smtClean="0"/>
          </a:p>
          <a:p>
            <a:r>
              <a:rPr lang="en-US" dirty="0" smtClean="0"/>
              <a:t>https</a:t>
            </a:r>
            <a:r>
              <a:rPr lang="en-US" dirty="0" smtClean="0"/>
              <a:t>://el.wikipedia.org/wiki/%CE%95%CE%B8%CE%BD%CE%B9%CE%BA%CE%AE_%CE%9F%CF%81%CE%B3%CE%AC%CE%BD%CF%89%CF%83%CE%B9%CF%82_%CE%9A%CF%85%CF%80%CF%81%CE%AF%CF%89%CE%BD_%CE%91%CE%B3%CF%89%CE%BD%CE%B9%CF%83%CF%84%CF%8E%CE%BD</a:t>
            </a:r>
            <a:endParaRPr lang="el-GR" dirty="0" smtClean="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b="1" dirty="0" smtClean="0"/>
              <a:t>Η </a:t>
            </a:r>
            <a:r>
              <a:rPr lang="el-GR" sz="2400" b="1" dirty="0" err="1" smtClean="0"/>
              <a:t>περΙοδοΣ</a:t>
            </a:r>
            <a:r>
              <a:rPr lang="el-GR" sz="2400" b="1" dirty="0" smtClean="0"/>
              <a:t> </a:t>
            </a:r>
            <a:r>
              <a:rPr lang="el-GR" sz="2400" b="1" dirty="0" err="1" smtClean="0"/>
              <a:t>τηΣ</a:t>
            </a:r>
            <a:r>
              <a:rPr lang="el-GR" sz="2400" b="1" dirty="0" smtClean="0"/>
              <a:t> </a:t>
            </a:r>
            <a:r>
              <a:rPr lang="el-GR" sz="2400" b="1" dirty="0" err="1" smtClean="0"/>
              <a:t>ΑγγλοκρατΙαΣ</a:t>
            </a:r>
            <a:endParaRPr lang="el-GR" sz="2400"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περίοδος της </a:t>
            </a:r>
            <a:r>
              <a:rPr lang="el-GR" dirty="0" err="1" smtClean="0"/>
              <a:t>Αγγλοκρατίας</a:t>
            </a:r>
            <a:r>
              <a:rPr lang="el-GR" dirty="0" smtClean="0"/>
              <a:t> στην Κύπρο είχε διάρκεια 82 ετών (1878 – 1960). </a:t>
            </a:r>
          </a:p>
          <a:p>
            <a:r>
              <a:rPr lang="el-GR" dirty="0" smtClean="0"/>
              <a:t>Σ’ όλα αυτά τα χρόνια οι Έλληνες της Κύπρου, που αποτελούσαν το 82% του πληθυσμού, εξέφραζαν συνεχώς τα εθνικά τους αισθήματα και διαδήλωναν τον αναλλοίωτο πόθο τους για ένωση της Κύπρου με την Ελλάδα, γιατί ένιωθαν ότι η Κύπρος αποτελούσε αναπόσπαστο τμήμα της. </a:t>
            </a:r>
          </a:p>
          <a:p>
            <a:r>
              <a:rPr lang="el-GR" dirty="0" smtClean="0"/>
              <a:t>Σ’ όλο το διάστημα της </a:t>
            </a:r>
            <a:r>
              <a:rPr lang="el-GR" dirty="0" err="1" smtClean="0"/>
              <a:t>Αγγλοκρατίας</a:t>
            </a:r>
            <a:r>
              <a:rPr lang="el-GR" dirty="0" smtClean="0"/>
              <a:t> δεν έπαυαν να ζητούν την πραγματοποίηση του πόθου τους αυτού με υπομνήματα, τηλεγραφήματα, πάνδημα συλλαλητήρια και αποστολή πρεσβειών στο Λονδίνο.</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Dell\Desktop\αρχείο λήψης.jpg"/>
          <p:cNvPicPr>
            <a:picLocks noGrp="1" noChangeAspect="1" noChangeArrowheads="1"/>
          </p:cNvPicPr>
          <p:nvPr>
            <p:ph idx="1"/>
          </p:nvPr>
        </p:nvPicPr>
        <p:blipFill>
          <a:blip r:embed="rId2" cstate="print"/>
          <a:srcRect/>
          <a:stretch>
            <a:fillRect/>
          </a:stretch>
        </p:blipFill>
        <p:spPr bwMode="auto">
          <a:xfrm>
            <a:off x="251520" y="1196752"/>
            <a:ext cx="8892480" cy="54726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r>
              <a:rPr lang="el-GR" dirty="0" smtClean="0"/>
              <a:t>Τον Οκτώβριο του 1931 τα πράγματα οδήγησαν το λαό σε εθνική εξέγερση εναντίον των Άγγλων, οι οποίοι με την όλη στάση τους απογοήτευαν τον πληθυσμό του νησιού. </a:t>
            </a:r>
          </a:p>
          <a:p>
            <a:r>
              <a:rPr lang="el-GR" dirty="0" smtClean="0"/>
              <a:t>Ακολούθησαν συλλήψεις, φυλακίσεις, εκτοπισμοί, απελάσεις και χρηματικά πρόστιμα σε Έλληνες Κυπρίους.</a:t>
            </a:r>
          </a:p>
          <a:p>
            <a:r>
              <a:rPr lang="el-GR" dirty="0" smtClean="0"/>
              <a:t> Ταυτόχρονα καταργήθηκαν συνταγματικές ελευθερίες του λαού, που κράτησαν εννιά χρόνια (1931 – 1940). </a:t>
            </a:r>
          </a:p>
          <a:p>
            <a:r>
              <a:rPr lang="el-GR" dirty="0" smtClean="0"/>
              <a:t>Επίσης ασκήθηκαν πιέσεις στην ελληνική παιδεία της Κύπρου.</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Dell\Desktop\EOKA-Grivas.jpg"/>
          <p:cNvPicPr>
            <a:picLocks noGrp="1" noChangeAspect="1" noChangeArrowheads="1"/>
          </p:cNvPicPr>
          <p:nvPr>
            <p:ph idx="1"/>
          </p:nvPr>
        </p:nvPicPr>
        <p:blipFill>
          <a:blip r:embed="rId2" cstate="print"/>
          <a:srcRect/>
          <a:stretch>
            <a:fillRect/>
          </a:stretch>
        </p:blipFill>
        <p:spPr bwMode="auto">
          <a:xfrm>
            <a:off x="395536" y="1556792"/>
            <a:ext cx="8136904" cy="452596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Προσαρμοσμένος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C000"/>
      </a:hlink>
      <a:folHlink>
        <a:srgbClr val="85DFD0"/>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150</TotalTime>
  <Words>3348</Words>
  <Application>Microsoft Office PowerPoint</Application>
  <PresentationFormat>Προβολή στην οθόνη (4:3)</PresentationFormat>
  <Paragraphs>168</Paragraphs>
  <Slides>52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52</vt:i4>
      </vt:variant>
    </vt:vector>
  </HeadingPairs>
  <TitlesOfParts>
    <vt:vector size="53" baseType="lpstr">
      <vt:lpstr>Διαστημικό</vt:lpstr>
      <vt:lpstr>ΤΑ  ΓΕΓΟΝΟΤΑ ΤΟΥ 1955  ΣΤΗΝ  ΚΥΠΡΟ</vt:lpstr>
      <vt:lpstr>Σύντομη Ιστορική ΑναφορΑ στον ΑπελευθερωτικΟ Αγώνα της Ε.Ο.Κ.Α στην Κύπρο (1955-1959)</vt:lpstr>
      <vt:lpstr>Διαφάνεια 3</vt:lpstr>
      <vt:lpstr>Διαφάνεια 4</vt:lpstr>
      <vt:lpstr>Διαφάνεια 5</vt:lpstr>
      <vt:lpstr>Η περΙοδοΣ τηΣ ΑγγλοκρατΙαΣ</vt:lpstr>
      <vt:lpstr>Διαφάνεια 7</vt:lpstr>
      <vt:lpstr>Διαφάνεια 8</vt:lpstr>
      <vt:lpstr>Διαφάνεια 9</vt:lpstr>
      <vt:lpstr>Διαφάνεια 10</vt:lpstr>
      <vt:lpstr>Διαφάνεια 11</vt:lpstr>
      <vt:lpstr>Διαφάνεια 12</vt:lpstr>
      <vt:lpstr>Η προετοιμΑΣΙα  του  Ενοπλου Αγώνα της ΕΟΚΑ</vt:lpstr>
      <vt:lpstr>Διαφάνεια 14</vt:lpstr>
      <vt:lpstr>Διαφάνεια 15</vt:lpstr>
      <vt:lpstr>Διαφάνεια 16</vt:lpstr>
      <vt:lpstr>Διαφάνεια 17</vt:lpstr>
      <vt:lpstr>Διαφάνεια 18</vt:lpstr>
      <vt:lpstr>ΓεγονΟτα από την Εναρξη του Αγώνα μέχρι την Αφιξη του ΧΑρντιγκ (1η Απριλίου – 3 Οκτωβρίου 1955)</vt:lpstr>
      <vt:lpstr>Διαφάνεια 20</vt:lpstr>
      <vt:lpstr>Διαφάνεια 21</vt:lpstr>
      <vt:lpstr>Διαφάνεια 22</vt:lpstr>
      <vt:lpstr> μερικΕΣ από τΙΣ τολμηρΕΣ   επιχειρήσειΣ των πρΩτων μηνΩν του Αγώνα τηΣ  ΕΟΚΑ είναι:  </vt:lpstr>
      <vt:lpstr>Διαφάνεια 24</vt:lpstr>
      <vt:lpstr>Διαφάνεια 25</vt:lpstr>
      <vt:lpstr>Διαφάνεια 26</vt:lpstr>
      <vt:lpstr>Διαφάνεια 27</vt:lpstr>
      <vt:lpstr>Διαφάνεια 28</vt:lpstr>
      <vt:lpstr>Διαφάνεια 29</vt:lpstr>
      <vt:lpstr>ΓεγονΟΤα απΟτην Εναρξη του ΑγΩνα μΕχρι την Αφιξη του ΧΑρντιγκ (1η ΑπριλΙου – 3 ΟκτωβρΙου 1955)</vt:lpstr>
      <vt:lpstr>Τα κυρΟτερα γεγονΟτα τηΣ περιόδου ΟκτωβρΙου – ΔεκεμβρΙου 1955 από τη δρΑση τηΣΕΟΚΑ είναι τα ακόλουθα: </vt:lpstr>
      <vt:lpstr>Διαφάνεια 32</vt:lpstr>
      <vt:lpstr>Διαφάνεια 33</vt:lpstr>
      <vt:lpstr>Διαφάνεια 34</vt:lpstr>
      <vt:lpstr>Διαφάνεια 35</vt:lpstr>
      <vt:lpstr>Διαφάνεια 36</vt:lpstr>
      <vt:lpstr>ΓεγονΟτα μετΑ την εξορΙα του ΑρχιεπισκΟπου ΜακαρΙου μέχρι την απελευθΕρωσΗ του απΟ τιΣ ΣεϋχέλλεΣ (3 ΜαρτΙου 1956 – 28 ΜαρτΙου 1957)</vt:lpstr>
      <vt:lpstr>Διαφάνεια 38</vt:lpstr>
      <vt:lpstr>Διαφάνεια 39</vt:lpstr>
      <vt:lpstr>Διαφάνεια 40</vt:lpstr>
      <vt:lpstr>Διαφάνεια 41</vt:lpstr>
      <vt:lpstr>                                                                          ΓΡΗΓΟΡΗΣ ΑΥΞΕΝΤΙΟΥ</vt:lpstr>
      <vt:lpstr>ΓεγονΟτα μετΑ την απελευθΕρωση του ΑρχιεπισκΟπου ΜακαρΙου και  των συνεξοΡΙστων του μέχρι τη λΗξη του ΑγΩνα</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ΠΗΓΕΣ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ΓΕΓΟΝΟΤΑ ΤΟΥ 1955 ΣΤΗΝ ΚΥΠΡΟ</dc:title>
  <dc:creator>Dell</dc:creator>
  <cp:lastModifiedBy>Dell</cp:lastModifiedBy>
  <cp:revision>10</cp:revision>
  <dcterms:created xsi:type="dcterms:W3CDTF">2020-12-30T11:43:45Z</dcterms:created>
  <dcterms:modified xsi:type="dcterms:W3CDTF">2020-12-30T14:18:51Z</dcterms:modified>
</cp:coreProperties>
</file>