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5" r:id="rId4"/>
    <p:sldId id="259" r:id="rId5"/>
    <p:sldId id="266" r:id="rId6"/>
    <p:sldId id="260" r:id="rId7"/>
    <p:sldId id="261" r:id="rId8"/>
    <p:sldId id="262" r:id="rId9"/>
    <p:sldId id="269" r:id="rId10"/>
    <p:sldId id="268" r:id="rId11"/>
    <p:sldId id="267"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8E89913E-D4EE-4AA8-ACC4-59AC71D7EA53}" type="datetimeFigureOut">
              <a:rPr lang="el-GR" smtClean="0"/>
              <a:pPr/>
              <a:t>5/12/2020</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F2FE38D9-ECDE-49B0-A5C3-06F56AFB16E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E89913E-D4EE-4AA8-ACC4-59AC71D7EA53}" type="datetimeFigureOut">
              <a:rPr lang="el-GR" smtClean="0"/>
              <a:pPr/>
              <a:t>5/12/2020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2FE38D9-ECDE-49B0-A5C3-06F56AFB16E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E89913E-D4EE-4AA8-ACC4-59AC71D7EA53}" type="datetimeFigureOut">
              <a:rPr lang="el-GR" smtClean="0"/>
              <a:pPr/>
              <a:t>5/12/2020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2FE38D9-ECDE-49B0-A5C3-06F56AFB16E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E89913E-D4EE-4AA8-ACC4-59AC71D7EA53}" type="datetimeFigureOut">
              <a:rPr lang="el-GR" smtClean="0"/>
              <a:pPr/>
              <a:t>5/12/2020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2FE38D9-ECDE-49B0-A5C3-06F56AFB16EE}"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8E89913E-D4EE-4AA8-ACC4-59AC71D7EA53}" type="datetimeFigureOut">
              <a:rPr lang="el-GR" smtClean="0"/>
              <a:pPr/>
              <a:t>5/12/2020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2FE38D9-ECDE-49B0-A5C3-06F56AFB16EE}"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8E89913E-D4EE-4AA8-ACC4-59AC71D7EA53}" type="datetimeFigureOut">
              <a:rPr lang="el-GR" smtClean="0"/>
              <a:pPr/>
              <a:t>5/12/2020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F2FE38D9-ECDE-49B0-A5C3-06F56AFB16EE}"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8E89913E-D4EE-4AA8-ACC4-59AC71D7EA53}" type="datetimeFigureOut">
              <a:rPr lang="el-GR" smtClean="0"/>
              <a:pPr/>
              <a:t>5/12/2020</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F2FE38D9-ECDE-49B0-A5C3-06F56AFB16EE}"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8E89913E-D4EE-4AA8-ACC4-59AC71D7EA53}" type="datetimeFigureOut">
              <a:rPr lang="el-GR" smtClean="0"/>
              <a:pPr/>
              <a:t>5/12/2020</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F2FE38D9-ECDE-49B0-A5C3-06F56AFB16EE}"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8E89913E-D4EE-4AA8-ACC4-59AC71D7EA53}" type="datetimeFigureOut">
              <a:rPr lang="el-GR" smtClean="0"/>
              <a:pPr/>
              <a:t>5/12/2020</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F2FE38D9-ECDE-49B0-A5C3-06F56AFB16E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8E89913E-D4EE-4AA8-ACC4-59AC71D7EA53}" type="datetimeFigureOut">
              <a:rPr lang="el-GR" smtClean="0"/>
              <a:pPr/>
              <a:t>5/12/2020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F2FE38D9-ECDE-49B0-A5C3-06F56AFB16EE}"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8E89913E-D4EE-4AA8-ACC4-59AC71D7EA53}" type="datetimeFigureOut">
              <a:rPr lang="el-GR" smtClean="0"/>
              <a:pPr/>
              <a:t>5/12/2020</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F2FE38D9-ECDE-49B0-A5C3-06F56AFB16EE}"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E89913E-D4EE-4AA8-ACC4-59AC71D7EA53}" type="datetimeFigureOut">
              <a:rPr lang="el-GR" smtClean="0"/>
              <a:pPr/>
              <a:t>5/12/2020</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2FE38D9-ECDE-49B0-A5C3-06F56AFB16E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yL51XUVhs&amp;ab_channel=%CE%93%CE%B9%CF%8E%CF%81%CE%B3%CE%BF%CF%82%CE%9C%CF%80%CE%B1%CF%81%CE%BC%CF%80%CE%AD%CF%81%CE%B7%CF%82" TargetMode="External"/><Relationship Id="rId7" Type="http://schemas.openxmlformats.org/officeDocument/2006/relationships/hyperlink" Target="https://www.youtube.com/watch?v=AHnex-SKloI&amp;ab_channel=TsoliasPN" TargetMode="External"/><Relationship Id="rId2" Type="http://schemas.openxmlformats.org/officeDocument/2006/relationships/hyperlink" Target="https://www.youtube.com/watch?v=JLtl501PhCk&amp;ab_channel=NIKOSBOLIVAR" TargetMode="External"/><Relationship Id="rId1" Type="http://schemas.openxmlformats.org/officeDocument/2006/relationships/slideLayout" Target="../slideLayouts/slideLayout2.xml"/><Relationship Id="rId6" Type="http://schemas.openxmlformats.org/officeDocument/2006/relationships/hyperlink" Target="https://www.youtube.com/watch?v=gU3-5ir4kbA&amp;ab_channel=%CE%95%CE%9B%CE%9B%CE%97%CE%9D%CE%99%CE%9A%CE%9F%CE%9A%CE%91%CE%9D%CE%91%CE%9B%CE%99" TargetMode="External"/><Relationship Id="rId5" Type="http://schemas.openxmlformats.org/officeDocument/2006/relationships/hyperlink" Target="https://www.youtube.com/watch?v=6aM5Zh1ELfw&amp;ab_channel=ViAprogrammatista" TargetMode="External"/><Relationship Id="rId4" Type="http://schemas.openxmlformats.org/officeDocument/2006/relationships/hyperlink" Target="https://www.youtube.com/watch?v=Xx_k6N0GvUM&amp;ab_channel=%CE%86%CF%81%CE%B4%CE%B7%CE%BD%CE%A0%CE%B5%CE%B9%CF%81%CE%B1%CE%B9%CE%A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nemi.lib.uoc.gr/" TargetMode="External"/><Relationship Id="rId2" Type="http://schemas.openxmlformats.org/officeDocument/2006/relationships/hyperlink" Target="http://onlinebooks.library.upenn.edu/webbin/book/browse?type=lcsubc&amp;key=Greece%20%2d%2d%20History%20%2d%2d%20War%20of%20Independence%2c%201821%2d1829&amp;c=x" TargetMode="External"/><Relationship Id="rId1" Type="http://schemas.openxmlformats.org/officeDocument/2006/relationships/slideLayout" Target="../slideLayouts/slideLayout2.xml"/><Relationship Id="rId4" Type="http://schemas.openxmlformats.org/officeDocument/2006/relationships/hyperlink" Target="http://paligenesia.parliament.g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F%CE%B8%CF%89%CE%BC%CE%B1%CE%BD%CE%B9%CE%BA%CE%AE_%CE%91%CF%85%CF%84%CE%BF%CE%BA%CF%81%CE%B1%CF%84%CE%BF%CF%81%CE%AF%CE%B1" TargetMode="External"/><Relationship Id="rId2" Type="http://schemas.openxmlformats.org/officeDocument/2006/relationships/hyperlink" Target="https://el.wikipedia.org/wiki/%CE%88%CE%BB%CE%BB%CE%B7%CE%BD%CE%B5%CF%82" TargetMode="External"/><Relationship Id="rId1" Type="http://schemas.openxmlformats.org/officeDocument/2006/relationships/slideLayout" Target="../slideLayouts/slideLayout2.xml"/><Relationship Id="rId5" Type="http://schemas.openxmlformats.org/officeDocument/2006/relationships/hyperlink" Target="https://el.wikipedia.org/wiki/%CE%91%CF%81%CF%87%CE%B1%CE%AF%CE%B1_%CE%95%CE%BB%CE%BB%CE%AC%CE%B4%CE%B1" TargetMode="External"/><Relationship Id="rId4" Type="http://schemas.openxmlformats.org/officeDocument/2006/relationships/hyperlink" Target="https://el.wikipedia.org/wiki/%CE%9D%CE%B5%CE%BF%CE%B5%CE%BB%CE%BB%CE%B7%CE%BD%CE%B9%CE%BA%CF%8C%CF%82_%CE%B4%CE%B9%CE%B1%CF%86%CF%89%CF%84%CE%B9%CF%83%CE%BC%CF%8C%CF%82"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l.wikipedia.org/wiki/%CE%9F%CE%B4%CE%B7%CF%83%CF%83%CF%8C%CF%82" TargetMode="External"/><Relationship Id="rId7" Type="http://schemas.openxmlformats.org/officeDocument/2006/relationships/hyperlink" Target="https://el.wikipedia.org/wiki/%CE%A1%CF%89%CF%83%CE%B9%CE%BA%CE%AE_%CE%B1%CF%85%CF%84%CE%BF%CE%BA%CF%81%CE%B1%CF%84%CE%BF%CF%81%CE%AF%CE%B1" TargetMode="External"/><Relationship Id="rId2" Type="http://schemas.openxmlformats.org/officeDocument/2006/relationships/hyperlink" Target="https://el.wikipedia.org/wiki/%CE%A6%CE%B9%CE%BB%CE%B9%CE%BA%CE%AE_%CE%95%CF%84%CE%B1%CE%B9%CF%81%CE%B5%CE%AF%CE%B1" TargetMode="External"/><Relationship Id="rId1" Type="http://schemas.openxmlformats.org/officeDocument/2006/relationships/slideLayout" Target="../slideLayouts/slideLayout2.xml"/><Relationship Id="rId6" Type="http://schemas.openxmlformats.org/officeDocument/2006/relationships/hyperlink" Target="https://el.wikipedia.org/wiki/%CE%A4%CF%83%CE%AC%CF%81%CE%BF%CF%82" TargetMode="External"/><Relationship Id="rId5" Type="http://schemas.openxmlformats.org/officeDocument/2006/relationships/hyperlink" Target="https://el.wikipedia.org/wiki/%CE%91%CE%BD%CE%B1%CF%84%CE%BF%CE%BB%CE%B9%CE%BA%CE%AE_%CE%A1%CF%89%CE%BC%CE%B1%CF%8A%CE%BA%CE%AE_%CE%B1%CF%85%CF%84%CE%BF%CE%BA%CF%81%CE%B1%CF%84%CE%BF%CF%81%CE%AF%CE%B1" TargetMode="External"/><Relationship Id="rId4" Type="http://schemas.openxmlformats.org/officeDocument/2006/relationships/hyperlink" Target="https://el.wikipedia.org/wiki/%CE%9F%CF%81%CE%B8%CF%8C%CE%B4%CE%BF%CE%BE%CE%B7_%CE%95%CE%BA%CE%BA%CE%BB%CE%B7%CF%83%CE%AF%CE%B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l.wikipedia.org/wiki/%CE%A0%CE%B1%CF%84%CF%81%CE%B9%CE%AC%CF%81%CF%87%CE%B7%CF%82_%CE%93%CF%81%CE%B7%CE%B3%CF%8C%CF%81%CE%B9%CE%BF%CF%82_%CE%95'" TargetMode="External"/><Relationship Id="rId3" Type="http://schemas.openxmlformats.org/officeDocument/2006/relationships/hyperlink" Target="https://el.wikipedia.org/wiki/%CE%9C%CE%BF%CE%BB%CE%B4%CE%BF%CE%B2%CE%BB%CE%B1%CF%87%CE%AF%CE%B1" TargetMode="External"/><Relationship Id="rId7" Type="http://schemas.openxmlformats.org/officeDocument/2006/relationships/hyperlink" Target="https://el.wikipedia.org/wiki/%CE%9F%CE%B9%CE%BA%CE%BF%CF%85%CE%BC%CE%B5%CE%BD%CE%B9%CE%BA%CF%8C%CF%82_%CE%A0%CE%B1%CF%84%CF%81%CE%B9%CE%AC%CF%81%CF%87%CE%B7%CF%82_%CE%9A%CF%89%CE%BD%CF%83%CF%84%CE%B1%CE%BD%CF%84%CE%B9%CE%BD%CE%BF%CF%85%CF%80%CF%8C%CE%BB%CE%B5%CF%89%CF%82" TargetMode="External"/><Relationship Id="rId2" Type="http://schemas.openxmlformats.org/officeDocument/2006/relationships/hyperlink" Target="https://el.wikipedia.org/wiki/%CE%91%CE%BB%CE%AD%CE%BE%CE%B1%CE%BD%CE%B4%CF%81%CE%BF%CF%82_%CE%A5%CF%88%CE%B7%CE%BB%CE%AC%CE%BD%CF%84%CE%B7%CF%82_(%CE%A6%CE%B9%CE%BB%CE%B9%CE%BA%CF%8C%CF%82)" TargetMode="External"/><Relationship Id="rId1" Type="http://schemas.openxmlformats.org/officeDocument/2006/relationships/slideLayout" Target="../slideLayouts/slideLayout2.xml"/><Relationship Id="rId6" Type="http://schemas.openxmlformats.org/officeDocument/2006/relationships/hyperlink" Target="https://el.wikipedia.org/wiki/%CE%9F%CE%B9%CE%BA%CE%BF%CF%85%CE%BC%CE%B5%CE%BD%CE%B9%CE%BA%CF%8C_%CE%A0%CE%B1%CF%84%CF%81%CE%B9%CE%B1%CF%81%CF%87%CE%B5%CE%AF%CE%BF_%CE%9A%CF%89%CE%BD%CF%83%CF%84%CE%B1%CE%BD%CF%84%CE%B9%CE%BD%CE%BF%CF%8D%CF%80%CE%BF%CE%BB%CE%B7%CF%82" TargetMode="External"/><Relationship Id="rId11" Type="http://schemas.openxmlformats.org/officeDocument/2006/relationships/hyperlink" Target="https://el.wikipedia.org/wiki/%CE%91%CE%B9%CE%B3%CE%B1%CE%AF%CE%BF_%CF%80%CE%AD%CE%BB%CE%B1%CE%B3%CE%BF%CF%82" TargetMode="External"/><Relationship Id="rId5" Type="http://schemas.openxmlformats.org/officeDocument/2006/relationships/hyperlink" Target="https://el.wikipedia.org/wiki/%CE%9A%CF%81%CE%AE%CF%84%CE%B7" TargetMode="External"/><Relationship Id="rId10" Type="http://schemas.openxmlformats.org/officeDocument/2006/relationships/hyperlink" Target="https://el.wikipedia.org/wiki/%CE%A3%CF%84%CE%B5%CF%81%CE%B5%CE%AC_%CE%95%CE%BB%CE%BB%CE%AC%CE%B4%CE%B1" TargetMode="External"/><Relationship Id="rId4" Type="http://schemas.openxmlformats.org/officeDocument/2006/relationships/hyperlink" Target="https://el.wikipedia.org/wiki/%CE%9C%CE%B1%CE%BA%CE%B5%CE%B4%CE%BF%CE%BD%CE%AF%CE%B1_(%CF%80%CE%B5%CF%81%CE%B9%CE%BF%CF%87%CE%AE)" TargetMode="External"/><Relationship Id="rId9" Type="http://schemas.openxmlformats.org/officeDocument/2006/relationships/hyperlink" Target="https://el.wikipedia.org/wiki/%CE%A0%CE%B5%CE%BB%CE%BF%CF%80%CF%8C%CE%BD%CE%BD%CE%B7%CF%83%CE%BF%CF%82"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l.wikipedia.org/wiki/%CE%88%CE%BE%CE%BF%CE%B4%CE%BF%CF%82_%CF%84%CE%BF%CF%85_%CE%9C%CE%B5%CF%83%CE%BF%CE%BB%CE%BF%CE%B3%CE%B3%CE%AF%CE%BF%CF%85" TargetMode="External"/><Relationship Id="rId13" Type="http://schemas.openxmlformats.org/officeDocument/2006/relationships/hyperlink" Target="https://el.wikipedia.org/wiki/%CE%9D%CE%B1%CF%85%CE%BC%CE%B1%CF%87%CE%AF%CE%B1_%CF%84%CE%BF%CF%85_%CE%9D%CE%B1%CF%85%CE%B1%CF%81%CE%AF%CE%BD%CE%BF%CF%85" TargetMode="External"/><Relationship Id="rId3" Type="http://schemas.openxmlformats.org/officeDocument/2006/relationships/hyperlink" Target="https://el.wikipedia.org/wiki/%CE%9C%CE%B1%CF%87%CE%BC%CE%BF%CF%8D%CF%84_%CE%92%CE%84" TargetMode="External"/><Relationship Id="rId7" Type="http://schemas.openxmlformats.org/officeDocument/2006/relationships/hyperlink" Target="https://el.wikipedia.org/wiki/%CE%91%CE%AF%CE%B3%CF%85%CF%80%CF%84%CE%BF%CF%82" TargetMode="External"/><Relationship Id="rId12" Type="http://schemas.openxmlformats.org/officeDocument/2006/relationships/hyperlink" Target="https://el.wikipedia.org/wiki/%CE%93%CE%B1%CE%BB%CE%BB%CE%AF%CE%B1" TargetMode="External"/><Relationship Id="rId2" Type="http://schemas.openxmlformats.org/officeDocument/2006/relationships/hyperlink" Target="https://el.wikipedia.org/w/index.php?title=%CE%9F%CE%B8%CF%89%CE%BC%CE%B1%CE%BD%CE%BF-%CF%80%CE%B5%CF%81%CF%83%CE%B9%CE%BA%CF%8C%CF%82_%CE%A0%CF%8C%CE%BB%CE%B5%CE%BC%CE%BF%CF%82_(1821-1823)&amp;action=edit&amp;redlink=1" TargetMode="External"/><Relationship Id="rId1" Type="http://schemas.openxmlformats.org/officeDocument/2006/relationships/slideLayout" Target="../slideLayouts/slideLayout2.xml"/><Relationship Id="rId6" Type="http://schemas.openxmlformats.org/officeDocument/2006/relationships/hyperlink" Target="https://el.wikipedia.org/wiki/%CE%99%CE%BC%CF%80%CF%81%CE%B1%CE%AE%CE%BC_%CE%A0%CE%B1%CF%83%CE%AC%CF%82" TargetMode="External"/><Relationship Id="rId11" Type="http://schemas.openxmlformats.org/officeDocument/2006/relationships/hyperlink" Target="https://el.wikipedia.org/wiki/%CE%91%CE%B3%CE%B3%CE%BB%CE%AF%CE%B1" TargetMode="External"/><Relationship Id="rId5" Type="http://schemas.openxmlformats.org/officeDocument/2006/relationships/hyperlink" Target="https://el.wikipedia.org/wiki/%CE%95%CE%BB%CE%BB%CE%B7%CE%BD%CE%B9%CE%BA%CF%8C%CF%82_%CE%95%CE%BC%CF%86%CF%8D%CE%BB%CE%B9%CE%BF%CF%82_1823_-_1825" TargetMode="External"/><Relationship Id="rId15" Type="http://schemas.openxmlformats.org/officeDocument/2006/relationships/hyperlink" Target="https://el.wikipedia.org/wiki/%CE%A1%CF%89%CF%83%CE%BF%CF%84%CE%BF%CF%85%CF%81%CE%BA%CE%B9%CE%BA%CF%8C%CF%82_%CE%A0%CF%8C%CE%BB%CE%B5%CE%BC%CE%BF%CF%82_(1828-1829)" TargetMode="External"/><Relationship Id="rId10" Type="http://schemas.openxmlformats.org/officeDocument/2006/relationships/hyperlink" Target="https://el.wikipedia.org/wiki/%CE%9C%CE%B5%CE%B3%CE%AC%CE%BB%CE%B5%CF%82_%CE%94%CF%85%CE%BD%CE%AC%CE%BC%CE%B5%CE%B9%CF%82" TargetMode="External"/><Relationship Id="rId4" Type="http://schemas.openxmlformats.org/officeDocument/2006/relationships/hyperlink" Target="https://el.wikipedia.org/wiki/%CE%A0%CF%81%CE%BF%CF%83%CF%89%CF%81%CE%B9%CE%BD%CE%AE_%CE%94%CE%B9%CE%BF%CE%AF%CE%BA%CE%B7%CF%83%CE%B9%CF%82_%CF%84%CE%B7%CF%82_%CE%95%CE%BB%CE%BB%CE%AC%CE%B4%CE%BF%CF%82" TargetMode="External"/><Relationship Id="rId9" Type="http://schemas.openxmlformats.org/officeDocument/2006/relationships/hyperlink" Target="https://el.wikipedia.org/wiki/%CE%A6%CE%B9%CE%BB%CE%B5%CE%BB%CE%BB%CE%B7%CE%BD%CE%B9%CF%83%CE%BC%CF%8C%CF%82" TargetMode="External"/><Relationship Id="rId14" Type="http://schemas.openxmlformats.org/officeDocument/2006/relationships/hyperlink" Target="https://el.wikipedia.org/wiki/%CE%95%CE%BA%CF%83%CF%84%CF%81%CE%B1%CF%84%CE%B5%CE%AF%CE%B1_%CF%84%CE%BF%CF%85_%CE%9C%CE%BF%CF%81%CE%B9%CE%AC"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el.wikipedia.org/wiki/%CE%95%CE%BB%CE%BB%CE%B7%CE%BD%CE%B9%CE%BA%CE%AE_%CE%95%CF%80%CE%B1%CE%BD%CE%AC%CF%83%CF%84%CE%B1%CF%83%CE%B7_%CF%84%CE%BF%CF%85_1821" TargetMode="External"/><Relationship Id="rId13" Type="http://schemas.openxmlformats.org/officeDocument/2006/relationships/hyperlink" Target="https://el.wikipedia.org/wiki/%CE%95%CE%BF%CF%81%CF%84%CE%B1%CF%83%CE%BC%CF%8C%CF%82_%CF%84%CE%B7%CF%82_%CE%95%CE%BB%CE%BB%CE%B7%CE%BD%CE%B9%CE%BA%CE%AE%CF%82_%CE%95%CF%80%CE%B1%CE%BD%CE%AC%CF%83%CF%84%CE%B1%CF%83%CE%B7%CF%82_%CF%84%CE%BF%CF%85_1821" TargetMode="External"/><Relationship Id="rId3" Type="http://schemas.openxmlformats.org/officeDocument/2006/relationships/hyperlink" Target="https://el.wikipedia.org/wiki/%CE%A0%CF%81%CF%89%CF%84%CF%8C%CE%BA%CE%BF%CE%BB%CE%BB%CE%BF_%CF%84%CE%B7%CF%82_%CE%B1%CE%BD%CE%B5%CE%BE%CE%B1%CF%81%CF%84%CE%B7%CF%83%CE%AF%CE%B1%CF%82_%CF%84%CE%BF%CF%85_%CE%B5%CE%BB%CE%BB%CE%B7%CE%BD%CE%B9%CE%BA%CE%BF%CF%8D_%CE%BA%CF%81%CE%AC%CF%84%CE%BF%CF%85%CF%82" TargetMode="External"/><Relationship Id="rId7" Type="http://schemas.openxmlformats.org/officeDocument/2006/relationships/hyperlink" Target="https://el.wikipedia.org/wiki/%CE%A3%CF%85%CE%BD%CE%B8%CE%AE%CE%BA%CE%B7_%CE%9A%CF%89%CE%BD%CF%83%CF%84%CE%B1%CE%BD%CF%84%CE%B9%CE%BD%CE%BF%CF%8D%CF%80%CE%BF%CE%BB%CE%B7%CF%82_(1832)" TargetMode="External"/><Relationship Id="rId12" Type="http://schemas.openxmlformats.org/officeDocument/2006/relationships/hyperlink" Target="https://el.wikipedia.org/wiki/25_%CE%9C%CE%B1%CF%81%CF%84%CE%AF%CE%BF%CF%85" TargetMode="External"/><Relationship Id="rId2" Type="http://schemas.openxmlformats.org/officeDocument/2006/relationships/hyperlink" Target="https://el.wikipedia.org/wiki/%CE%99%CF%89%CE%AC%CE%BD%CE%BD%CE%B7%CF%82_%CE%9A%CE%B1%CF%80%CE%BF%CE%B4%CE%AF%CF%83%CF%84%CF%81%CE%B9%CE%B1%CF%82" TargetMode="External"/><Relationship Id="rId1" Type="http://schemas.openxmlformats.org/officeDocument/2006/relationships/slideLayout" Target="../slideLayouts/slideLayout2.xml"/><Relationship Id="rId6" Type="http://schemas.openxmlformats.org/officeDocument/2006/relationships/hyperlink" Target="https://el.wikipedia.org/wiki/%CE%A0%CE%B1%CE%B3%CE%B1%CF%83%CE%B7%CF%84%CE%B9%CE%BA%CF%8C%CF%82_%CE%BA%CF%8C%CE%BB%CF%80%CE%BF%CF%82" TargetMode="External"/><Relationship Id="rId11" Type="http://schemas.openxmlformats.org/officeDocument/2006/relationships/hyperlink" Target="https://el.wikipedia.org/wiki/1838" TargetMode="External"/><Relationship Id="rId5" Type="http://schemas.openxmlformats.org/officeDocument/2006/relationships/hyperlink" Target="https://el.wikipedia.org/wiki/%CE%91%CE%BC%CE%B2%CF%81%CE%B1%CE%BA%CE%B9%CE%BA%CF%8C%CF%82_%CE%BA%CF%8C%CE%BB%CF%80%CE%BF%CF%82" TargetMode="External"/><Relationship Id="rId10" Type="http://schemas.openxmlformats.org/officeDocument/2006/relationships/hyperlink" Target="https://el.wikipedia.org/wiki/%CE%95%CE%B8%CE%BD%CE%B9%CE%BA%CF%8C_%CF%83%CF%8D%CE%BD%CE%B8%CE%B7%CE%BC%CE%B1" TargetMode="External"/><Relationship Id="rId4" Type="http://schemas.openxmlformats.org/officeDocument/2006/relationships/hyperlink" Target="https://el.wikipedia.org/wiki/%CE%A0%CF%81%CF%89%CF%84%CF%8C%CE%BA%CE%BF%CE%BB%CE%BB%CE%BF_%CF%84%CE%BF%CF%85_%CE%9B%CE%BF%CE%BD%CE%B4%CE%AF%CE%BD%CE%BF%CF%85_(1832)" TargetMode="External"/><Relationship Id="rId9" Type="http://schemas.openxmlformats.org/officeDocument/2006/relationships/hyperlink" Target="https://el.wikipedia.org/wiki/%CE%8C%CE%B8%CF%89%CE%BD_%CF%84%CE%B7%CF%82_%CE%95%CE%BB%CE%BB%CE%AC%CE%B4%CE%B1%CF%82"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endParaRPr lang="el-GR" dirty="0"/>
          </a:p>
        </p:txBody>
      </p:sp>
      <p:sp>
        <p:nvSpPr>
          <p:cNvPr id="3" name="2 - Υπότιτλος"/>
          <p:cNvSpPr>
            <a:spLocks noGrp="1"/>
          </p:cNvSpPr>
          <p:nvPr>
            <p:ph type="subTitle" idx="1"/>
          </p:nvPr>
        </p:nvSpPr>
        <p:spPr>
          <a:xfrm>
            <a:off x="685800" y="3861048"/>
            <a:ext cx="7772400" cy="1296144"/>
          </a:xfrm>
        </p:spPr>
        <p:txBody>
          <a:bodyPr>
            <a:normAutofit lnSpcReduction="10000"/>
          </a:bodyPr>
          <a:lstStyle/>
          <a:p>
            <a:r>
              <a:rPr lang="el-GR" dirty="0" smtClean="0"/>
              <a:t>Πολιτιστικό πρόγραμμα:200 χρόνια από την επανάσταση του 1821</a:t>
            </a:r>
          </a:p>
          <a:p>
            <a:r>
              <a:rPr lang="el-GR" dirty="0" smtClean="0"/>
              <a:t>Επιμέλεια :Μ.Γούναρη</a:t>
            </a:r>
            <a:endParaRPr lang="el-GR" dirty="0"/>
          </a:p>
        </p:txBody>
      </p:sp>
      <p:pic>
        <p:nvPicPr>
          <p:cNvPr id="1026" name="Picture 2" descr="C:\Users\Dell\Desktop\cover-1821.jpg"/>
          <p:cNvPicPr>
            <a:picLocks noChangeAspect="1" noChangeArrowheads="1"/>
          </p:cNvPicPr>
          <p:nvPr/>
        </p:nvPicPr>
        <p:blipFill>
          <a:blip r:embed="rId2" cstate="print"/>
          <a:srcRect/>
          <a:stretch>
            <a:fillRect/>
          </a:stretch>
        </p:blipFill>
        <p:spPr bwMode="auto">
          <a:xfrm>
            <a:off x="0" y="0"/>
            <a:ext cx="9144000" cy="38336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55000" lnSpcReduction="20000"/>
          </a:bodyPr>
          <a:lstStyle/>
          <a:p>
            <a:r>
              <a:rPr lang="en-US" dirty="0" smtClean="0">
                <a:hlinkClick r:id="rId2"/>
              </a:rPr>
              <a:t>https</a:t>
            </a:r>
            <a:r>
              <a:rPr lang="en-US" dirty="0" smtClean="0">
                <a:hlinkClick r:id="rId2"/>
              </a:rPr>
              <a:t>://www.youtube.com/watch?v=JLtl501PhCk&amp;ab_channel=NIKOSBOLIVAR</a:t>
            </a:r>
            <a:endParaRPr lang="el-GR" dirty="0" smtClean="0"/>
          </a:p>
          <a:p>
            <a:r>
              <a:rPr lang="en-US" dirty="0" smtClean="0">
                <a:hlinkClick r:id="rId3"/>
              </a:rPr>
              <a:t>https://www.youtube.com/watch?v=-XyL51XUVhs&amp;ab_channel=%</a:t>
            </a:r>
            <a:r>
              <a:rPr lang="en-US" dirty="0" smtClean="0">
                <a:hlinkClick r:id="rId3"/>
              </a:rPr>
              <a:t>CE%93%CE%B9%CF%8E%CF%81%CE%B3%CE%BF%CF%82%CE%9C%CF%80%CE%B1%CF%81%CE%BC%CF%80%CE%AD%CF%81%CE%B7%CF%82</a:t>
            </a:r>
            <a:endParaRPr lang="el-GR" dirty="0" smtClean="0"/>
          </a:p>
          <a:p>
            <a:endParaRPr lang="el-GR" dirty="0" smtClean="0"/>
          </a:p>
          <a:p>
            <a:r>
              <a:rPr lang="en-US" dirty="0" smtClean="0"/>
              <a:t> </a:t>
            </a:r>
            <a:r>
              <a:rPr lang="en-US" dirty="0" smtClean="0">
                <a:hlinkClick r:id="rId4"/>
              </a:rPr>
              <a:t>https://www.youtube.com/watch?v=Xx_k6N0GvUM&amp;ab_channel=%</a:t>
            </a:r>
            <a:r>
              <a:rPr lang="en-US" dirty="0" smtClean="0">
                <a:hlinkClick r:id="rId4"/>
              </a:rPr>
              <a:t>CE%86%CF%81%CE%B4%CE%B7%CE%BD%CE%A0%CE%B5%CE%B9%CF%81%CE%B1%CE%B9%CE%AC</a:t>
            </a:r>
            <a:endParaRPr lang="el-GR" dirty="0" smtClean="0"/>
          </a:p>
          <a:p>
            <a:endParaRPr lang="el-GR" dirty="0" smtClean="0"/>
          </a:p>
          <a:p>
            <a:r>
              <a:rPr lang="en-US" dirty="0" smtClean="0"/>
              <a:t> </a:t>
            </a:r>
            <a:r>
              <a:rPr lang="en-US" dirty="0" smtClean="0">
                <a:hlinkClick r:id="rId5"/>
              </a:rPr>
              <a:t>https://www.youtube.com/watch?v=6aM5Zh1ELfw&amp;ab_channel=ViAprogrammatista</a:t>
            </a:r>
            <a:r>
              <a:rPr lang="en-US" dirty="0" smtClean="0"/>
              <a:t> </a:t>
            </a:r>
            <a:endParaRPr lang="el-GR" dirty="0" smtClean="0"/>
          </a:p>
          <a:p>
            <a:r>
              <a:rPr lang="en-US" dirty="0" smtClean="0">
                <a:hlinkClick r:id="rId6"/>
              </a:rPr>
              <a:t>https://www.youtube.com/watch?v=gU3-5ir4kbA&amp;ab_channel=%CE%95%CE%9B%CE%9B%CE%97%CE%9D%CE%99%CE%9A%CE%9F%CE%9A%CE%91%CE%9D%CE%91%CE%9B%CE%99</a:t>
            </a:r>
            <a:r>
              <a:rPr lang="en-US" dirty="0" smtClean="0"/>
              <a:t> </a:t>
            </a:r>
            <a:endParaRPr lang="el-GR" dirty="0" smtClean="0"/>
          </a:p>
          <a:p>
            <a:endParaRPr lang="el-GR" dirty="0" smtClean="0"/>
          </a:p>
          <a:p>
            <a:r>
              <a:rPr lang="en-US" dirty="0" smtClean="0">
                <a:hlinkClick r:id="rId7"/>
              </a:rPr>
              <a:t>https://www.youtube.com/watch?v=AHnex-SKloI&amp;ab_channel=TsoliasPN</a:t>
            </a:r>
            <a:r>
              <a:rPr lang="en-US" dirty="0" smtClean="0"/>
              <a:t> </a:t>
            </a:r>
            <a:endParaRPr lang="el-GR" dirty="0" smtClean="0"/>
          </a:p>
          <a:p>
            <a:endParaRPr lang="el-GR" dirty="0" smtClean="0"/>
          </a:p>
          <a:p>
            <a:r>
              <a:rPr lang="en-US" dirty="0" smtClean="0"/>
              <a:t>https://www.youtube.com/watch?v=Ig224sC9CgM&amp;ab_channel=%CE%95%CE%A1%CE%A4%CE%91.%CE%95.</a:t>
            </a:r>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
        <p:nvSpPr>
          <p:cNvPr id="3" name="2 - Τίτλος"/>
          <p:cNvSpPr>
            <a:spLocks noGrp="1"/>
          </p:cNvSpPr>
          <p:nvPr>
            <p:ph type="title"/>
          </p:nvPr>
        </p:nvSpPr>
        <p:spPr/>
        <p:txBody>
          <a:bodyPr>
            <a:normAutofit fontScale="90000"/>
          </a:bodyPr>
          <a:lstStyle/>
          <a:p>
            <a:r>
              <a:rPr lang="el-GR" dirty="0" smtClean="0"/>
              <a:t>Προτεινόμενοι ψηφιακοί πόροι:</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Η ζωή και το έργο του Καποδίστρια</a:t>
            </a:r>
          </a:p>
          <a:p>
            <a:r>
              <a:rPr lang="el-GR" dirty="0" smtClean="0"/>
              <a:t>Ο ρόλος της Φιλικής Εταιρείας στην αφύπνιση των Ελλήνων</a:t>
            </a:r>
          </a:p>
          <a:p>
            <a:r>
              <a:rPr lang="el-GR" dirty="0" smtClean="0"/>
              <a:t>Τα απομνημονεύματα του Κολοκοτρώνη και του Μακρυγιάννη ως πηγές της ιστορίας</a:t>
            </a:r>
          </a:p>
          <a:p>
            <a:r>
              <a:rPr lang="el-GR" dirty="0" smtClean="0"/>
              <a:t>Πώς η Αμερικανική και η Γαλλική επανάσταση προετοίμασαν </a:t>
            </a:r>
            <a:r>
              <a:rPr lang="el-GR" dirty="0" smtClean="0"/>
              <a:t> ιδεολογικά την </a:t>
            </a:r>
            <a:r>
              <a:rPr lang="el-GR" dirty="0" smtClean="0"/>
              <a:t>επανάσταση του 1821</a:t>
            </a:r>
          </a:p>
          <a:p>
            <a:r>
              <a:rPr lang="el-GR" dirty="0" smtClean="0"/>
              <a:t>Η καθημερινή ζωή των Ελλήνων στην Τουρκοκρατία</a:t>
            </a:r>
          </a:p>
          <a:p>
            <a:endParaRPr lang="el-GR" dirty="0" smtClean="0"/>
          </a:p>
        </p:txBody>
      </p:sp>
      <p:sp>
        <p:nvSpPr>
          <p:cNvPr id="3" name="2 - Τίτλος"/>
          <p:cNvSpPr>
            <a:spLocks noGrp="1"/>
          </p:cNvSpPr>
          <p:nvPr>
            <p:ph type="title"/>
          </p:nvPr>
        </p:nvSpPr>
        <p:spPr>
          <a:xfrm>
            <a:off x="457200" y="332656"/>
            <a:ext cx="8229600" cy="792088"/>
          </a:xfrm>
        </p:spPr>
        <p:txBody>
          <a:bodyPr>
            <a:normAutofit fontScale="90000"/>
          </a:bodyPr>
          <a:lstStyle/>
          <a:p>
            <a:r>
              <a:rPr lang="el-GR" dirty="0" smtClean="0"/>
              <a:t/>
            </a:r>
            <a:br>
              <a:rPr lang="el-GR" dirty="0" smtClean="0"/>
            </a:br>
            <a:r>
              <a:rPr lang="el-GR" sz="4400" dirty="0" smtClean="0"/>
              <a:t> </a:t>
            </a:r>
            <a:r>
              <a:rPr lang="el-GR" sz="3100" dirty="0" smtClean="0">
                <a:solidFill>
                  <a:srgbClr val="FF0000"/>
                </a:solidFill>
              </a:rPr>
              <a:t>Προτεινόμενα θέματα άρθρων για την εφημερίδα «Αφιέρωμα στο 1821»</a:t>
            </a:r>
            <a:endParaRPr lang="el-GR" sz="31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Ό Ρήγας Φεραίος με τον Θούριο πως  προετοίμασε την επανάσταση του 21.</a:t>
            </a:r>
          </a:p>
          <a:p>
            <a:r>
              <a:rPr lang="el-GR" dirty="0" smtClean="0"/>
              <a:t>Ο συνεταιρισμός </a:t>
            </a:r>
            <a:r>
              <a:rPr lang="el-GR" dirty="0" smtClean="0"/>
              <a:t>στα Αμπελάκια </a:t>
            </a:r>
          </a:p>
          <a:p>
            <a:r>
              <a:rPr lang="el-GR" dirty="0" smtClean="0"/>
              <a:t>Πώς ο εμπορικός στόλος της Ύδρας των Σπετσών και των Ψαρών  μετατράπηκε σε </a:t>
            </a:r>
            <a:r>
              <a:rPr lang="el-GR" dirty="0" smtClean="0"/>
              <a:t>πολεμικό στόλο.</a:t>
            </a:r>
            <a:endParaRPr lang="el-GR" dirty="0" smtClean="0"/>
          </a:p>
          <a:p>
            <a:r>
              <a:rPr lang="el-GR" dirty="0" smtClean="0"/>
              <a:t>Ο ρόλος των Μεγάλων Δυνάμεων  στη δημιουργία ανεξάρτητου Ελληνικού κράτους</a:t>
            </a:r>
          </a:p>
          <a:p>
            <a:r>
              <a:rPr lang="el-GR" dirty="0" smtClean="0"/>
              <a:t>Τα συντάγματα που ψηφίσθηκαν στις 3 εθνοσυνελεύσεις (</a:t>
            </a:r>
            <a:r>
              <a:rPr lang="el-GR" dirty="0" err="1" smtClean="0"/>
              <a:t>Πιάδα</a:t>
            </a:r>
            <a:r>
              <a:rPr lang="el-GR" dirty="0" smtClean="0"/>
              <a:t>-Επίδαυρος και </a:t>
            </a:r>
            <a:r>
              <a:rPr lang="el-GR" dirty="0" err="1" smtClean="0"/>
              <a:t>Τροιζήνα</a:t>
            </a:r>
            <a:r>
              <a:rPr lang="el-GR" dirty="0" smtClean="0"/>
              <a:t>) διακήρυξαν κοινοβουλευτική δημοκρατία. Πώς ήλθε ξενόφερτος βασιλιάς στην Ελλάδα</a:t>
            </a:r>
          </a:p>
          <a:p>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Μπορείτε να αναφερθείτε στους πίνακες που φιλοτεχνήθηκαν από ζωγράφους που εμπνεύσθηκαν από την επανάσταση του 1821.</a:t>
            </a:r>
          </a:p>
          <a:p>
            <a:endParaRPr lang="el-GR" dirty="0" smtClean="0"/>
          </a:p>
          <a:p>
            <a:r>
              <a:rPr lang="el-GR" dirty="0" smtClean="0"/>
              <a:t>Να φτιάξετε με εργαλείο το </a:t>
            </a:r>
            <a:r>
              <a:rPr lang="en-US" dirty="0" err="1" smtClean="0"/>
              <a:t>photoscape</a:t>
            </a:r>
            <a:r>
              <a:rPr lang="el-GR" dirty="0" smtClean="0"/>
              <a:t> μια δική σας ιστορία του21,πλάθοντας τους δικούς σας ήρωες.</a:t>
            </a:r>
            <a:r>
              <a:rPr lang="en-US" dirty="0" smtClean="0"/>
              <a:t> http://www.photoscape.org/ps/main/index.php</a:t>
            </a:r>
            <a:endParaRPr lang="el-GR" dirty="0" smtClean="0"/>
          </a:p>
          <a:p>
            <a:endParaRPr lang="el-GR" dirty="0" smtClean="0"/>
          </a:p>
          <a:p>
            <a:r>
              <a:rPr lang="el-GR" dirty="0" smtClean="0"/>
              <a:t>Μπορείτε να φιλοτεχνήσετε μια αφίσα προσκαλώντας συμμαθητές σας στον εορτασμό των 220 χρόνων από την επανάσταση. </a:t>
            </a:r>
          </a:p>
          <a:p>
            <a:endParaRPr lang="el-GR" dirty="0" smtClean="0"/>
          </a:p>
          <a:p>
            <a:pPr>
              <a:buNone/>
            </a:pPr>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dirty="0"/>
          </a:p>
        </p:txBody>
      </p:sp>
      <p:pic>
        <p:nvPicPr>
          <p:cNvPr id="1026" name="Picture 2" descr="C:\Users\Dell\Desktop\epanastasi-1821-1.jpg"/>
          <p:cNvPicPr>
            <a:picLocks noGrp="1" noChangeAspect="1" noChangeArrowheads="1"/>
          </p:cNvPicPr>
          <p:nvPr>
            <p:ph idx="1"/>
          </p:nvPr>
        </p:nvPicPr>
        <p:blipFill>
          <a:blip r:embed="rId2" cstate="print"/>
          <a:srcRect/>
          <a:stretch>
            <a:fillRect/>
          </a:stretch>
        </p:blipFill>
        <p:spPr bwMode="auto">
          <a:xfrm>
            <a:off x="395536" y="404664"/>
            <a:ext cx="8352928" cy="5400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7500" lnSpcReduction="20000"/>
          </a:bodyPr>
          <a:lstStyle/>
          <a:p>
            <a:r>
              <a:rPr lang="el-GR" dirty="0" smtClean="0"/>
              <a:t>Για το ιστορικό αυτό γεγονός σημαντικές είναι οι λεπτομερείς και εκτεταμένες </a:t>
            </a:r>
            <a:r>
              <a:rPr lang="el-GR" i="1" dirty="0" smtClean="0"/>
              <a:t>Ιστορίες της Ελληνικής Επανάστασης</a:t>
            </a:r>
            <a:r>
              <a:rPr lang="el-GR" dirty="0" smtClean="0"/>
              <a:t>: του συγχρόνου των γεγονότων </a:t>
            </a:r>
            <a:r>
              <a:rPr lang="el-GR" b="1" dirty="0" smtClean="0"/>
              <a:t>Σπυρίδωνος Τρικούπη</a:t>
            </a:r>
            <a:r>
              <a:rPr lang="el-GR" dirty="0" smtClean="0"/>
              <a:t>, 1853 </a:t>
            </a:r>
            <a:endParaRPr lang="el-GR" dirty="0" smtClean="0"/>
          </a:p>
          <a:p>
            <a:r>
              <a:rPr lang="el-GR" dirty="0" smtClean="0"/>
              <a:t>του </a:t>
            </a:r>
            <a:r>
              <a:rPr lang="el-GR" b="1" dirty="0" err="1" smtClean="0"/>
              <a:t>Διον</a:t>
            </a:r>
            <a:r>
              <a:rPr lang="el-GR" b="1" dirty="0" smtClean="0"/>
              <a:t>. Κόκκινου</a:t>
            </a:r>
            <a:r>
              <a:rPr lang="el-GR" dirty="0" smtClean="0"/>
              <a:t>, 1959 </a:t>
            </a:r>
            <a:endParaRPr lang="el-GR" dirty="0" smtClean="0"/>
          </a:p>
          <a:p>
            <a:r>
              <a:rPr lang="el-GR" dirty="0" smtClean="0"/>
              <a:t>και </a:t>
            </a:r>
            <a:r>
              <a:rPr lang="el-GR" dirty="0" smtClean="0"/>
              <a:t>του </a:t>
            </a:r>
            <a:r>
              <a:rPr lang="el-GR" b="1" dirty="0" smtClean="0"/>
              <a:t>Απόστολου Βακαλόπουλου</a:t>
            </a:r>
            <a:r>
              <a:rPr lang="el-GR" dirty="0" smtClean="0"/>
              <a:t> </a:t>
            </a:r>
            <a:endParaRPr lang="el-GR" dirty="0" smtClean="0"/>
          </a:p>
          <a:p>
            <a:r>
              <a:rPr lang="el-GR" dirty="0" smtClean="0"/>
              <a:t>(</a:t>
            </a:r>
            <a:r>
              <a:rPr lang="el-GR" dirty="0" smtClean="0"/>
              <a:t>οι τόμοι Ε’, ΣΤ’ και Ζ’ της </a:t>
            </a:r>
            <a:r>
              <a:rPr lang="el-GR" i="1" dirty="0" smtClean="0"/>
              <a:t>Ιστορίας του Νέου Ελληνισμού,</a:t>
            </a:r>
            <a:r>
              <a:rPr lang="el-GR" dirty="0" smtClean="0"/>
              <a:t> 1986). Επίσης, ο ΙΒ’ τόμος της </a:t>
            </a:r>
            <a:r>
              <a:rPr lang="el-GR" b="1" i="1" dirty="0" smtClean="0"/>
              <a:t>Ιστορίας του Ελληνικού</a:t>
            </a:r>
            <a:r>
              <a:rPr lang="el-GR" i="1" dirty="0" smtClean="0"/>
              <a:t> </a:t>
            </a:r>
            <a:r>
              <a:rPr lang="el-GR" b="1" i="1" dirty="0" smtClean="0"/>
              <a:t>Έθνους</a:t>
            </a:r>
            <a:r>
              <a:rPr lang="el-GR" dirty="0" smtClean="0"/>
              <a:t> , εκδ. Εκδοτική Αθηνών, </a:t>
            </a:r>
            <a:r>
              <a:rPr lang="el-GR" dirty="0" smtClean="0"/>
              <a:t>1975</a:t>
            </a:r>
          </a:p>
          <a:p>
            <a:r>
              <a:rPr lang="el-GR" dirty="0" smtClean="0"/>
              <a:t> καθώς </a:t>
            </a:r>
            <a:r>
              <a:rPr lang="el-GR" dirty="0" smtClean="0"/>
              <a:t>και ο 3</a:t>
            </a:r>
            <a:r>
              <a:rPr lang="el-GR" baseline="30000" dirty="0" smtClean="0"/>
              <a:t>ος</a:t>
            </a:r>
            <a:r>
              <a:rPr lang="el-GR" dirty="0" smtClean="0"/>
              <a:t> τόμος της </a:t>
            </a:r>
            <a:r>
              <a:rPr lang="el-GR" b="1" i="1" dirty="0" smtClean="0"/>
              <a:t>Ιστορίας του Νέου</a:t>
            </a:r>
            <a:r>
              <a:rPr lang="el-GR" i="1" dirty="0" smtClean="0"/>
              <a:t> </a:t>
            </a:r>
            <a:r>
              <a:rPr lang="el-GR" b="1" i="1" dirty="0" smtClean="0"/>
              <a:t>Ελληνισμού 1770 -2000</a:t>
            </a:r>
            <a:r>
              <a:rPr lang="el-GR" dirty="0" smtClean="0"/>
              <a:t> , εκδ. Ελληνικά Γράμματα, 2003 όπου και επιλεγμένη Βιβλιογραφία ανά θέμα</a:t>
            </a:r>
            <a:r>
              <a:rPr lang="el-GR" dirty="0" smtClean="0"/>
              <a:t>.</a:t>
            </a:r>
          </a:p>
          <a:p>
            <a:r>
              <a:rPr lang="el-GR" dirty="0" smtClean="0"/>
              <a:t> </a:t>
            </a:r>
            <a:r>
              <a:rPr lang="el-GR" dirty="0" err="1" smtClean="0"/>
              <a:t>Eπίσης</a:t>
            </a:r>
            <a:r>
              <a:rPr lang="el-GR" dirty="0" smtClean="0"/>
              <a:t>, </a:t>
            </a:r>
            <a:r>
              <a:rPr lang="en-US" b="1" dirty="0" smtClean="0"/>
              <a:t>Charles Dakin</a:t>
            </a:r>
            <a:r>
              <a:rPr lang="el-GR" dirty="0" smtClean="0"/>
              <a:t>, </a:t>
            </a:r>
            <a:r>
              <a:rPr lang="el-GR" i="1" dirty="0" smtClean="0"/>
              <a:t> </a:t>
            </a:r>
            <a:r>
              <a:rPr lang="en-US" i="1" dirty="0" smtClean="0"/>
              <a:t>O</a:t>
            </a:r>
            <a:r>
              <a:rPr lang="el-GR" i="1" dirty="0" smtClean="0"/>
              <a:t> αγώνας των Ελλήνων για την ανεξαρτησία 1821-1833</a:t>
            </a:r>
            <a:r>
              <a:rPr lang="el-GR" dirty="0" smtClean="0"/>
              <a:t>,  εκδ. Μορφωτικό Ίδρυμα Εθνικής Τραπέζης της Ελλάδος, 1983.</a:t>
            </a:r>
          </a:p>
          <a:p>
            <a:endParaRPr lang="el-GR" dirty="0"/>
          </a:p>
        </p:txBody>
      </p:sp>
      <p:sp>
        <p:nvSpPr>
          <p:cNvPr id="3" name="2 - Τίτλος"/>
          <p:cNvSpPr>
            <a:spLocks noGrp="1"/>
          </p:cNvSpPr>
          <p:nvPr>
            <p:ph type="title"/>
          </p:nvPr>
        </p:nvSpPr>
        <p:spPr/>
        <p:txBody>
          <a:bodyPr/>
          <a:lstStyle/>
          <a:p>
            <a:r>
              <a:rPr lang="el-GR" dirty="0" smtClean="0"/>
              <a:t>ΒΙΒΛΙΟΓΡΑΦΙΑ</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85000" lnSpcReduction="10000"/>
          </a:bodyPr>
          <a:lstStyle/>
          <a:p>
            <a:r>
              <a:rPr lang="el-GR" dirty="0" smtClean="0"/>
              <a:t>Για την κατανόηση των αιτιών της Επανάστασης βλ</a:t>
            </a:r>
            <a:r>
              <a:rPr lang="el-GR" b="1" dirty="0" smtClean="0"/>
              <a:t>. </a:t>
            </a:r>
            <a:r>
              <a:rPr lang="en-US" b="1" dirty="0" smtClean="0"/>
              <a:t>Gunnar </a:t>
            </a:r>
            <a:r>
              <a:rPr lang="en-US" b="1" dirty="0" err="1" smtClean="0"/>
              <a:t>Hering</a:t>
            </a:r>
            <a:r>
              <a:rPr lang="el-GR" dirty="0" smtClean="0"/>
              <a:t>, «Σχετικά με το πρόβλημα των επαναστατικών εξεγέρσεων στις αρχές του 19</a:t>
            </a:r>
            <a:r>
              <a:rPr lang="el-GR" baseline="30000" dirty="0" smtClean="0"/>
              <a:t>ου</a:t>
            </a:r>
            <a:r>
              <a:rPr lang="el-GR" dirty="0" smtClean="0"/>
              <a:t> αιώνα», στο περιοδικό «Ιστορικά», τεύχος 24 -25 του 1996. Βλ., επίσης</a:t>
            </a:r>
            <a:r>
              <a:rPr lang="el-GR" dirty="0" smtClean="0"/>
              <a:t>,</a:t>
            </a:r>
          </a:p>
          <a:p>
            <a:r>
              <a:rPr lang="el-GR" dirty="0" smtClean="0"/>
              <a:t> </a:t>
            </a:r>
            <a:r>
              <a:rPr lang="el-GR" b="1" dirty="0" smtClean="0"/>
              <a:t>Βασίλης </a:t>
            </a:r>
            <a:r>
              <a:rPr lang="el-GR" b="1" dirty="0" err="1" smtClean="0"/>
              <a:t>Κρεμμυδάς</a:t>
            </a:r>
            <a:r>
              <a:rPr lang="el-GR" dirty="0" smtClean="0"/>
              <a:t>, «Η οικονομική κρίση στον ελλαδικό χώρο στις αρχές του 19</a:t>
            </a:r>
            <a:r>
              <a:rPr lang="el-GR" baseline="30000" dirty="0" smtClean="0"/>
              <a:t>ου</a:t>
            </a:r>
            <a:r>
              <a:rPr lang="el-GR" dirty="0" smtClean="0"/>
              <a:t> αιώνα και οι επιπτώσεις στην Επανάσταση του 1821», στο 6</a:t>
            </a:r>
            <a:r>
              <a:rPr lang="el-GR" baseline="30000" dirty="0" smtClean="0"/>
              <a:t>ο</a:t>
            </a:r>
            <a:r>
              <a:rPr lang="el-GR" dirty="0" smtClean="0"/>
              <a:t>  τεύχος του περιοδικού «Μνήμων</a:t>
            </a:r>
            <a:r>
              <a:rPr lang="el-GR" dirty="0" smtClean="0"/>
              <a:t>»</a:t>
            </a:r>
            <a:r>
              <a:rPr lang="el-GR" dirty="0" smtClean="0"/>
              <a:t> Χρήσιμο είναι και το ηλεκτρονικό μάθημα –βιβλίο της  </a:t>
            </a:r>
            <a:endParaRPr lang="el-GR" dirty="0" smtClean="0"/>
          </a:p>
          <a:p>
            <a:r>
              <a:rPr lang="el-GR" b="1" dirty="0" smtClean="0"/>
              <a:t>Μαρίας </a:t>
            </a:r>
            <a:r>
              <a:rPr lang="el-GR" b="1" dirty="0" smtClean="0"/>
              <a:t>Δ. Ευθυμίου,</a:t>
            </a:r>
            <a:r>
              <a:rPr lang="el-GR" dirty="0" smtClean="0"/>
              <a:t> </a:t>
            </a:r>
            <a:r>
              <a:rPr lang="el-GR" i="1" dirty="0" smtClean="0"/>
              <a:t>Η Επανάσταση του 1821. Ένα δύσκολο εγχείρημα μιας περίπλοκης κοινωνίας</a:t>
            </a:r>
            <a:r>
              <a:rPr lang="en-US" i="1" dirty="0" smtClean="0"/>
              <a:t>,  </a:t>
            </a:r>
            <a:r>
              <a:rPr lang="el-GR" dirty="0" smtClean="0"/>
              <a:t>στο </a:t>
            </a:r>
            <a:r>
              <a:rPr lang="en-US" dirty="0" err="1" smtClean="0"/>
              <a:t>Mathesis</a:t>
            </a:r>
            <a:r>
              <a:rPr lang="el-GR" dirty="0" smtClean="0"/>
              <a:t>.</a:t>
            </a:r>
            <a:r>
              <a:rPr lang="en-US" dirty="0" smtClean="0"/>
              <a:t>cup</a:t>
            </a:r>
            <a:r>
              <a:rPr lang="el-GR" dirty="0" smtClean="0"/>
              <a:t>.</a:t>
            </a:r>
            <a:r>
              <a:rPr lang="en-US" dirty="0" smtClean="0"/>
              <a:t>gr</a:t>
            </a:r>
            <a:r>
              <a:rPr lang="el-GR" dirty="0" smtClean="0"/>
              <a:t>       </a:t>
            </a:r>
          </a:p>
          <a:p>
            <a:endParaRPr lang="el-GR" dirty="0" smtClean="0"/>
          </a:p>
          <a:p>
            <a:endParaRPr lang="el-GR" dirty="0" smtClean="0"/>
          </a:p>
          <a:p>
            <a:endParaRPr lang="el-GR" dirty="0"/>
          </a:p>
        </p:txBody>
      </p:sp>
      <p:sp>
        <p:nvSpPr>
          <p:cNvPr id="3" name="2 - Τίτλος"/>
          <p:cNvSpPr>
            <a:spLocks noGrp="1"/>
          </p:cNvSpPr>
          <p:nvPr>
            <p:ph type="title"/>
          </p:nvPr>
        </p:nvSpPr>
        <p:spPr/>
        <p:txBody>
          <a:bodyPr/>
          <a:lstStyle/>
          <a:p>
            <a:r>
              <a:rPr lang="el-GR" dirty="0" smtClean="0"/>
              <a:t>ΒΙΒΛΙΟΓΡΑΦΙΑ</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85000" lnSpcReduction="20000"/>
          </a:bodyPr>
          <a:lstStyle/>
          <a:p>
            <a:r>
              <a:rPr lang="el-GR" dirty="0" smtClean="0"/>
              <a:t>Τέλος, πολύτιμη πηγή για τα γεγονότα της εποχής συνιστούν τα </a:t>
            </a:r>
            <a:r>
              <a:rPr lang="el-GR" b="1" dirty="0" smtClean="0"/>
              <a:t>Απομνημονεύματα </a:t>
            </a:r>
            <a:r>
              <a:rPr lang="el-GR" dirty="0" smtClean="0"/>
              <a:t>πολυάριθμων αγωνιστών του ’21. Ανάμεσά τους κορυφαία είναι εκείνα των </a:t>
            </a:r>
            <a:r>
              <a:rPr lang="el-GR" dirty="0" err="1" smtClean="0"/>
              <a:t>Κανέλλου</a:t>
            </a:r>
            <a:r>
              <a:rPr lang="el-GR" dirty="0" smtClean="0"/>
              <a:t> Δεληγιάννη </a:t>
            </a:r>
            <a:endParaRPr lang="el-GR" dirty="0" smtClean="0"/>
          </a:p>
          <a:p>
            <a:r>
              <a:rPr lang="el-GR" dirty="0" smtClean="0"/>
              <a:t>Ιωάννη Μακρυγιάννη Απομνημονεύματα</a:t>
            </a:r>
          </a:p>
          <a:p>
            <a:r>
              <a:rPr lang="el-GR" dirty="0" smtClean="0"/>
              <a:t>Π</a:t>
            </a:r>
            <a:r>
              <a:rPr lang="el-GR" dirty="0" smtClean="0"/>
              <a:t>. Π. Γερμανού/ Ν. Κασομούλη, </a:t>
            </a:r>
            <a:r>
              <a:rPr lang="el-GR" i="1" dirty="0" smtClean="0"/>
              <a:t>Ενθυμήματα στρατιωτικά περί της</a:t>
            </a:r>
            <a:r>
              <a:rPr lang="el-GR" dirty="0" smtClean="0"/>
              <a:t> </a:t>
            </a:r>
            <a:r>
              <a:rPr lang="el-GR" i="1" dirty="0" smtClean="0"/>
              <a:t>Επαναστάσεως των Ελλήνων </a:t>
            </a:r>
            <a:endParaRPr lang="el-GR" i="1" dirty="0" smtClean="0"/>
          </a:p>
          <a:p>
            <a:r>
              <a:rPr lang="el-GR" dirty="0" smtClean="0"/>
              <a:t>Θ</a:t>
            </a:r>
            <a:r>
              <a:rPr lang="el-GR" dirty="0" smtClean="0"/>
              <a:t>. Κολοκοτρώνη, </a:t>
            </a:r>
            <a:r>
              <a:rPr lang="el-GR" i="1" dirty="0" err="1" smtClean="0"/>
              <a:t>Διήγησις</a:t>
            </a:r>
            <a:r>
              <a:rPr lang="el-GR" i="1" dirty="0" smtClean="0"/>
              <a:t> συμβάντων της ελληνικής φυλής</a:t>
            </a:r>
            <a:r>
              <a:rPr lang="el-GR" dirty="0" smtClean="0"/>
              <a:t> </a:t>
            </a:r>
            <a:r>
              <a:rPr lang="el-GR" i="1" dirty="0" smtClean="0"/>
              <a:t>από το 1770 έως το 1836,  </a:t>
            </a:r>
            <a:r>
              <a:rPr lang="el-GR" dirty="0" err="1" smtClean="0"/>
              <a:t>κά</a:t>
            </a:r>
            <a:r>
              <a:rPr lang="el-GR" dirty="0" smtClean="0"/>
              <a:t>.</a:t>
            </a:r>
          </a:p>
          <a:p>
            <a:r>
              <a:rPr lang="el-GR" dirty="0" smtClean="0"/>
              <a:t>  </a:t>
            </a:r>
            <a:r>
              <a:rPr lang="el-GR" dirty="0" smtClean="0"/>
              <a:t>Διαφωτιστική  παραμένει η συλλογή επιλεγμένων εγγράφων από την Επανάσταση του ’21 του </a:t>
            </a:r>
            <a:r>
              <a:rPr lang="el-GR" b="1" dirty="0" smtClean="0"/>
              <a:t>Απόστολου</a:t>
            </a:r>
            <a:r>
              <a:rPr lang="el-GR" dirty="0" smtClean="0"/>
              <a:t> </a:t>
            </a:r>
            <a:r>
              <a:rPr lang="el-GR" b="1" dirty="0" smtClean="0"/>
              <a:t>Βακαλόπουλου</a:t>
            </a:r>
            <a:r>
              <a:rPr lang="el-GR" dirty="0" smtClean="0"/>
              <a:t>, </a:t>
            </a:r>
            <a:r>
              <a:rPr lang="el-GR" i="1" dirty="0" smtClean="0"/>
              <a:t>Επίλεκτες Πηγές της Ελληνικής Επανάστασης</a:t>
            </a:r>
            <a:r>
              <a:rPr lang="el-GR" dirty="0" smtClean="0"/>
              <a:t> , εκδ. Βάνιας,  1990.</a:t>
            </a:r>
          </a:p>
          <a:p>
            <a:endParaRPr lang="el-GR" dirty="0"/>
          </a:p>
        </p:txBody>
      </p:sp>
      <p:sp>
        <p:nvSpPr>
          <p:cNvPr id="3" name="2 - Τίτλος"/>
          <p:cNvSpPr>
            <a:spLocks noGrp="1"/>
          </p:cNvSpPr>
          <p:nvPr>
            <p:ph type="title"/>
          </p:nvPr>
        </p:nvSpPr>
        <p:spPr/>
        <p:txBody>
          <a:bodyPr/>
          <a:lstStyle/>
          <a:p>
            <a:r>
              <a:rPr lang="el-GR" dirty="0" smtClean="0"/>
              <a:t>ΒΙΒΛΙΟΓΡΑΦΙΑ</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85000" lnSpcReduction="20000"/>
          </a:bodyPr>
          <a:lstStyle/>
          <a:p>
            <a:r>
              <a:rPr lang="el-GR" dirty="0" smtClean="0"/>
              <a:t>Βιβλία </a:t>
            </a:r>
            <a:r>
              <a:rPr lang="en-US" dirty="0" smtClean="0"/>
              <a:t>on line</a:t>
            </a:r>
            <a:r>
              <a:rPr lang="el-GR" dirty="0" smtClean="0"/>
              <a:t> για την Ελληνική Επανάσταση:</a:t>
            </a:r>
          </a:p>
          <a:p>
            <a:r>
              <a:rPr lang="el-GR" u="sng" dirty="0" smtClean="0">
                <a:hlinkClick r:id="rId2"/>
              </a:rPr>
              <a:t>http://onlinebooks.library.upenn.edu/webbin/book/browse?type=lcsubc&amp;key=Greece%20%2d%2d%20History%20%2d%2d%20War%20of%20Independence%2c%201821%2d1829&amp;c=x</a:t>
            </a:r>
            <a:r>
              <a:rPr lang="el-GR" dirty="0" smtClean="0"/>
              <a:t> </a:t>
            </a:r>
          </a:p>
          <a:p>
            <a:r>
              <a:rPr lang="el-GR" dirty="0" smtClean="0"/>
              <a:t>Μπορείτε επίσης να επισκεφτείτε τον ηλεκτρονικό σύνδεσμο της βιβλιοθήκης του Πανεπιστημίου Κρήτης </a:t>
            </a:r>
            <a:r>
              <a:rPr lang="el-GR" u="sng" dirty="0" smtClean="0">
                <a:hlinkClick r:id="rId3"/>
              </a:rPr>
              <a:t>http://anemi.lib.uoc.gr</a:t>
            </a:r>
            <a:r>
              <a:rPr lang="el-GR" dirty="0" smtClean="0"/>
              <a:t> και με αναζήτηση στο όνομα των </a:t>
            </a:r>
            <a:r>
              <a:rPr lang="el-GR" dirty="0" err="1" smtClean="0"/>
              <a:t>απομνημονευματογράφων</a:t>
            </a:r>
            <a:r>
              <a:rPr lang="el-GR" dirty="0" smtClean="0"/>
              <a:t> του 1821 να εντοπίσετε τα περισσότερα απομνημονεύματα σε ψηφιακή μορφή.</a:t>
            </a:r>
          </a:p>
          <a:p>
            <a:r>
              <a:rPr lang="el-GR" u="sng" dirty="0" smtClean="0">
                <a:hlinkClick r:id="rId4"/>
              </a:rPr>
              <a:t>http://paligenesia.parliament.gr</a:t>
            </a:r>
            <a:r>
              <a:rPr lang="el-GR" dirty="0" smtClean="0"/>
              <a:t>  η έκδοση των </a:t>
            </a:r>
            <a:r>
              <a:rPr lang="el-GR" i="1" dirty="0" smtClean="0"/>
              <a:t>Αρχείων Ελληνικής Παλιγγενεσίας, </a:t>
            </a:r>
            <a:r>
              <a:rPr lang="el-GR" dirty="0" smtClean="0"/>
              <a:t>από τη Βουλή των Ελλήνων</a:t>
            </a:r>
          </a:p>
          <a:p>
            <a:r>
              <a:rPr lang="el-GR" dirty="0" smtClean="0"/>
              <a:t> </a:t>
            </a:r>
          </a:p>
          <a:p>
            <a:endParaRPr lang="el-GR" dirty="0"/>
          </a:p>
        </p:txBody>
      </p:sp>
      <p:sp>
        <p:nvSpPr>
          <p:cNvPr id="3" name="2 - Τίτλος"/>
          <p:cNvSpPr>
            <a:spLocks noGrp="1"/>
          </p:cNvSpPr>
          <p:nvPr>
            <p:ph type="title"/>
          </p:nvPr>
        </p:nvSpPr>
        <p:spPr/>
        <p:txBody>
          <a:bodyPr/>
          <a:lstStyle/>
          <a:p>
            <a:r>
              <a:rPr lang="el-GR" dirty="0" smtClean="0"/>
              <a:t>ΒΙΒΛΙΟΓΡΑΦΙΑ</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620688"/>
            <a:ext cx="8229600" cy="5386603"/>
          </a:xfrm>
        </p:spPr>
        <p:txBody>
          <a:bodyPr>
            <a:normAutofit fontScale="77500" lnSpcReduction="20000"/>
          </a:bodyPr>
          <a:lstStyle/>
          <a:p>
            <a:r>
              <a:rPr lang="el-GR" dirty="0" smtClean="0"/>
              <a:t>Η </a:t>
            </a:r>
            <a:r>
              <a:rPr lang="el-GR" b="1" dirty="0" smtClean="0"/>
              <a:t>Ελληνική Επανάσταση</a:t>
            </a:r>
            <a:r>
              <a:rPr lang="el-GR" dirty="0" smtClean="0"/>
              <a:t> ή </a:t>
            </a:r>
            <a:r>
              <a:rPr lang="el-GR" b="1" dirty="0" smtClean="0"/>
              <a:t>Επανάσταση του 1821</a:t>
            </a:r>
            <a:r>
              <a:rPr lang="el-GR" dirty="0" smtClean="0"/>
              <a:t> ήταν η ένοπλη εξέγερση την οποία διεξήγαγαν επαναστατημένοι </a:t>
            </a:r>
            <a:r>
              <a:rPr lang="el-GR" dirty="0" smtClean="0">
                <a:hlinkClick r:id="rId2" tooltip="Έλληνες"/>
              </a:rPr>
              <a:t>Έλληνες</a:t>
            </a:r>
            <a:r>
              <a:rPr lang="el-GR" dirty="0" smtClean="0"/>
              <a:t> εναντίον της </a:t>
            </a:r>
            <a:r>
              <a:rPr lang="el-GR" dirty="0" smtClean="0">
                <a:hlinkClick r:id="rId3" tooltip="Οθωμανική Αυτοκρατορία"/>
              </a:rPr>
              <a:t>Οθωμανικής Αυτοκρατορίας</a:t>
            </a:r>
            <a:r>
              <a:rPr lang="el-GR" dirty="0" smtClean="0"/>
              <a:t>, με σκοπό την αποτίναξη της οθωμανικής κυριαρχίας και τη δημιουργία ανεξάρτητου κράτους.</a:t>
            </a:r>
          </a:p>
          <a:p>
            <a:r>
              <a:rPr lang="el-GR" dirty="0" smtClean="0"/>
              <a:t>Η αφύπνιση της εθνικής συνείδησης των Ελλήνων, ή κατ' άλλους η ανάδυση του ελληνικού εθνικισμού εντοπίζεται κατά την υστεροβυζαντινή περίοδο, περί τον 13ο έως 15ο αιώνα,</a:t>
            </a:r>
            <a:r>
              <a:rPr lang="el-GR" baseline="30000" dirty="0" smtClean="0"/>
              <a:t> </a:t>
            </a:r>
            <a:r>
              <a:rPr lang="el-GR" dirty="0" smtClean="0"/>
              <a:t>αλλά οι απαρχές του ελληνικού εθνικού κινήματος που οδήγησε στην Επανάσταση εμφανίζονται πολλούς αιώνες αργότερα, στην ώριμη φάση του </a:t>
            </a:r>
            <a:r>
              <a:rPr lang="el-GR" dirty="0" smtClean="0">
                <a:hlinkClick r:id="rId4" tooltip="Νεοελληνικός διαφωτισμός"/>
              </a:rPr>
              <a:t>νεοελληνικού Διαφωτισμού</a:t>
            </a:r>
            <a:r>
              <a:rPr lang="el-GR" dirty="0" smtClean="0"/>
              <a:t> το δεύτερο μισό του 18ου </a:t>
            </a:r>
            <a:r>
              <a:rPr lang="el-GR" dirty="0" err="1" smtClean="0"/>
              <a:t>αιώνα.Την</a:t>
            </a:r>
            <a:r>
              <a:rPr lang="el-GR" dirty="0" smtClean="0"/>
              <a:t> περίοδο αυτή, η διάδοση της παιδείας συνοδεύτηκε με τη διάδοση -αρχικά μεταξύ των Ελλήνων που ζούσαν στις παροικίες της Δυτικής Ευρώπης και είχαν φιλοδυτικό προσανατολισμό- της ιδέας της ύπαρξης ενός ελληνικού έθνους που συνδεόταν με την </a:t>
            </a:r>
            <a:r>
              <a:rPr lang="el-GR" dirty="0" smtClean="0">
                <a:hlinkClick r:id="rId5" tooltip="Αρχαία Ελλάδα"/>
              </a:rPr>
              <a:t>αρχαία Ελλάδα</a:t>
            </a:r>
            <a:r>
              <a:rPr lang="el-GR" dirty="0" smtClean="0"/>
              <a:t> και δικαιούταν χωριστή πολιτική ύπαρξη</a:t>
            </a:r>
          </a:p>
          <a:p>
            <a:endParaRPr lang="el-GR" dirty="0"/>
          </a:p>
        </p:txBody>
      </p:sp>
      <p:sp>
        <p:nvSpPr>
          <p:cNvPr id="3" name="2 - Τίτλος"/>
          <p:cNvSpPr>
            <a:spLocks noGrp="1"/>
          </p:cNvSpPr>
          <p:nvPr>
            <p:ph type="title"/>
          </p:nvPr>
        </p:nvSpPr>
        <p:spPr>
          <a:xfrm>
            <a:off x="457200" y="274638"/>
            <a:ext cx="8229600" cy="58018"/>
          </a:xfrm>
        </p:spPr>
        <p:txBody>
          <a:bodyPr>
            <a:normAutofit fontScale="90000"/>
          </a:bodyPr>
          <a:lstStyle/>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p>
        </p:txBody>
      </p:sp>
      <p:pic>
        <p:nvPicPr>
          <p:cNvPr id="2050" name="Picture 2" descr="C:\Users\Dell\Desktop\1511273818_1131.jpg"/>
          <p:cNvPicPr>
            <a:picLocks noGrp="1" noChangeAspect="1" noChangeArrowheads="1"/>
          </p:cNvPicPr>
          <p:nvPr>
            <p:ph idx="1"/>
          </p:nvPr>
        </p:nvPicPr>
        <p:blipFill>
          <a:blip r:embed="rId2" cstate="print"/>
          <a:srcRect/>
          <a:stretch>
            <a:fillRect/>
          </a:stretch>
        </p:blipFill>
        <p:spPr bwMode="auto">
          <a:xfrm>
            <a:off x="467544" y="332656"/>
            <a:ext cx="8064896" cy="567444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85000" lnSpcReduction="10000"/>
          </a:bodyPr>
          <a:lstStyle/>
          <a:p>
            <a:r>
              <a:rPr lang="el-GR" dirty="0" smtClean="0"/>
              <a:t>Μία από τις οργανώσεις που δημιουργήθηκαν μέσα σε αυτό το ιδεολογικό και πολιτικό κλίμα ήταν η </a:t>
            </a:r>
            <a:r>
              <a:rPr lang="el-GR" dirty="0" smtClean="0">
                <a:hlinkClick r:id="rId2" tooltip="Φιλική Εταιρεία"/>
              </a:rPr>
              <a:t>Φιλική Εταιρεία</a:t>
            </a:r>
            <a:r>
              <a:rPr lang="el-GR" dirty="0" smtClean="0"/>
              <a:t>, μια μυστική οργάνωση που ιδρύθηκε το 1814 στην </a:t>
            </a:r>
            <a:r>
              <a:rPr lang="el-GR" dirty="0" smtClean="0">
                <a:hlinkClick r:id="rId3" tooltip="Οδησσός"/>
              </a:rPr>
              <a:t>Οδησσό</a:t>
            </a:r>
            <a:r>
              <a:rPr lang="el-GR" dirty="0" smtClean="0"/>
              <a:t> από τρεις Έλληνες εμπόρους με σκοπό την προετοιμασία μιας ελληνικής επανάστασης. Οι Φιλικοί είχαν αρχικά περιορισμένη επιτυχία, οικειοποιούμενοι, όμως, μια παράδοση </a:t>
            </a:r>
            <a:r>
              <a:rPr lang="el-GR" dirty="0" smtClean="0">
                <a:hlinkClick r:id="rId4" tooltip="Ορθόδοξη Εκκλησία"/>
              </a:rPr>
              <a:t>ορθόδοξων</a:t>
            </a:r>
            <a:r>
              <a:rPr lang="el-GR" dirty="0" smtClean="0"/>
              <a:t> προφητειών για την ανασύσταση της </a:t>
            </a:r>
            <a:r>
              <a:rPr lang="el-GR" dirty="0" smtClean="0">
                <a:hlinkClick r:id="rId5" tooltip="Ανατολική Ρωμαϊκή αυτοκρατορία"/>
              </a:rPr>
              <a:t>ανατολικής Ρωμαϊκής αυτοκρατορίας</a:t>
            </a:r>
            <a:r>
              <a:rPr lang="el-GR" dirty="0" smtClean="0"/>
              <a:t> και αφήνοντας να εννοηθεί ότι είχαν τη στήριξη της </a:t>
            </a:r>
            <a:r>
              <a:rPr lang="el-GR" dirty="0" smtClean="0">
                <a:hlinkClick r:id="rId6" tooltip="Τσάρος"/>
              </a:rPr>
              <a:t>τσαρικής</a:t>
            </a:r>
            <a:r>
              <a:rPr lang="el-GR" dirty="0" smtClean="0"/>
              <a:t> </a:t>
            </a:r>
            <a:r>
              <a:rPr lang="el-GR" dirty="0" smtClean="0">
                <a:hlinkClick r:id="rId7" tooltip="Ρωσική αυτοκρατορία"/>
              </a:rPr>
              <a:t>Ρωσίας</a:t>
            </a:r>
            <a:r>
              <a:rPr lang="el-GR" dirty="0" smtClean="0"/>
              <a:t>, κατάφεραν εν μέσω μιας κρίσης της εμπορικής ναυτιλίας, από το 1815 και εξής, να προσεταιριστούν τα παραδοσιακά ελληνορθόδοξα στρώματα.</a:t>
            </a:r>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p>
        </p:txBody>
      </p:sp>
      <p:pic>
        <p:nvPicPr>
          <p:cNvPr id="3075" name="Picture 3" descr="C:\Users\Dell\Desktop\isamos-epanastasi-1821-front-660x495.jpg"/>
          <p:cNvPicPr>
            <a:picLocks noGrp="1" noChangeAspect="1" noChangeArrowheads="1"/>
          </p:cNvPicPr>
          <p:nvPr>
            <p:ph idx="1"/>
          </p:nvPr>
        </p:nvPicPr>
        <p:blipFill>
          <a:blip r:embed="rId2" cstate="print"/>
          <a:srcRect/>
          <a:stretch>
            <a:fillRect/>
          </a:stretch>
        </p:blipFill>
        <p:spPr bwMode="auto">
          <a:xfrm>
            <a:off x="395536" y="260648"/>
            <a:ext cx="8352928" cy="57464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7500" lnSpcReduction="20000"/>
          </a:bodyPr>
          <a:lstStyle/>
          <a:p>
            <a:r>
              <a:rPr lang="el-GR" dirty="0" smtClean="0"/>
              <a:t>Τον Φεβρουάριο του 1821 ο αρχηγός της Εταιρείας, </a:t>
            </a:r>
            <a:r>
              <a:rPr lang="el-GR" dirty="0" smtClean="0">
                <a:hlinkClick r:id="rId2" tooltip="Αλέξανδρος Υψηλάντης (Φιλικός)"/>
              </a:rPr>
              <a:t>Αλέξανδρος Υψηλάντης</a:t>
            </a:r>
            <a:r>
              <a:rPr lang="el-GR" dirty="0" smtClean="0"/>
              <a:t>, εισέβαλε στη </a:t>
            </a:r>
            <a:r>
              <a:rPr lang="el-GR" dirty="0" smtClean="0">
                <a:hlinkClick r:id="rId3" tooltip="Μολδοβλαχία"/>
              </a:rPr>
              <a:t>Μολδοβλαχία</a:t>
            </a:r>
            <a:r>
              <a:rPr lang="el-GR" dirty="0" smtClean="0"/>
              <a:t>, ενώ τον επόμενο μήνα οι Φιλικοί δημιούργησαν επαναστατικές εστίες από τη </a:t>
            </a:r>
            <a:r>
              <a:rPr lang="el-GR" dirty="0" smtClean="0">
                <a:hlinkClick r:id="rId4" tooltip="Μακεδονία (περιοχή)"/>
              </a:rPr>
              <a:t>Μακεδονία</a:t>
            </a:r>
            <a:r>
              <a:rPr lang="el-GR" dirty="0" smtClean="0"/>
              <a:t> ως την </a:t>
            </a:r>
            <a:r>
              <a:rPr lang="el-GR" dirty="0" smtClean="0">
                <a:hlinkClick r:id="rId5" tooltip="Κρήτη"/>
              </a:rPr>
              <a:t>Κρήτη</a:t>
            </a:r>
            <a:r>
              <a:rPr lang="el-GR" dirty="0" smtClean="0"/>
              <a:t>. Οι επαναστάτες αφορίστηκαν από τη σύνοδο του </a:t>
            </a:r>
            <a:r>
              <a:rPr lang="el-GR" dirty="0" smtClean="0">
                <a:hlinkClick r:id="rId6" tooltip="Οικουμενικό Πατριαρχείο Κωνσταντινούπολης"/>
              </a:rPr>
              <a:t>Πατριαρχείου Κωνσταντινουπόλεως</a:t>
            </a:r>
            <a:r>
              <a:rPr lang="el-GR" dirty="0" smtClean="0"/>
              <a:t>, αλλά οι οθωμανικές αρχές προχώρησαν σε σφαγές αμάχων και εκτελέσεις προυχόντων, συμπεριλαμβανομένου του </a:t>
            </a:r>
            <a:r>
              <a:rPr lang="el-GR" dirty="0" smtClean="0">
                <a:hlinkClick r:id="rId7" tooltip="Οικουμενικός Πατριάρχης Κωνσταντινουπόλεως"/>
              </a:rPr>
              <a:t>Πατριάρχη</a:t>
            </a:r>
            <a:r>
              <a:rPr lang="el-GR" dirty="0" smtClean="0"/>
              <a:t> </a:t>
            </a:r>
            <a:r>
              <a:rPr lang="el-GR" dirty="0" smtClean="0">
                <a:hlinkClick r:id="rId8" tooltip="Πατριάρχης Γρηγόριος Ε'"/>
              </a:rPr>
              <a:t>Γρηγορίου Ε'</a:t>
            </a:r>
            <a:r>
              <a:rPr lang="el-GR" dirty="0" smtClean="0"/>
              <a:t>. Η εκστρατεία του Υψηλάντη απέτυχε και σε σύντομο χρονικό διάστημα τα οθωμανικά στρατεύματα έσβησαν τις περισσότερες από τις επαναστατικές εστίες της ηπειρωτικής Ελλάδας, όμως οι επαναστάτες κατάφεραν να υπερισχύσουν στην </a:t>
            </a:r>
            <a:r>
              <a:rPr lang="el-GR" dirty="0" smtClean="0">
                <a:hlinkClick r:id="rId9" tooltip="Πελοπόννησος"/>
              </a:rPr>
              <a:t>Πελοπόννησο</a:t>
            </a:r>
            <a:r>
              <a:rPr lang="el-GR" dirty="0" smtClean="0"/>
              <a:t>, τη </a:t>
            </a:r>
            <a:r>
              <a:rPr lang="el-GR" dirty="0" smtClean="0">
                <a:hlinkClick r:id="rId10" tooltip="Στερεά Ελλάδα"/>
              </a:rPr>
              <a:t>Στερεά Ελλάδα</a:t>
            </a:r>
            <a:r>
              <a:rPr lang="el-GR" dirty="0" smtClean="0"/>
              <a:t> και σε πολλά νησιά του </a:t>
            </a:r>
            <a:r>
              <a:rPr lang="el-GR" dirty="0" smtClean="0">
                <a:hlinkClick r:id="rId11" tooltip="Αιγαίο πέλαγος"/>
              </a:rPr>
              <a:t>Αιγαίου</a:t>
            </a:r>
            <a:r>
              <a:rPr lang="el-GR" dirty="0" smtClean="0"/>
              <a:t>.</a:t>
            </a:r>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62500" lnSpcReduction="20000"/>
          </a:bodyPr>
          <a:lstStyle/>
          <a:p>
            <a:r>
              <a:rPr lang="el-GR" dirty="0" smtClean="0"/>
              <a:t>Τα επόμενα δύο χρόνια οι Έλληνες εκμεταλλευόμενοι την αδυναμία των Οθωμανών να επικεντρωθούν στην επανάσταση λόγω των πολλαπλών ανοιχτών μετώπων που είχαν (με το κυριότερο μέρος του στρατού να </a:t>
            </a:r>
            <a:r>
              <a:rPr lang="el-GR" dirty="0" smtClean="0">
                <a:hlinkClick r:id="rId2" tooltip="Οθωμανο-περσικός Πόλεμος (1821-1823) (δεν έχει γραφτεί ακόμα)"/>
              </a:rPr>
              <a:t>πολεμάει τους Πέρσες</a:t>
            </a:r>
            <a:r>
              <a:rPr lang="el-GR" dirty="0" smtClean="0"/>
              <a:t> στα βάθη της </a:t>
            </a:r>
            <a:r>
              <a:rPr lang="el-GR" dirty="0" err="1" smtClean="0"/>
              <a:t>Μικράς</a:t>
            </a:r>
            <a:r>
              <a:rPr lang="el-GR" dirty="0" smtClean="0"/>
              <a:t> Ασίας)  νίκησαν τις στρατιές που έστειλε εναντίον τους ο Σουλτάνος </a:t>
            </a:r>
            <a:r>
              <a:rPr lang="el-GR" dirty="0" smtClean="0">
                <a:hlinkClick r:id="rId3" tooltip="Μαχμούτ Β΄"/>
              </a:rPr>
              <a:t>Μαχμούτ Β΄</a:t>
            </a:r>
            <a:r>
              <a:rPr lang="el-GR" dirty="0" smtClean="0"/>
              <a:t>, οργανώθηκαν πολιτικά και συνέστησαν </a:t>
            </a:r>
            <a:r>
              <a:rPr lang="el-GR" dirty="0" smtClean="0">
                <a:hlinkClick r:id="rId4" tooltip="Προσωρινή Διοίκησις της Ελλάδος"/>
              </a:rPr>
              <a:t>προσωρινή κεντρική διοίκηση</a:t>
            </a:r>
            <a:r>
              <a:rPr lang="el-GR" dirty="0" smtClean="0"/>
              <a:t>, η οποία επέβαλε την εξουσία της στους επαναστατημένους μετά από </a:t>
            </a:r>
            <a:r>
              <a:rPr lang="el-GR" dirty="0" smtClean="0">
                <a:hlinkClick r:id="rId5" tooltip="Ελληνικός Εμφύλιος 1823 - 1825"/>
              </a:rPr>
              <a:t>δύο εμφυλίους πολέμους</a:t>
            </a:r>
            <a:r>
              <a:rPr lang="el-GR" dirty="0" smtClean="0"/>
              <a:t>. Οι οθωμανικές δυνάμεις με τη συνδρομή του </a:t>
            </a:r>
            <a:r>
              <a:rPr lang="el-GR" dirty="0" smtClean="0">
                <a:hlinkClick r:id="rId6" tooltip="Ιμπραήμ Πασάς"/>
              </a:rPr>
              <a:t>Ιμπραήμ πασά</a:t>
            </a:r>
            <a:r>
              <a:rPr lang="el-GR" dirty="0" smtClean="0"/>
              <a:t> της </a:t>
            </a:r>
            <a:r>
              <a:rPr lang="el-GR" dirty="0" smtClean="0">
                <a:hlinkClick r:id="rId7" tooltip="Αίγυπτος"/>
              </a:rPr>
              <a:t>Αιγύπτου</a:t>
            </a:r>
            <a:r>
              <a:rPr lang="el-GR" dirty="0" smtClean="0"/>
              <a:t> κατάφεραν να περιορίσουν σημαντικά την επανάσταση, αλλά η </a:t>
            </a:r>
            <a:r>
              <a:rPr lang="el-GR" dirty="0" smtClean="0">
                <a:hlinkClick r:id="rId8" tooltip="Έξοδος του Μεσολογγίου"/>
              </a:rPr>
              <a:t>πτώση του Μεσολογγίου</a:t>
            </a:r>
            <a:r>
              <a:rPr lang="el-GR" dirty="0" smtClean="0"/>
              <a:t>, το 1826, σε συνδυασμό με το κίνημα του </a:t>
            </a:r>
            <a:r>
              <a:rPr lang="el-GR" dirty="0" smtClean="0">
                <a:hlinkClick r:id="rId9" tooltip="Φιλελληνισμός"/>
              </a:rPr>
              <a:t>Φιλελληνισμού</a:t>
            </a:r>
            <a:r>
              <a:rPr lang="el-GR" dirty="0" smtClean="0"/>
              <a:t>, συνέβαλαν στη μεταβολή της διπλωματικής στάσης των </a:t>
            </a:r>
            <a:r>
              <a:rPr lang="el-GR" dirty="0" smtClean="0">
                <a:hlinkClick r:id="rId10" tooltip="Μεγάλες Δυνάμεις"/>
              </a:rPr>
              <a:t>ευρωπαϊκών Μεγάλων Δυνάμεων</a:t>
            </a:r>
            <a:r>
              <a:rPr lang="el-GR" dirty="0" smtClean="0"/>
              <a:t>, που είχαν αντιμετωπίσει με δυσαρέσκεια το ξέσπασμα της επανάστασης. Η διπλωματική ανάμιξη της </a:t>
            </a:r>
            <a:r>
              <a:rPr lang="el-GR" dirty="0" smtClean="0">
                <a:hlinkClick r:id="rId11" tooltip="Αγγλία"/>
              </a:rPr>
              <a:t>Αγγλίας</a:t>
            </a:r>
            <a:r>
              <a:rPr lang="el-GR" dirty="0" smtClean="0"/>
              <a:t>, της </a:t>
            </a:r>
            <a:r>
              <a:rPr lang="el-GR" dirty="0" smtClean="0">
                <a:hlinkClick r:id="rId12" tooltip="Γαλλία"/>
              </a:rPr>
              <a:t>Γαλλίας</a:t>
            </a:r>
            <a:r>
              <a:rPr lang="el-GR" dirty="0" smtClean="0"/>
              <a:t> και της Ρωσίας και η ένοπλη παρέμβασή τους με τη </a:t>
            </a:r>
            <a:r>
              <a:rPr lang="el-GR" dirty="0" smtClean="0">
                <a:hlinkClick r:id="rId13" tooltip="Ναυμαχία του Ναυαρίνου"/>
              </a:rPr>
              <a:t>ναυμαχία του </a:t>
            </a:r>
            <a:r>
              <a:rPr lang="el-GR" dirty="0" err="1" smtClean="0">
                <a:hlinkClick r:id="rId13" tooltip="Ναυμαχία του Ναυαρίνου"/>
              </a:rPr>
              <a:t>Ναυαρίνου</a:t>
            </a:r>
            <a:r>
              <a:rPr lang="el-GR" dirty="0" smtClean="0"/>
              <a:t>, τη γαλλική </a:t>
            </a:r>
            <a:r>
              <a:rPr lang="el-GR" dirty="0" smtClean="0">
                <a:hlinkClick r:id="rId14" tooltip="Εκστρατεία του Μοριά"/>
              </a:rPr>
              <a:t>εκστρατεία του Μοριά</a:t>
            </a:r>
            <a:r>
              <a:rPr lang="el-GR" dirty="0" smtClean="0"/>
              <a:t> και το </a:t>
            </a:r>
            <a:r>
              <a:rPr lang="el-GR" dirty="0" err="1" smtClean="0">
                <a:hlinkClick r:id="rId15" tooltip="Ρωσοτουρκικός Πόλεμος (1828-1829)"/>
              </a:rPr>
              <a:t>ρωσοτουρκικό</a:t>
            </a:r>
            <a:r>
              <a:rPr lang="el-GR" dirty="0" smtClean="0">
                <a:hlinkClick r:id="rId15" tooltip="Ρωσοτουρκικός Πόλεμος (1828-1829)"/>
              </a:rPr>
              <a:t> πόλεμο</a:t>
            </a:r>
            <a:r>
              <a:rPr lang="el-GR" dirty="0" smtClean="0"/>
              <a:t> συνέβαλαν στην επιτυχή έκβαση του αγώνα των Ελλήνων, αναγκάζοντας την Πύλη να αποσύρει τις δυνάμεις της αρχικά από την Πελοπόννησο και έπειτα από τη Στερεά Ελλάδα.</a:t>
            </a:r>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62500" lnSpcReduction="20000"/>
          </a:bodyPr>
          <a:lstStyle/>
          <a:p>
            <a:r>
              <a:rPr lang="el-GR" dirty="0" smtClean="0"/>
              <a:t>Το 1827 επιλέχτηκε ως πρώτος Κυβερνήτης της Ελληνικής Πολιτείας ο </a:t>
            </a:r>
            <a:r>
              <a:rPr lang="el-GR" dirty="0" smtClean="0">
                <a:hlinkClick r:id="rId2" tooltip="Ιωάννης Καποδίστριας"/>
              </a:rPr>
              <a:t>Ιωάννης Καποδίστριας</a:t>
            </a:r>
            <a:r>
              <a:rPr lang="el-GR" dirty="0" smtClean="0"/>
              <a:t>, που ως τη δολοφονία του το 1831 ασχολήθηκε με την αναδιοργάνωση στο εσωτερικό και την προώθηση των ελληνικών θέσεων στο εξωτερικό. Από το 1827 και εξής συνομολογήθηκε μια σειρά συνθηκών και τελικά η ελληνική ανεξαρτησία αναγνωρίστηκε το 1830 με το </a:t>
            </a:r>
            <a:r>
              <a:rPr lang="el-GR" dirty="0" smtClean="0">
                <a:hlinkClick r:id="rId3" tooltip="Πρωτόκολλο της ανεξαρτησίας του ελληνικού κράτους"/>
              </a:rPr>
              <a:t>Πρωτόκολλο του Λονδίνου</a:t>
            </a:r>
            <a:r>
              <a:rPr lang="el-GR" dirty="0" smtClean="0"/>
              <a:t>. Τα σύνορα του νέου κράτους </a:t>
            </a:r>
            <a:r>
              <a:rPr lang="el-GR" dirty="0" smtClean="0">
                <a:hlinkClick r:id="rId4" tooltip="Πρωτόκολλο του Λονδίνου (1832)"/>
              </a:rPr>
              <a:t>οριστικοποιήθηκαν</a:t>
            </a:r>
            <a:r>
              <a:rPr lang="el-GR" dirty="0" smtClean="0"/>
              <a:t> το 1832 στη γραμμή </a:t>
            </a:r>
            <a:r>
              <a:rPr lang="el-GR" dirty="0" smtClean="0">
                <a:hlinkClick r:id="rId5" tooltip="Αμβρακικός κόλπος"/>
              </a:rPr>
              <a:t>Αμβρακικού</a:t>
            </a:r>
            <a:r>
              <a:rPr lang="el-GR" dirty="0" smtClean="0"/>
              <a:t>-</a:t>
            </a:r>
            <a:r>
              <a:rPr lang="el-GR" dirty="0" smtClean="0">
                <a:hlinkClick r:id="rId6" tooltip="Παγασητικός κόλπος"/>
              </a:rPr>
              <a:t>Παγασητικού</a:t>
            </a:r>
            <a:r>
              <a:rPr lang="el-GR" dirty="0" smtClean="0"/>
              <a:t> και αναγνωρίστηκαν τον ίδιο χρόνο με τη </a:t>
            </a:r>
            <a:r>
              <a:rPr lang="el-GR" dirty="0" smtClean="0">
                <a:hlinkClick r:id="rId7" tooltip="Συνθήκη Κωνσταντινούπολης (1832)"/>
              </a:rPr>
              <a:t>συνθήκη της Κωνσταντινούπολης</a:t>
            </a:r>
            <a:r>
              <a:rPr lang="el-GR" dirty="0" smtClean="0"/>
              <a:t>.</a:t>
            </a:r>
            <a:r>
              <a:rPr lang="el-GR" baseline="30000" dirty="0" smtClean="0">
                <a:hlinkClick r:id="rId8"/>
              </a:rPr>
              <a:t>[14]</a:t>
            </a:r>
            <a:r>
              <a:rPr lang="el-GR" dirty="0" smtClean="0"/>
              <a:t> Μετά από χίλιες μάχες</a:t>
            </a:r>
            <a:r>
              <a:rPr lang="el-GR" baseline="30000" dirty="0" smtClean="0">
                <a:hlinkClick r:id="rId8"/>
              </a:rPr>
              <a:t>[15]</a:t>
            </a:r>
            <a:r>
              <a:rPr lang="el-GR" dirty="0" smtClean="0"/>
              <a:t> και μεγάλες ανθρώπινες απώλειες, το κράτος που προέκυψε ήταν περιορισμένο εδαφικά δίχως να περιλαμβάνει όλα τα εδάφη που κατοικούνταν από ελληνικούς πληθυσμούς. Ως πολίτευμα καθορίστηκε η μοναρχία, και μετά την άρνηση τού Σάξονα πρίγκιπα του Οίκου της Σαξονίας-</a:t>
            </a:r>
            <a:r>
              <a:rPr lang="el-GR" dirty="0" err="1" smtClean="0"/>
              <a:t>Κόμπουρκ</a:t>
            </a:r>
            <a:r>
              <a:rPr lang="el-GR" dirty="0" smtClean="0"/>
              <a:t> Λεοπόλδου, βασιλιάς διορίστηκε ο Βαυαρός </a:t>
            </a:r>
            <a:r>
              <a:rPr lang="el-GR" dirty="0" err="1" smtClean="0"/>
              <a:t>πρίγκηπας</a:t>
            </a:r>
            <a:r>
              <a:rPr lang="el-GR" dirty="0" smtClean="0"/>
              <a:t> </a:t>
            </a:r>
            <a:r>
              <a:rPr lang="el-GR" dirty="0" err="1" smtClean="0">
                <a:hlinkClick r:id="rId9" tooltip="Όθων της Ελλάδας"/>
              </a:rPr>
              <a:t>Όθωνας</a:t>
            </a:r>
            <a:r>
              <a:rPr lang="el-GR" dirty="0" smtClean="0"/>
              <a:t>, που έφτασε στην Ελλάδα το 1833. Το σύνθημα της επανάστασης, «Ελευθερία ή θάνατος», έγινε το </a:t>
            </a:r>
            <a:r>
              <a:rPr lang="el-GR" dirty="0" smtClean="0">
                <a:hlinkClick r:id="rId10" tooltip="Εθνικό σύνθημα"/>
              </a:rPr>
              <a:t>εθνικό σύνθημα</a:t>
            </a:r>
            <a:r>
              <a:rPr lang="el-GR" dirty="0" smtClean="0"/>
              <a:t> της Ελλάδας και από το </a:t>
            </a:r>
            <a:r>
              <a:rPr lang="el-GR" dirty="0" smtClean="0">
                <a:hlinkClick r:id="rId11" tooltip="1838"/>
              </a:rPr>
              <a:t>1838</a:t>
            </a:r>
            <a:r>
              <a:rPr lang="el-GR" dirty="0" smtClean="0"/>
              <a:t> η </a:t>
            </a:r>
            <a:r>
              <a:rPr lang="el-GR" dirty="0" smtClean="0">
                <a:hlinkClick r:id="rId12" tooltip="25 Μαρτίου"/>
              </a:rPr>
              <a:t>25η Μαρτίου</a:t>
            </a:r>
            <a:r>
              <a:rPr lang="el-GR" dirty="0" smtClean="0"/>
              <a:t>, επέτειος εορτασμού της έναρξής της επανάστασης, καθιερώθηκε ως ημέρα </a:t>
            </a:r>
            <a:r>
              <a:rPr lang="el-GR" dirty="0" smtClean="0">
                <a:hlinkClick r:id="rId13" tooltip="Εορτασμός της Ελληνικής Επανάστασης του 1821"/>
              </a:rPr>
              <a:t>εθνικής εορτής</a:t>
            </a:r>
            <a:r>
              <a:rPr lang="el-GR" dirty="0" smtClean="0"/>
              <a:t> και αργίας.</a:t>
            </a:r>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p>
        </p:txBody>
      </p:sp>
      <p:pic>
        <p:nvPicPr>
          <p:cNvPr id="4098" name="Picture 2" descr="C:\Users\Dell\Desktop\enarxi-epanastaseos.jpg"/>
          <p:cNvPicPr>
            <a:picLocks noGrp="1" noChangeAspect="1" noChangeArrowheads="1"/>
          </p:cNvPicPr>
          <p:nvPr>
            <p:ph idx="1"/>
          </p:nvPr>
        </p:nvPicPr>
        <p:blipFill>
          <a:blip r:embed="rId2" cstate="print"/>
          <a:srcRect/>
          <a:stretch>
            <a:fillRect/>
          </a:stretch>
        </p:blipFill>
        <p:spPr bwMode="auto">
          <a:xfrm>
            <a:off x="395536" y="260648"/>
            <a:ext cx="8240389" cy="553077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111</TotalTime>
  <Words>666</Words>
  <Application>Microsoft Office PowerPoint</Application>
  <PresentationFormat>Προβολή στην οθόνη (4:3)</PresentationFormat>
  <Paragraphs>68</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Συγκέντρωση</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Προτεινόμενοι ψηφιακοί πόροι:</vt:lpstr>
      <vt:lpstr>  Προτεινόμενα θέματα άρθρων για την εφημερίδα «Αφιέρωμα στο 1821»</vt:lpstr>
      <vt:lpstr>Διαφάνεια 12</vt:lpstr>
      <vt:lpstr>Διαφάνεια 13</vt:lpstr>
      <vt:lpstr>Διαφάνεια 14</vt:lpstr>
      <vt:lpstr>ΒΙΒΛΙΟΓΡΑΦΙΑ</vt:lpstr>
      <vt:lpstr>ΒΙΒΛΙΟΓΡΑΦΙΑ</vt:lpstr>
      <vt:lpstr>ΒΙΒΛΙΟΓΡΑΦΙΑ</vt:lpstr>
      <vt:lpstr>ΒΙΒΛΙΟΓΡΑΦΙΑ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Dell</dc:creator>
  <cp:lastModifiedBy>Dell</cp:lastModifiedBy>
  <cp:revision>3</cp:revision>
  <dcterms:created xsi:type="dcterms:W3CDTF">2020-12-05T09:22:58Z</dcterms:created>
  <dcterms:modified xsi:type="dcterms:W3CDTF">2020-12-05T14:45:03Z</dcterms:modified>
</cp:coreProperties>
</file>