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3" r:id="rId6"/>
    <p:sldId id="264" r:id="rId7"/>
    <p:sldId id="265" r:id="rId8"/>
    <p:sldId id="266" r:id="rId9"/>
    <p:sldId id="267" r:id="rId10"/>
    <p:sldId id="269" r:id="rId11"/>
    <p:sldId id="270" r:id="rId12"/>
    <p:sldId id="271" r:id="rId13"/>
    <p:sldId id="272" r:id="rId14"/>
    <p:sldId id="275" r:id="rId15"/>
    <p:sldId id="274" r:id="rId16"/>
    <p:sldId id="276" r:id="rId17"/>
    <p:sldId id="284" r:id="rId18"/>
    <p:sldId id="278" r:id="rId19"/>
    <p:sldId id="279" r:id="rId20"/>
    <p:sldId id="277" r:id="rId21"/>
    <p:sldId id="283" r:id="rId22"/>
    <p:sldId id="280" r:id="rId23"/>
    <p:sldId id="281"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8AB3289-DF94-408A-9C38-FDFEE8C57B7F}"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AB3289-DF94-408A-9C38-FDFEE8C57B7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E8AB3289-DF94-408A-9C38-FDFEE8C57B7F}"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E8AB3289-DF94-408A-9C38-FDFEE8C57B7F}"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8AB3289-DF94-408A-9C38-FDFEE8C57B7F}"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9D9D1FCE-8701-4E9E-9643-FCF3B6F030B5}" type="datetimeFigureOut">
              <a:rPr lang="el-GR" smtClean="0"/>
              <a:pPr/>
              <a:t>13/04/2021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AB3289-DF94-408A-9C38-FDFEE8C57B7F}"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E8AB3289-DF94-408A-9C38-FDFEE8C57B7F}"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E8AB3289-DF94-408A-9C38-FDFEE8C57B7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E8AB3289-DF94-408A-9C38-FDFEE8C57B7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8AB3289-DF94-408A-9C38-FDFEE8C57B7F}"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9D9D1FCE-8701-4E9E-9643-FCF3B6F030B5}" type="datetimeFigureOut">
              <a:rPr lang="el-GR" smtClean="0"/>
              <a:pPr/>
              <a:t>13/04/2021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E8AB3289-DF94-408A-9C38-FDFEE8C57B7F}"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9D9D1FCE-8701-4E9E-9643-FCF3B6F030B5}" type="datetimeFigureOut">
              <a:rPr lang="el-GR" smtClean="0"/>
              <a:pPr/>
              <a:t>13/04/2021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9D1FCE-8701-4E9E-9643-FCF3B6F030B5}" type="datetimeFigureOut">
              <a:rPr lang="el-GR" smtClean="0"/>
              <a:pPr/>
              <a:t>13/04/2021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8AB3289-DF94-408A-9C38-FDFEE8C57B7F}"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r>
              <a:rPr lang="el-GR" sz="3200" dirty="0" smtClean="0"/>
              <a:t>ΕΙΣΑΓΩΓΗ</a:t>
            </a:r>
          </a:p>
          <a:p>
            <a:endParaRPr lang="el-GR" dirty="0"/>
          </a:p>
        </p:txBody>
      </p:sp>
      <p:sp>
        <p:nvSpPr>
          <p:cNvPr id="3" name="2 - Τίτλος"/>
          <p:cNvSpPr>
            <a:spLocks noGrp="1"/>
          </p:cNvSpPr>
          <p:nvPr>
            <p:ph type="title"/>
          </p:nvPr>
        </p:nvSpPr>
        <p:spPr>
          <a:xfrm>
            <a:off x="722313" y="332656"/>
            <a:ext cx="7772400" cy="1724744"/>
          </a:xfrm>
        </p:spPr>
        <p:txBody>
          <a:bodyPr>
            <a:normAutofit/>
          </a:bodyPr>
          <a:lstStyle/>
          <a:p>
            <a:r>
              <a:rPr lang="el-GR" sz="2800" b="1" dirty="0" smtClean="0"/>
              <a:t>Η Φιλοσοφία και η Ιστορία της Αρχαίας Ελληνικής Φιλοσοφίας</a:t>
            </a:r>
            <a:r>
              <a:rPr lang="el-GR" b="1" dirty="0" smtClean="0"/>
              <a:t/>
            </a:r>
            <a:br>
              <a:rPr lang="el-GR" b="1"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Θέση κειμένου"/>
          <p:cNvSpPr>
            <a:spLocks noGrp="1"/>
          </p:cNvSpPr>
          <p:nvPr>
            <p:ph type="body" sz="half" idx="3"/>
          </p:nvPr>
        </p:nvSpPr>
        <p:spPr/>
        <p:txBody>
          <a:bodyPr/>
          <a:lstStyle/>
          <a:p>
            <a:endParaRPr lang="el-GR"/>
          </a:p>
        </p:txBody>
      </p:sp>
      <p:sp>
        <p:nvSpPr>
          <p:cNvPr id="4" name="3 - Θέση περιεχομένου"/>
          <p:cNvSpPr>
            <a:spLocks noGrp="1"/>
          </p:cNvSpPr>
          <p:nvPr>
            <p:ph sz="quarter" idx="2"/>
          </p:nvPr>
        </p:nvSpPr>
        <p:spPr/>
        <p:txBody>
          <a:bodyPr>
            <a:normAutofit fontScale="85000" lnSpcReduction="20000"/>
          </a:bodyPr>
          <a:lstStyle/>
          <a:p>
            <a:r>
              <a:rPr lang="el-GR" dirty="0" smtClean="0"/>
              <a:t>Η φιλοσοφία στηρίζεται στον διάλογο, στην κριτική σκέψη και στην πνευματική ελευθερία. Είναι ένας αδιάκοπος προβληματισμός και διδάσκει στον άνθρωπο να θέτει ερωτήματα, να αγαπάει την αλήθεια, να προσπαθεί να διαπλάσει τον χαρακτήρα και τη συμπεριφορά του. </a:t>
            </a:r>
            <a:endParaRPr lang="el-GR" dirty="0"/>
          </a:p>
        </p:txBody>
      </p:sp>
      <p:sp>
        <p:nvSpPr>
          <p:cNvPr id="5" name="4 - Θέση περιεχομένου"/>
          <p:cNvSpPr>
            <a:spLocks noGrp="1"/>
          </p:cNvSpPr>
          <p:nvPr>
            <p:ph sz="quarter" idx="4"/>
          </p:nvPr>
        </p:nvSpPr>
        <p:spPr/>
        <p:txBody>
          <a:bodyPr>
            <a:normAutofit fontScale="92500" lnSpcReduction="20000"/>
          </a:bodyPr>
          <a:lstStyle/>
          <a:p>
            <a:r>
              <a:rPr lang="el-GR" dirty="0" smtClean="0"/>
              <a:t>O προβληματισμός αυτός διαμορφώνεται από τους φιλοσόφους, των οποίων οι διαφορετικές αντιλήψεις και θεωρίες εντάσσονται στην ιστορία της φιλοσοφίας που είναι ιστορία των ιδεών, ιστορία των φιλοσοφικών λόγων και συστημάτων.</a:t>
            </a:r>
            <a:endParaRPr lang="el-GR" dirty="0"/>
          </a:p>
        </p:txBody>
      </p:sp>
      <p:sp>
        <p:nvSpPr>
          <p:cNvPr id="6" name="5 - Τίτλος"/>
          <p:cNvSpPr>
            <a:spLocks noGrp="1"/>
          </p:cNvSpPr>
          <p:nvPr>
            <p:ph type="title"/>
          </p:nvPr>
        </p:nvSpPr>
        <p:spPr/>
        <p:txBody>
          <a:bodyPr/>
          <a:lstStyle/>
          <a:p>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000" b="1" i="1" dirty="0" err="1" smtClean="0"/>
              <a:t>Προβλήµατα</a:t>
            </a:r>
            <a:r>
              <a:rPr lang="el-GR" sz="2000" b="1" i="1" dirty="0" smtClean="0"/>
              <a:t> και κλάδοι της φιλοσοφίας</a:t>
            </a:r>
            <a:endParaRPr lang="el-GR" sz="2000" b="1" i="1" dirty="0"/>
          </a:p>
        </p:txBody>
      </p:sp>
      <p:sp>
        <p:nvSpPr>
          <p:cNvPr id="4" name="3 - Θέση περιεχομένου"/>
          <p:cNvSpPr>
            <a:spLocks noGrp="1"/>
          </p:cNvSpPr>
          <p:nvPr>
            <p:ph sz="quarter" idx="1"/>
          </p:nvPr>
        </p:nvSpPr>
        <p:spPr/>
        <p:txBody>
          <a:bodyPr>
            <a:normAutofit fontScale="92500" lnSpcReduction="20000"/>
          </a:bodyPr>
          <a:lstStyle/>
          <a:p>
            <a:r>
              <a:rPr lang="el-GR" dirty="0" smtClean="0"/>
              <a:t>Η εξέταση της ιστορίας της αρχαίας ελληνικής φιλοσοφίας, όπως αυτή εξελίσσεται από τον 6ο αιώνα </a:t>
            </a:r>
            <a:r>
              <a:rPr lang="el-GR" dirty="0" err="1" smtClean="0"/>
              <a:t>π.Χ.</a:t>
            </a:r>
            <a:r>
              <a:rPr lang="el-GR" dirty="0" smtClean="0"/>
              <a:t> μέχρι και την ύστερη αρχαιότητα, δηλαδή μέχρι τον 6ο αιώνα μ.Χ., φανερώνει </a:t>
            </a:r>
          </a:p>
          <a:p>
            <a:r>
              <a:rPr lang="el-GR" dirty="0" smtClean="0"/>
              <a:t>ότι οι αρχαίοι φιλόσοφοι στοχάστηκαν γύρω από ποικίλα προβλήματα, που συνδέονται με τη μεταφυσική, τη φυσική, τη λογική και τη γλώσσα, τη γνωσιολογία, την ηθική, την πολιτική και κοινωνική φιλοσοφία. </a:t>
            </a:r>
          </a:p>
          <a:p>
            <a:r>
              <a:rPr lang="el-GR" dirty="0" err="1" smtClean="0"/>
              <a:t>Aυτά</a:t>
            </a:r>
            <a:r>
              <a:rPr lang="el-GR" dirty="0" smtClean="0"/>
              <a:t> τα προβλήματα μπορούμε να τα διακρίνουμε σε θεωρητικά και πρακτικά.</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Θέση κειμένου"/>
          <p:cNvSpPr>
            <a:spLocks noGrp="1"/>
          </p:cNvSpPr>
          <p:nvPr>
            <p:ph type="body" sz="half" idx="3"/>
          </p:nvPr>
        </p:nvSpPr>
        <p:spPr/>
        <p:txBody>
          <a:bodyPr/>
          <a:lstStyle/>
          <a:p>
            <a:endParaRPr lang="el-GR"/>
          </a:p>
        </p:txBody>
      </p:sp>
      <p:sp>
        <p:nvSpPr>
          <p:cNvPr id="4" name="3 - Θέση περιεχομένου"/>
          <p:cNvSpPr>
            <a:spLocks noGrp="1"/>
          </p:cNvSpPr>
          <p:nvPr>
            <p:ph sz="quarter" idx="2"/>
          </p:nvPr>
        </p:nvSpPr>
        <p:spPr>
          <a:xfrm>
            <a:off x="301752" y="2276872"/>
            <a:ext cx="4041648" cy="4012915"/>
          </a:xfrm>
        </p:spPr>
        <p:txBody>
          <a:bodyPr>
            <a:normAutofit fontScale="85000" lnSpcReduction="10000"/>
          </a:bodyPr>
          <a:lstStyle/>
          <a:p>
            <a:r>
              <a:rPr lang="el-GR" i="1" dirty="0" smtClean="0"/>
              <a:t>Θεωρητικά</a:t>
            </a:r>
            <a:r>
              <a:rPr lang="el-GR" dirty="0" smtClean="0"/>
              <a:t> προβλήματα αποκαλούμε όσα συνδέονται με τη θεωρία, τη φιλοσοφική δηλαδή έρευνα, και με τη διερεύνηση προβλημάτων που αφορούν τον κόσμο, τον άνθρωπο και τον θεό. </a:t>
            </a:r>
          </a:p>
          <a:p>
            <a:r>
              <a:rPr lang="el-GR" dirty="0" smtClean="0"/>
              <a:t>Με τις αρχές και την ερμηνεία του κόσμου και του όντος ασχολείται η </a:t>
            </a:r>
            <a:r>
              <a:rPr lang="el-GR" i="1" dirty="0" smtClean="0"/>
              <a:t>μεταφυσική ή οντολογία</a:t>
            </a:r>
            <a:r>
              <a:rPr lang="el-GR" dirty="0" smtClean="0"/>
              <a:t>. </a:t>
            </a:r>
          </a:p>
          <a:p>
            <a:endParaRPr lang="el-GR" dirty="0" smtClean="0"/>
          </a:p>
          <a:p>
            <a:endParaRPr lang="el-GR" dirty="0" smtClean="0"/>
          </a:p>
          <a:p>
            <a:endParaRPr lang="el-GR" dirty="0" smtClean="0"/>
          </a:p>
          <a:p>
            <a:endParaRPr lang="el-GR" dirty="0"/>
          </a:p>
        </p:txBody>
      </p:sp>
      <p:sp>
        <p:nvSpPr>
          <p:cNvPr id="5" name="4 - Θέση περιεχομένου"/>
          <p:cNvSpPr>
            <a:spLocks noGrp="1"/>
          </p:cNvSpPr>
          <p:nvPr>
            <p:ph sz="quarter" idx="4"/>
          </p:nvPr>
        </p:nvSpPr>
        <p:spPr/>
        <p:txBody>
          <a:bodyPr>
            <a:normAutofit fontScale="85000" lnSpcReduction="20000"/>
          </a:bodyPr>
          <a:lstStyle/>
          <a:p>
            <a:r>
              <a:rPr lang="el-GR" dirty="0" smtClean="0"/>
              <a:t>Τα προβλήματα που θέτει η γνώση της φύσης αποκαλούνται </a:t>
            </a:r>
            <a:r>
              <a:rPr lang="el-GR" i="1" dirty="0" smtClean="0"/>
              <a:t>κοσμολογικά</a:t>
            </a:r>
            <a:r>
              <a:rPr lang="el-GR" dirty="0" smtClean="0"/>
              <a:t> ή </a:t>
            </a:r>
            <a:r>
              <a:rPr lang="el-GR" i="1" dirty="0" smtClean="0"/>
              <a:t>φυσικά</a:t>
            </a:r>
            <a:r>
              <a:rPr lang="el-GR" dirty="0" smtClean="0"/>
              <a:t>. </a:t>
            </a:r>
          </a:p>
          <a:p>
            <a:r>
              <a:rPr lang="el-GR" dirty="0" smtClean="0"/>
              <a:t>Τα προβλήματα που ανακύπτουν από ερωτήματα σχετικά με τα όρια της γνώσης και τη σχέση της με την πραγματικότητα εξετάζει η </a:t>
            </a:r>
            <a:r>
              <a:rPr lang="el-GR" i="1" dirty="0" smtClean="0"/>
              <a:t>θεωρία της γνώσης</a:t>
            </a:r>
            <a:r>
              <a:rPr lang="el-GR" dirty="0" smtClean="0"/>
              <a:t>, η </a:t>
            </a:r>
            <a:r>
              <a:rPr lang="el-GR" i="1" dirty="0" smtClean="0"/>
              <a:t>γνωσιολογία</a:t>
            </a:r>
            <a:r>
              <a:rPr lang="el-GR" dirty="0" smtClean="0"/>
              <a:t>. </a:t>
            </a:r>
            <a:endParaRPr lang="el-GR" dirty="0"/>
          </a:p>
        </p:txBody>
      </p:sp>
      <p:sp>
        <p:nvSpPr>
          <p:cNvPr id="6" name="5 - Τίτλος"/>
          <p:cNvSpPr>
            <a:spLocks noGrp="1"/>
          </p:cNvSpPr>
          <p:nvPr>
            <p:ph type="title"/>
          </p:nvPr>
        </p:nvSpPr>
        <p:spPr/>
        <p:txBody>
          <a:bodyPr/>
          <a:lstStyle/>
          <a:p>
            <a:r>
              <a:rPr lang="el-GR" dirty="0" smtClean="0"/>
              <a:t>προβλήματα</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400" dirty="0" smtClean="0"/>
              <a:t>προβλήματα</a:t>
            </a:r>
            <a:endParaRPr lang="el-GR" sz="2400" dirty="0"/>
          </a:p>
        </p:txBody>
      </p:sp>
      <p:sp>
        <p:nvSpPr>
          <p:cNvPr id="4" name="3 - Θέση περιεχομένου"/>
          <p:cNvSpPr>
            <a:spLocks noGrp="1"/>
          </p:cNvSpPr>
          <p:nvPr>
            <p:ph sz="quarter" idx="1"/>
          </p:nvPr>
        </p:nvSpPr>
        <p:spPr/>
        <p:txBody>
          <a:bodyPr>
            <a:normAutofit fontScale="85000" lnSpcReduction="10000"/>
          </a:bodyPr>
          <a:lstStyle/>
          <a:p>
            <a:r>
              <a:rPr lang="el-GR" dirty="0" smtClean="0"/>
              <a:t>H </a:t>
            </a:r>
            <a:r>
              <a:rPr lang="el-GR" i="1" dirty="0" smtClean="0"/>
              <a:t>λογική</a:t>
            </a:r>
            <a:r>
              <a:rPr lang="el-GR" dirty="0" smtClean="0"/>
              <a:t> επεξεργάζεται μεθόδους κατάλληλες, ώστε να μπορέσει κάποιος να διακρίνει το σωστό, χρησιμοποιώντας τη λογική σκέψη, και προσδιορίζει τους νόμους, τις αρχές και τους κανόνες που οφείλει να ακολουθεί όποιος αναζητεί την αλήθεια.</a:t>
            </a:r>
          </a:p>
          <a:p>
            <a:r>
              <a:rPr lang="el-GR" i="1" dirty="0" smtClean="0"/>
              <a:t>Πρακτικά</a:t>
            </a:r>
            <a:r>
              <a:rPr lang="el-GR" dirty="0" smtClean="0"/>
              <a:t> προβλήματα αποκαλούμε όσα συνδέονται με τη σκόπιμη πράξη ή δραστηριότητα του ανθρώπου.</a:t>
            </a:r>
          </a:p>
          <a:p>
            <a:r>
              <a:rPr lang="el-GR" dirty="0" smtClean="0"/>
              <a:t> Τα πρακτικά προβλήματα εξετάζουν η </a:t>
            </a:r>
            <a:r>
              <a:rPr lang="el-GR" i="1" dirty="0" smtClean="0"/>
              <a:t>ηθική φιλοσοφία</a:t>
            </a:r>
            <a:r>
              <a:rPr lang="el-GR" dirty="0" smtClean="0"/>
              <a:t>, με την οποία συνδέεται η </a:t>
            </a:r>
            <a:r>
              <a:rPr lang="el-GR" i="1" dirty="0" smtClean="0"/>
              <a:t>κοινωνική φιλοσοφία</a:t>
            </a:r>
            <a:r>
              <a:rPr lang="el-GR" dirty="0" smtClean="0"/>
              <a:t>, αφού κάθε ανθρώπινη πράξη συνδέεται με την κοινωνία, καθώς και η </a:t>
            </a:r>
            <a:r>
              <a:rPr lang="el-GR" i="1" dirty="0" smtClean="0"/>
              <a:t>πολιτική φιλοσοφία</a:t>
            </a:r>
            <a:r>
              <a:rPr lang="el-GR" dirty="0" smtClean="0"/>
              <a:t>.</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000" dirty="0" smtClean="0"/>
              <a:t>ΗΘΙΚΗ</a:t>
            </a:r>
            <a:endParaRPr lang="el-GR" sz="2000" dirty="0"/>
          </a:p>
        </p:txBody>
      </p:sp>
      <p:sp>
        <p:nvSpPr>
          <p:cNvPr id="4" name="3 - Θέση περιεχομένου"/>
          <p:cNvSpPr>
            <a:spLocks noGrp="1"/>
          </p:cNvSpPr>
          <p:nvPr>
            <p:ph sz="quarter" idx="1"/>
          </p:nvPr>
        </p:nvSpPr>
        <p:spPr/>
        <p:txBody>
          <a:bodyPr>
            <a:normAutofit fontScale="85000" lnSpcReduction="20000"/>
          </a:bodyPr>
          <a:lstStyle/>
          <a:p>
            <a:r>
              <a:rPr lang="el-GR" dirty="0" smtClean="0"/>
              <a:t>Η </a:t>
            </a:r>
            <a:r>
              <a:rPr lang="el-GR" i="1" dirty="0" smtClean="0"/>
              <a:t>ηθική</a:t>
            </a:r>
            <a:r>
              <a:rPr lang="el-GR" dirty="0" smtClean="0"/>
              <a:t>, στην κοινή χρήση του όρου, συνδέεται με τα ήθη, δηλαδή τα καθιερωμένα πρότυπα συμπεριφοράς που έχουν επικρατήσει σε μια κοινωνία, είτε από παράδοση είτε με τη σιωπηρή συμφωνία μεταξύ των μελών της. </a:t>
            </a:r>
          </a:p>
          <a:p>
            <a:r>
              <a:rPr lang="el-GR" dirty="0" smtClean="0"/>
              <a:t>Η </a:t>
            </a:r>
            <a:r>
              <a:rPr lang="el-GR" i="1" dirty="0" smtClean="0"/>
              <a:t>ηθική</a:t>
            </a:r>
            <a:r>
              <a:rPr lang="el-GR" dirty="0" smtClean="0"/>
              <a:t>, ως κλάδος της φιλοσοφίας, αποτελεί τη στοχαστική μελέτη ορισμένων αξιών που αφορούν την ανθρώπινη συμπεριφορά και τους κανόνες που την διέπουν σ' ένα κοινωνικό σύνολο. </a:t>
            </a:r>
          </a:p>
          <a:p>
            <a:r>
              <a:rPr lang="el-GR" dirty="0" smtClean="0"/>
              <a:t>Προσπαθεί να ορίσει το κριτήριο της ορθής πράξης, να εξετάσει τη φύση των ηθικών κρίσεων και επιχειρεί την επίλυση πρακτικών ηθικών προβλημάτων.</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Θέση κειμένου"/>
          <p:cNvSpPr>
            <a:spLocks noGrp="1"/>
          </p:cNvSpPr>
          <p:nvPr>
            <p:ph type="body" sz="half" idx="3"/>
          </p:nvPr>
        </p:nvSpPr>
        <p:spPr/>
        <p:txBody>
          <a:bodyPr/>
          <a:lstStyle/>
          <a:p>
            <a:endParaRPr lang="el-GR"/>
          </a:p>
        </p:txBody>
      </p:sp>
      <p:sp>
        <p:nvSpPr>
          <p:cNvPr id="4" name="3 - Θέση περιεχομένου"/>
          <p:cNvSpPr>
            <a:spLocks noGrp="1"/>
          </p:cNvSpPr>
          <p:nvPr>
            <p:ph sz="quarter" idx="2"/>
          </p:nvPr>
        </p:nvSpPr>
        <p:spPr>
          <a:xfrm>
            <a:off x="301752" y="2276872"/>
            <a:ext cx="4041648" cy="4012915"/>
          </a:xfrm>
        </p:spPr>
        <p:txBody>
          <a:bodyPr>
            <a:normAutofit fontScale="55000" lnSpcReduction="20000"/>
          </a:bodyPr>
          <a:lstStyle/>
          <a:p>
            <a:r>
              <a:rPr lang="el-GR" sz="3200" dirty="0" smtClean="0"/>
              <a:t>Η </a:t>
            </a:r>
            <a:r>
              <a:rPr lang="el-GR" sz="3200" i="1" dirty="0" smtClean="0"/>
              <a:t>πολιτική</a:t>
            </a:r>
            <a:r>
              <a:rPr lang="el-GR" sz="3200" dirty="0" smtClean="0"/>
              <a:t> και </a:t>
            </a:r>
            <a:r>
              <a:rPr lang="el-GR" sz="3200" i="1" dirty="0" smtClean="0"/>
              <a:t>κοινωνική</a:t>
            </a:r>
            <a:r>
              <a:rPr lang="el-GR" sz="3200" dirty="0" smtClean="0"/>
              <a:t> φιλοσοφία εξετάζει τους κανόνες, που πρέπει να διέπουν μία οργανωμένη πολιτική κοινωνία, </a:t>
            </a:r>
          </a:p>
          <a:p>
            <a:r>
              <a:rPr lang="el-GR" sz="3200" dirty="0" smtClean="0"/>
              <a:t>και ασχολείται με την πολιτική οργάνωση του κράτους, τη νομιμότητα της πολιτικής εξουσίας, τις ελευθερίες και τα δικαιώματα των πολιτών, την ιδιοκτησία, την οργάνωση του κράτους, </a:t>
            </a:r>
          </a:p>
          <a:p>
            <a:r>
              <a:rPr lang="el-GR" sz="3200" dirty="0" smtClean="0"/>
              <a:t>τα πολιτεύματα, τους νόμους και τους θεσμούς, καθώς και με την πολιτική συμπεριφορά ατόμων και κοινωνικών ομάδων.</a:t>
            </a:r>
          </a:p>
          <a:p>
            <a:r>
              <a:rPr lang="el-GR" dirty="0" smtClean="0"/>
              <a:t/>
            </a:r>
            <a:br>
              <a:rPr lang="el-GR" dirty="0" smtClean="0"/>
            </a:br>
            <a:endParaRPr lang="el-GR" dirty="0"/>
          </a:p>
        </p:txBody>
      </p:sp>
      <p:sp>
        <p:nvSpPr>
          <p:cNvPr id="5" name="4 - Θέση περιεχομένου"/>
          <p:cNvSpPr>
            <a:spLocks noGrp="1"/>
          </p:cNvSpPr>
          <p:nvPr>
            <p:ph sz="quarter" idx="4"/>
          </p:nvPr>
        </p:nvSpPr>
        <p:spPr/>
        <p:txBody>
          <a:bodyPr/>
          <a:lstStyle/>
          <a:p>
            <a:r>
              <a:rPr lang="el-GR" sz="1800" dirty="0" smtClean="0"/>
              <a:t>Αρχαϊκή περίοδος. Η προσωκρατική φιλοσοφία (6ος-5ος αι. </a:t>
            </a:r>
            <a:r>
              <a:rPr lang="el-GR" sz="1800" dirty="0" err="1" smtClean="0"/>
              <a:t>π.Χ.</a:t>
            </a:r>
            <a:endParaRPr lang="el-GR" sz="1800" dirty="0" smtClean="0"/>
          </a:p>
          <a:p>
            <a:r>
              <a:rPr lang="el-GR" sz="1800" dirty="0" smtClean="0"/>
              <a:t>Κλασική ή αττική περίοδος (5ος-4ος αι. </a:t>
            </a:r>
            <a:r>
              <a:rPr lang="el-GR" sz="1800" dirty="0" err="1" smtClean="0"/>
              <a:t>π.X</a:t>
            </a:r>
            <a:r>
              <a:rPr lang="el-GR" sz="1800" dirty="0" smtClean="0"/>
              <a:t>.)</a:t>
            </a:r>
          </a:p>
          <a:p>
            <a:r>
              <a:rPr lang="el-GR" sz="1800" dirty="0" smtClean="0"/>
              <a:t>Μετακλασική περίοδος. Ελληνιστική-</a:t>
            </a:r>
            <a:r>
              <a:rPr lang="el-GR" sz="1800" dirty="0" err="1" smtClean="0"/>
              <a:t>Pωµαϊκή</a:t>
            </a:r>
            <a:r>
              <a:rPr lang="el-GR" sz="1800" dirty="0" smtClean="0"/>
              <a:t> φιλοσοφία.  Ύστερη αρχαιότητα. (3ος αι. </a:t>
            </a:r>
            <a:r>
              <a:rPr lang="el-GR" sz="1800" dirty="0" err="1" smtClean="0"/>
              <a:t>π.X</a:t>
            </a:r>
            <a:r>
              <a:rPr lang="el-GR" sz="1800" dirty="0" smtClean="0"/>
              <a:t>. - 6ος αι. µ.Χ.)</a:t>
            </a:r>
          </a:p>
          <a:p>
            <a:r>
              <a:rPr lang="el-GR" sz="1800" dirty="0" smtClean="0"/>
              <a:t> </a:t>
            </a:r>
          </a:p>
          <a:p>
            <a:endParaRPr lang="el-GR" sz="1800" b="1" dirty="0" smtClean="0"/>
          </a:p>
          <a:p>
            <a:endParaRPr lang="el-GR" sz="1800" dirty="0" smtClean="0"/>
          </a:p>
          <a:p>
            <a:endParaRPr lang="el-GR" dirty="0"/>
          </a:p>
        </p:txBody>
      </p:sp>
      <p:sp>
        <p:nvSpPr>
          <p:cNvPr id="6" name="5 - Τίτλος"/>
          <p:cNvSpPr>
            <a:spLocks noGrp="1"/>
          </p:cNvSpPr>
          <p:nvPr>
            <p:ph type="title"/>
          </p:nvPr>
        </p:nvSpPr>
        <p:spPr/>
        <p:txBody>
          <a:bodyPr>
            <a:noAutofit/>
          </a:bodyPr>
          <a:lstStyle/>
          <a:p>
            <a:r>
              <a:rPr lang="el-GR" sz="2000" b="1" i="1" dirty="0" smtClean="0"/>
              <a:t>Διαίρεση της ιστορίας της αρχαίας ελληνικής φιλοσοφίας</a:t>
            </a:r>
            <a:br>
              <a:rPr lang="el-GR" sz="2000" b="1" i="1" dirty="0" smtClean="0"/>
            </a:br>
            <a:endParaRPr lang="el-GR"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000" i="1" dirty="0" smtClean="0"/>
              <a:t>Η παράδοση της ελληνικής φιλοσοφίας</a:t>
            </a:r>
          </a:p>
          <a:p>
            <a:endParaRPr lang="el-GR" sz="2000" dirty="0"/>
          </a:p>
        </p:txBody>
      </p:sp>
      <p:sp>
        <p:nvSpPr>
          <p:cNvPr id="4" name="3 - Θέση περιεχομένου"/>
          <p:cNvSpPr>
            <a:spLocks noGrp="1"/>
          </p:cNvSpPr>
          <p:nvPr>
            <p:ph sz="quarter" idx="1"/>
          </p:nvPr>
        </p:nvSpPr>
        <p:spPr/>
        <p:txBody>
          <a:bodyPr/>
          <a:lstStyle/>
          <a:p>
            <a:r>
              <a:rPr lang="el-GR" b="1" i="1" dirty="0" err="1" smtClean="0"/>
              <a:t>Άµεσες</a:t>
            </a:r>
            <a:r>
              <a:rPr lang="el-GR" b="1" i="1" dirty="0" smtClean="0"/>
              <a:t> πηγές</a:t>
            </a:r>
          </a:p>
          <a:p>
            <a:r>
              <a:rPr lang="el-GR" dirty="0" smtClean="0"/>
              <a:t>Οι πηγές είναι </a:t>
            </a:r>
            <a:r>
              <a:rPr lang="el-GR" i="1" dirty="0" smtClean="0"/>
              <a:t>άμεσες</a:t>
            </a:r>
            <a:r>
              <a:rPr lang="el-GR" dirty="0" smtClean="0"/>
              <a:t>, δηλαδή τα συγγράμματα των ίδιων των φιλοσόφων, </a:t>
            </a:r>
          </a:p>
          <a:p>
            <a:r>
              <a:rPr lang="el-GR" b="1" i="1" dirty="0" err="1" smtClean="0"/>
              <a:t>Έµµεσες</a:t>
            </a:r>
            <a:r>
              <a:rPr lang="el-GR" b="1" i="1" dirty="0" smtClean="0"/>
              <a:t> πηγές</a:t>
            </a:r>
            <a:endParaRPr lang="el-GR" dirty="0" smtClean="0"/>
          </a:p>
          <a:p>
            <a:r>
              <a:rPr lang="el-GR" dirty="0" smtClean="0"/>
              <a:t>και </a:t>
            </a:r>
            <a:r>
              <a:rPr lang="el-GR" i="1" dirty="0" smtClean="0"/>
              <a:t>έμμεσες</a:t>
            </a:r>
            <a:r>
              <a:rPr lang="el-GR" dirty="0" smtClean="0"/>
              <a:t>, δηλαδή η </a:t>
            </a:r>
            <a:r>
              <a:rPr lang="el-GR" dirty="0" err="1" smtClean="0"/>
              <a:t>δοξογραφική</a:t>
            </a:r>
            <a:r>
              <a:rPr lang="el-GR" dirty="0" smtClean="0"/>
              <a:t> γραμματεία, οι </a:t>
            </a:r>
            <a:r>
              <a:rPr lang="el-GR" dirty="0" err="1" smtClean="0"/>
              <a:t>Bιογραφίες</a:t>
            </a:r>
            <a:r>
              <a:rPr lang="el-GR" dirty="0" smtClean="0"/>
              <a:t>, οι </a:t>
            </a:r>
            <a:r>
              <a:rPr lang="el-GR" dirty="0" err="1" smtClean="0"/>
              <a:t>Aνθολογίες</a:t>
            </a:r>
            <a:r>
              <a:rPr lang="el-GR" dirty="0" smtClean="0"/>
              <a:t>, τα </a:t>
            </a:r>
            <a:r>
              <a:rPr lang="el-GR" dirty="0" err="1" smtClean="0"/>
              <a:t>Aπανθίσματα</a:t>
            </a:r>
            <a:r>
              <a:rPr lang="el-GR"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 name="5 - Θέση εικόνας" descr="images (2).jpg"/>
          <p:cNvPicPr>
            <a:picLocks noGrp="1" noChangeAspect="1"/>
          </p:cNvPicPr>
          <p:nvPr>
            <p:ph type="pic" idx="1"/>
          </p:nvPr>
        </p:nvPicPr>
        <p:blipFill>
          <a:blip r:embed="rId2" cstate="print"/>
          <a:srcRect l="16055" r="16055"/>
          <a:stretch>
            <a:fillRect/>
          </a:stretch>
        </p:blipFill>
        <p:spPr>
          <a:xfrm>
            <a:off x="2987824" y="609600"/>
            <a:ext cx="5976664" cy="5627712"/>
          </a:xfrm>
        </p:spPr>
      </p:pic>
      <p:sp>
        <p:nvSpPr>
          <p:cNvPr id="4" name="3 - Θέση κειμένου"/>
          <p:cNvSpPr>
            <a:spLocks noGrp="1"/>
          </p:cNvSpPr>
          <p:nvPr>
            <p:ph type="body" sz="half" idx="2"/>
          </p:nvPr>
        </p:nvSpPr>
        <p:spPr/>
        <p:txBody>
          <a:bodyPr/>
          <a:lstStyle/>
          <a:p>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0"/>
            <a:ext cx="8534400" cy="987552"/>
          </a:xfrm>
        </p:spPr>
        <p:txBody>
          <a:bodyPr>
            <a:normAutofit fontScale="90000"/>
          </a:bodyPr>
          <a:lstStyle/>
          <a:p>
            <a:r>
              <a:rPr lang="el-GR" b="1" dirty="0" smtClean="0"/>
              <a:t> </a:t>
            </a:r>
            <a:br>
              <a:rPr lang="el-GR" b="1" dirty="0" smtClean="0"/>
            </a:br>
            <a:r>
              <a:rPr lang="el-GR" b="1" dirty="0" smtClean="0"/>
              <a:t/>
            </a:r>
            <a:br>
              <a:rPr lang="el-GR" b="1" dirty="0" smtClean="0"/>
            </a:br>
            <a:r>
              <a:rPr lang="el-GR" sz="3100" b="1" dirty="0" smtClean="0"/>
              <a:t>Βιογραφίες φιλοσόφων</a:t>
            </a:r>
            <a:br>
              <a:rPr lang="el-GR" sz="3100" b="1" dirty="0" smtClean="0"/>
            </a:br>
            <a:endParaRPr lang="el-GR" sz="3100" dirty="0"/>
          </a:p>
        </p:txBody>
      </p:sp>
      <p:sp>
        <p:nvSpPr>
          <p:cNvPr id="3" name="2 - Θέση περιεχομένου"/>
          <p:cNvSpPr>
            <a:spLocks noGrp="1"/>
          </p:cNvSpPr>
          <p:nvPr>
            <p:ph sz="half" idx="1"/>
          </p:nvPr>
        </p:nvSpPr>
        <p:spPr/>
        <p:txBody>
          <a:bodyPr>
            <a:normAutofit lnSpcReduction="10000"/>
          </a:bodyPr>
          <a:lstStyle/>
          <a:p>
            <a:r>
              <a:rPr lang="el-GR" dirty="0" smtClean="0"/>
              <a:t>Σε αυτό το είδος λογοτεχνίας εντάσσονται προσπάθειες καταγραφής ανεκδοτολογικού υλικού, αρχειακές πληροφορίες για τη ζωή και τα έργα </a:t>
            </a:r>
            <a:r>
              <a:rPr lang="el-GR" dirty="0" err="1" smtClean="0"/>
              <a:t>Eλλήνων</a:t>
            </a:r>
            <a:r>
              <a:rPr lang="el-GR" dirty="0" smtClean="0"/>
              <a:t> φιλοσόφων. </a:t>
            </a:r>
          </a:p>
          <a:p>
            <a:r>
              <a:rPr lang="el-GR" dirty="0" smtClean="0"/>
              <a:t>Τα </a:t>
            </a:r>
            <a:r>
              <a:rPr lang="el-GR" i="1" dirty="0" smtClean="0"/>
              <a:t>Απομνημονεύματα</a:t>
            </a:r>
            <a:r>
              <a:rPr lang="el-GR" dirty="0" smtClean="0"/>
              <a:t> </a:t>
            </a:r>
            <a:r>
              <a:rPr lang="el-GR" dirty="0" err="1" smtClean="0"/>
              <a:t>λ.χτου</a:t>
            </a:r>
            <a:r>
              <a:rPr lang="el-GR" dirty="0" smtClean="0"/>
              <a:t> Ξενοφώντα μας δίνουν πληροφορίες για τη ζωή και τη φιλοσοφία του Σωκράτη</a:t>
            </a:r>
            <a:endParaRPr lang="el-GR" dirty="0"/>
          </a:p>
        </p:txBody>
      </p:sp>
      <p:sp>
        <p:nvSpPr>
          <p:cNvPr id="4" name="3 - Θέση περιεχομένου"/>
          <p:cNvSpPr>
            <a:spLocks noGrp="1"/>
          </p:cNvSpPr>
          <p:nvPr>
            <p:ph sz="half" idx="2"/>
          </p:nvPr>
        </p:nvSpPr>
        <p:spPr/>
        <p:txBody>
          <a:bodyPr>
            <a:normAutofit lnSpcReduction="10000"/>
          </a:bodyPr>
          <a:lstStyle/>
          <a:p>
            <a:r>
              <a:rPr lang="el-GR" dirty="0" smtClean="0"/>
              <a:t>. Ο Αριστόξενος ο </a:t>
            </a:r>
            <a:r>
              <a:rPr lang="el-GR" dirty="0" err="1" smtClean="0"/>
              <a:t>Ταραντίνος</a:t>
            </a:r>
            <a:r>
              <a:rPr lang="el-GR" dirty="0" smtClean="0"/>
              <a:t>, μαθητής του Αριστοτέλη, ο Καλλίμαχος ο </a:t>
            </a:r>
            <a:r>
              <a:rPr lang="el-GR" dirty="0" err="1" smtClean="0"/>
              <a:t>Κυρηναίος</a:t>
            </a:r>
            <a:r>
              <a:rPr lang="el-GR" dirty="0" smtClean="0"/>
              <a:t>, ο Διογένης ο Λαέρτιος κ.ά. ασχολήθηκαν με αρχειακό και ανεκδοτολογικό υλικό σχετικά με τους βίους των φιλοσόφων.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lstStyle/>
          <a:p>
            <a:r>
              <a:rPr lang="el-GR" b="1" i="1" dirty="0" smtClean="0"/>
              <a:t>Η </a:t>
            </a:r>
            <a:r>
              <a:rPr lang="el-GR" b="1" i="1" dirty="0" err="1" smtClean="0"/>
              <a:t>σηµασία</a:t>
            </a:r>
            <a:r>
              <a:rPr lang="el-GR" b="1" i="1" dirty="0" smtClean="0"/>
              <a:t> και η επικαιρότητα της αρχαίας ελληνικής φιλοσοφίας</a:t>
            </a:r>
          </a:p>
          <a:p>
            <a:endParaRPr lang="el-GR" dirty="0"/>
          </a:p>
        </p:txBody>
      </p:sp>
      <p:sp>
        <p:nvSpPr>
          <p:cNvPr id="4" name="3 - Θέση περιεχομένου"/>
          <p:cNvSpPr>
            <a:spLocks noGrp="1"/>
          </p:cNvSpPr>
          <p:nvPr>
            <p:ph sz="quarter" idx="1"/>
          </p:nvPr>
        </p:nvSpPr>
        <p:spPr/>
        <p:txBody>
          <a:bodyPr/>
          <a:lstStyle/>
          <a:p>
            <a:r>
              <a:rPr lang="el-GR" dirty="0" smtClean="0"/>
              <a:t>Ποια είναι, όμως, η σημασία της αρχαίας ελληνικής φιλοσοφίας; </a:t>
            </a:r>
          </a:p>
          <a:p>
            <a:r>
              <a:rPr lang="el-GR" dirty="0" smtClean="0"/>
              <a:t>Γιατί αυτά που είπαν οι αρχαίοι Έλληνες πριν από τόσο πολλά χρόνια μάς ενδιαφέρουν ακόμη;</a:t>
            </a:r>
          </a:p>
          <a:p>
            <a:r>
              <a:rPr lang="el-GR" dirty="0" smtClean="0"/>
              <a:t> Και πώς μπορούν να χρησιμεύσουν σε μας σήμερα, στη δική μας εποχή, που έχει τα δικά της προβλήματα και που διαφέρει τόσο πολύ από αυτήν της αρχαιότητας;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lstStyle/>
          <a:p>
            <a:r>
              <a:rPr lang="el-GR" b="1" i="1" dirty="0" err="1" smtClean="0"/>
              <a:t>Όνοµα</a:t>
            </a:r>
            <a:r>
              <a:rPr lang="el-GR" b="1" i="1" dirty="0" smtClean="0"/>
              <a:t> και έννοια της φιλοσοφίας</a:t>
            </a:r>
          </a:p>
          <a:p>
            <a:endParaRPr lang="el-GR" dirty="0"/>
          </a:p>
        </p:txBody>
      </p:sp>
      <p:sp>
        <p:nvSpPr>
          <p:cNvPr id="4" name="3 - Θέση περιεχομένου"/>
          <p:cNvSpPr>
            <a:spLocks noGrp="1"/>
          </p:cNvSpPr>
          <p:nvPr>
            <p:ph sz="quarter" idx="1"/>
          </p:nvPr>
        </p:nvSpPr>
        <p:spPr/>
        <p:txBody>
          <a:bodyPr>
            <a:normAutofit lnSpcReduction="10000"/>
          </a:bodyPr>
          <a:lstStyle/>
          <a:p>
            <a:r>
              <a:rPr lang="el-GR" dirty="0" smtClean="0"/>
              <a:t>Η λέξη </a:t>
            </a:r>
            <a:r>
              <a:rPr lang="el-GR" b="1" i="1" dirty="0" smtClean="0"/>
              <a:t>φιλοσοφία</a:t>
            </a:r>
            <a:r>
              <a:rPr lang="el-GR" dirty="0" smtClean="0"/>
              <a:t> απαντά στη γραπτή ελληνική παράδοση σποραδικά κατά τον 5ο αιώνα </a:t>
            </a:r>
            <a:r>
              <a:rPr lang="el-GR" dirty="0" err="1" smtClean="0"/>
              <a:t>π.Χ.</a:t>
            </a:r>
            <a:r>
              <a:rPr lang="el-GR" dirty="0" smtClean="0"/>
              <a:t> </a:t>
            </a:r>
            <a:endParaRPr lang="en-US" dirty="0" smtClean="0"/>
          </a:p>
          <a:p>
            <a:r>
              <a:rPr lang="el-GR" dirty="0" smtClean="0"/>
              <a:t>Παράγεται από το ρήμα φιλοσοφώ και σημαίνει «αγάπη για τη σοφία» (φίλος + σοφία).</a:t>
            </a:r>
            <a:endParaRPr lang="en-US" dirty="0" smtClean="0"/>
          </a:p>
          <a:p>
            <a:r>
              <a:rPr lang="el-GR" dirty="0" smtClean="0"/>
              <a:t> Η λέξη </a:t>
            </a:r>
            <a:r>
              <a:rPr lang="el-GR" b="1" i="1" dirty="0" smtClean="0"/>
              <a:t>σοφία</a:t>
            </a:r>
            <a:r>
              <a:rPr lang="el-GR" dirty="0" smtClean="0"/>
              <a:t> απαντά για πρώτη φορά στον Όμηρο και στον Ησίοδο και σημαίνει ικανότητα στο οποιοδήποτε επάγγελμα ή σε οποιαδήποτε τέχνη, όπως του ναυπηγού ή του ποιητή.</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800" dirty="0" smtClean="0"/>
              <a:t>Σημασία</a:t>
            </a:r>
            <a:endParaRPr lang="el-GR" sz="2800" dirty="0"/>
          </a:p>
        </p:txBody>
      </p:sp>
      <p:sp>
        <p:nvSpPr>
          <p:cNvPr id="4" name="3 - Θέση περιεχομένου"/>
          <p:cNvSpPr>
            <a:spLocks noGrp="1"/>
          </p:cNvSpPr>
          <p:nvPr>
            <p:ph sz="quarter" idx="1"/>
          </p:nvPr>
        </p:nvSpPr>
        <p:spPr/>
        <p:txBody>
          <a:bodyPr>
            <a:normAutofit fontScale="92500" lnSpcReduction="20000"/>
          </a:bodyPr>
          <a:lstStyle/>
          <a:p>
            <a:r>
              <a:rPr lang="el-GR" dirty="0" smtClean="0"/>
              <a:t>Η αρχαία ελληνική φιλοσοφία είναι σημαντική όχι μόνο για την ιστορία της φιλοσοφίας, αλλά και γιατί ασχολείται με θέματα που είναι ακόμη επίκαιρα και συνεχίζουν να προβληματίζουν τους σημερινούς φιλοσόφους, αλλά και να τους εμπνέουν. </a:t>
            </a:r>
          </a:p>
          <a:p>
            <a:r>
              <a:rPr lang="el-GR" dirty="0" smtClean="0"/>
              <a:t>Οι αρχαίοι Έλληνες φιλόσοφοι ήταν αυτοί οι οποίοι πρώτοι έθεσαν τις βάσεις και τα θεμέλια της επιστήμης και της φιλοσοφίας και ασχολήθηκαν συστηματικά με τα περισσότερα από τα θέματα με τα οποία και σήμερα ασχολούνται οι φιλόσοφοι.</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5" name="4 - Θέση εικόνας" descr="hqdefault.jpg"/>
          <p:cNvPicPr>
            <a:picLocks noGrp="1" noChangeAspect="1"/>
          </p:cNvPicPr>
          <p:nvPr>
            <p:ph type="pic" idx="1"/>
          </p:nvPr>
        </p:nvPicPr>
        <p:blipFill>
          <a:blip r:embed="rId2" cstate="print"/>
          <a:srcRect t="1515" b="1515"/>
          <a:stretch>
            <a:fillRect/>
          </a:stretch>
        </p:blipFill>
        <p:spPr>
          <a:xfrm>
            <a:off x="3000375" y="609600"/>
            <a:ext cx="5867400" cy="5699720"/>
          </a:xfrm>
        </p:spPr>
      </p:pic>
      <p:sp>
        <p:nvSpPr>
          <p:cNvPr id="4" name="3 - Θέση κειμένου"/>
          <p:cNvSpPr>
            <a:spLocks noGrp="1"/>
          </p:cNvSpPr>
          <p:nvPr>
            <p:ph type="body" sz="half" idx="2"/>
          </p:nvPr>
        </p:nvSpPr>
        <p:spPr/>
        <p:txBody>
          <a:bodyPr/>
          <a:lstStyle/>
          <a:p>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000" dirty="0" smtClean="0"/>
              <a:t>ΣΗΜΑΣΙΑ</a:t>
            </a:r>
            <a:endParaRPr lang="el-GR" sz="2000" dirty="0"/>
          </a:p>
        </p:txBody>
      </p:sp>
      <p:sp>
        <p:nvSpPr>
          <p:cNvPr id="4" name="3 - Θέση περιεχομένου"/>
          <p:cNvSpPr>
            <a:spLocks noGrp="1"/>
          </p:cNvSpPr>
          <p:nvPr>
            <p:ph sz="quarter" idx="1"/>
          </p:nvPr>
        </p:nvSpPr>
        <p:spPr/>
        <p:txBody>
          <a:bodyPr>
            <a:normAutofit fontScale="92500" lnSpcReduction="20000"/>
          </a:bodyPr>
          <a:lstStyle/>
          <a:p>
            <a:r>
              <a:rPr lang="el-GR" dirty="0" smtClean="0"/>
              <a:t>Οι φιλοσοφικές θεωρίες τους έχουν διαμορφώσει τον τρόπο της σκέψης μας και έχουν θέσει τις βάσεις του φιλοσοφικού στοχασμού του δυτικού κόσμου. </a:t>
            </a:r>
          </a:p>
          <a:p>
            <a:r>
              <a:rPr lang="el-GR" dirty="0" smtClean="0"/>
              <a:t>Αν και ο φιλοσοφικός στοχασμός έχει αναπόφευκτα στην εποχή μας περάσει και σε άλλου είδους προβληματισμούς και έχει αναπτύξει νέες και διαφορετικές θεωρίες, αφού ασχολείται και με προβλήματα που δεν είχαν διατυπωθεί στο παρελθόν, όμως πολλά από τα θέματα της φιλοσοφίας παραμένουν τα ίδια, κυρίως στους τομείς της ηθικής και της πολιτικής φιλοσοφίας.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lstStyle/>
          <a:p>
            <a:endParaRPr lang="el-GR"/>
          </a:p>
        </p:txBody>
      </p:sp>
      <p:sp>
        <p:nvSpPr>
          <p:cNvPr id="4" name="3 - Θέση περιεχομένου"/>
          <p:cNvSpPr>
            <a:spLocks noGrp="1"/>
          </p:cNvSpPr>
          <p:nvPr>
            <p:ph sz="quarter" idx="1"/>
          </p:nvPr>
        </p:nvSpPr>
        <p:spPr/>
        <p:txBody>
          <a:bodyPr>
            <a:normAutofit lnSpcReduction="10000"/>
          </a:bodyPr>
          <a:lstStyle/>
          <a:p>
            <a:r>
              <a:rPr lang="el-GR" dirty="0" smtClean="0"/>
              <a:t>Συγχρόνως, στην εποχή μας, πολλές από τις ιδέες της αρχαιότητας, κυρίως αυτές που αφορούν την ηθική, την πολιτική και την κοινωνική ζωή, επανέρχονται στο προσκήνιο του φιλοσοφικού προβληματισμού, επειδή οι σύγχρονοι φιλόσοφοι θεωρούν πως η αρχαία φιλοσοφία είναι δυνατόν να βοηθήσει και σήμερα στην επίλυση καίριων προβλημάτων του ανθρώπου και της κοινωνίας.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Θέση κειμένου"/>
          <p:cNvSpPr>
            <a:spLocks noGrp="1"/>
          </p:cNvSpPr>
          <p:nvPr>
            <p:ph type="body" sz="half" idx="3"/>
          </p:nvPr>
        </p:nvSpPr>
        <p:spPr/>
        <p:txBody>
          <a:bodyPr/>
          <a:lstStyle/>
          <a:p>
            <a:endParaRPr lang="el-GR"/>
          </a:p>
        </p:txBody>
      </p:sp>
      <p:sp>
        <p:nvSpPr>
          <p:cNvPr id="4" name="3 - Θέση περιεχομένου"/>
          <p:cNvSpPr>
            <a:spLocks noGrp="1"/>
          </p:cNvSpPr>
          <p:nvPr>
            <p:ph sz="quarter" idx="2"/>
          </p:nvPr>
        </p:nvSpPr>
        <p:spPr/>
        <p:txBody>
          <a:bodyPr>
            <a:normAutofit fontScale="70000" lnSpcReduction="20000"/>
          </a:bodyPr>
          <a:lstStyle/>
          <a:p>
            <a:r>
              <a:rPr lang="el-GR" sz="3000" dirty="0" smtClean="0"/>
              <a:t>Ο σοφός ή σοφιστής προηγείται του φιλοσόφου και είναι σύμβολο επινοητικότητας, άνθρωπος με πολιτική δράση ή νομοθέτης (Επτά Σοφοί). </a:t>
            </a:r>
            <a:endParaRPr lang="en-US" sz="3000" dirty="0" smtClean="0"/>
          </a:p>
          <a:p>
            <a:r>
              <a:rPr lang="el-GR" sz="3000" dirty="0" smtClean="0"/>
              <a:t>Γενικότερα, σοφία σήμαινε ενδιαφέρον για τη γνώση αλλά και φρόνηση, ορθή κρίση για διάφορα πράγματα στη ζωή ή ακόμη ικανότητα για να λαμβάνει κάποιος πρακτικές αποφάσεις. </a:t>
            </a:r>
          </a:p>
          <a:p>
            <a:endParaRPr lang="el-GR" dirty="0"/>
          </a:p>
        </p:txBody>
      </p:sp>
      <p:sp>
        <p:nvSpPr>
          <p:cNvPr id="5" name="4 - Θέση περιεχομένου"/>
          <p:cNvSpPr>
            <a:spLocks noGrp="1"/>
          </p:cNvSpPr>
          <p:nvPr>
            <p:ph sz="quarter" idx="4"/>
          </p:nvPr>
        </p:nvSpPr>
        <p:spPr>
          <a:xfrm>
            <a:off x="4800600" y="2348880"/>
            <a:ext cx="4038600" cy="3944695"/>
          </a:xfrm>
        </p:spPr>
        <p:txBody>
          <a:bodyPr>
            <a:noAutofit/>
          </a:bodyPr>
          <a:lstStyle/>
          <a:p>
            <a:r>
              <a:rPr lang="el-GR" sz="2100" dirty="0" smtClean="0"/>
              <a:t>Λέγεται ότι ο Ηρόδοτος χρησιμοποίησε πρώτος το ρήμα </a:t>
            </a:r>
            <a:r>
              <a:rPr lang="el-GR" sz="2100" dirty="0" err="1" smtClean="0"/>
              <a:t>φιλοσοφεῖν</a:t>
            </a:r>
            <a:r>
              <a:rPr lang="el-GR" sz="2100" dirty="0" smtClean="0"/>
              <a:t> αναφερόμενος στα ταξίδια που έκανε ο Σόλων, αναζητώντας τη γνώση, για να ικανοποιήσει την περιέργειά του.</a:t>
            </a:r>
            <a:endParaRPr lang="en-US" sz="2100" dirty="0" smtClean="0"/>
          </a:p>
          <a:p>
            <a:r>
              <a:rPr lang="el-GR" sz="2100" dirty="0" smtClean="0"/>
              <a:t> O Πυθαγόρας ήταν ο πρώτος που ονόμασε τον εαυτό του φιλόσοφο, με την έννοια του ανθρώπου που αγαπά τη γνώση. </a:t>
            </a:r>
          </a:p>
        </p:txBody>
      </p:sp>
      <p:sp>
        <p:nvSpPr>
          <p:cNvPr id="6" name="5 - Τίτλος"/>
          <p:cNvSpPr>
            <a:spLocks noGrp="1"/>
          </p:cNvSpPr>
          <p:nvPr>
            <p:ph type="title"/>
          </p:nvPr>
        </p:nvSpPr>
        <p:spPr/>
        <p:txBody>
          <a:bodyPr/>
          <a:lstStyle/>
          <a:p>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p:txBody>
          <a:bodyPr/>
          <a:lstStyle/>
          <a:p>
            <a:endParaRPr lang="el-GR"/>
          </a:p>
        </p:txBody>
      </p:sp>
      <p:sp>
        <p:nvSpPr>
          <p:cNvPr id="3" name="2 - Θέση κειμένου"/>
          <p:cNvSpPr>
            <a:spLocks noGrp="1"/>
          </p:cNvSpPr>
          <p:nvPr>
            <p:ph type="body" sz="half" idx="3"/>
          </p:nvPr>
        </p:nvSpPr>
        <p:spPr/>
        <p:txBody>
          <a:bodyPr/>
          <a:lstStyle/>
          <a:p>
            <a:endParaRPr lang="el-GR"/>
          </a:p>
        </p:txBody>
      </p:sp>
      <p:sp>
        <p:nvSpPr>
          <p:cNvPr id="4" name="3 - Θέση περιεχομένου"/>
          <p:cNvSpPr>
            <a:spLocks noGrp="1"/>
          </p:cNvSpPr>
          <p:nvPr>
            <p:ph sz="quarter" idx="2"/>
          </p:nvPr>
        </p:nvSpPr>
        <p:spPr/>
        <p:txBody>
          <a:bodyPr>
            <a:noAutofit/>
          </a:bodyPr>
          <a:lstStyle/>
          <a:p>
            <a:r>
              <a:rPr lang="el-GR" sz="1800" dirty="0" smtClean="0"/>
              <a:t>Η φιλοσοφία γεννιέται στην Ιωνία κατά τον 6ο αιώνα </a:t>
            </a:r>
            <a:r>
              <a:rPr lang="el-GR" sz="1800" dirty="0" err="1" smtClean="0"/>
              <a:t>π.X</a:t>
            </a:r>
            <a:r>
              <a:rPr lang="el-GR" sz="1800" dirty="0" smtClean="0"/>
              <a:t>., όταν ένας νέος ορθολογικός τρόπος εξήγησης του κόσμου χρησιμοποιείται από μια ομάδα στοχαστών, τους Προσωκρατικούς. </a:t>
            </a:r>
            <a:endParaRPr lang="en-US" sz="1800" dirty="0" smtClean="0"/>
          </a:p>
          <a:p>
            <a:r>
              <a:rPr lang="el-GR" sz="1800" dirty="0" smtClean="0"/>
              <a:t>Ο Αριστοτέλης θα αποδώσει τον τίτλο του φιλοσόφου στους προσωκρατικούς φιλοσόφους Θαλή, Αναξίμανδρο και Αναξιμένη και θα συνδέσει τη φιλοσοφία με τον ορθολογικό τρόπο εξήγησης της πραγματικότητας.</a:t>
            </a:r>
          </a:p>
          <a:p>
            <a:r>
              <a:rPr lang="el-GR" sz="1800" dirty="0" smtClean="0"/>
              <a:t/>
            </a:r>
            <a:br>
              <a:rPr lang="el-GR" sz="1800" dirty="0" smtClean="0"/>
            </a:br>
            <a:endParaRPr lang="el-GR" sz="1800" dirty="0"/>
          </a:p>
        </p:txBody>
      </p:sp>
      <p:sp>
        <p:nvSpPr>
          <p:cNvPr id="6" name="5 - Τίτλος"/>
          <p:cNvSpPr>
            <a:spLocks noGrp="1"/>
          </p:cNvSpPr>
          <p:nvPr>
            <p:ph type="title"/>
          </p:nvPr>
        </p:nvSpPr>
        <p:spPr/>
        <p:txBody>
          <a:bodyPr/>
          <a:lstStyle/>
          <a:p>
            <a:endParaRPr lang="el-GR"/>
          </a:p>
        </p:txBody>
      </p:sp>
      <p:pic>
        <p:nvPicPr>
          <p:cNvPr id="1026" name="Picture 2" descr="C:\Users\Dell\Desktop\αρχείο λήψης (3).jpg"/>
          <p:cNvPicPr>
            <a:picLocks noGrp="1" noChangeAspect="1" noChangeArrowheads="1"/>
          </p:cNvPicPr>
          <p:nvPr>
            <p:ph sz="quarter" idx="4"/>
          </p:nvPr>
        </p:nvPicPr>
        <p:blipFill>
          <a:blip r:embed="rId2" cstate="print"/>
          <a:srcRect/>
          <a:stretch>
            <a:fillRect/>
          </a:stretch>
        </p:blipFill>
        <p:spPr bwMode="auto">
          <a:xfrm>
            <a:off x="4572001" y="2276872"/>
            <a:ext cx="4320480" cy="410445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lstStyle/>
          <a:p>
            <a:r>
              <a:rPr lang="el-GR" sz="2800" b="1" i="1" dirty="0" smtClean="0"/>
              <a:t>Αρχή της φιλοσοφίας</a:t>
            </a:r>
          </a:p>
          <a:p>
            <a:endParaRPr lang="el-GR" dirty="0"/>
          </a:p>
        </p:txBody>
      </p:sp>
      <p:sp>
        <p:nvSpPr>
          <p:cNvPr id="4" name="3 - Θέση περιεχομένου"/>
          <p:cNvSpPr>
            <a:spLocks noGrp="1"/>
          </p:cNvSpPr>
          <p:nvPr>
            <p:ph sz="quarter" idx="1"/>
          </p:nvPr>
        </p:nvSpPr>
        <p:spPr/>
        <p:txBody>
          <a:bodyPr>
            <a:normAutofit fontScale="77500" lnSpcReduction="20000"/>
          </a:bodyPr>
          <a:lstStyle/>
          <a:p>
            <a:r>
              <a:rPr lang="el-GR" dirty="0" smtClean="0"/>
              <a:t>Η </a:t>
            </a:r>
            <a:r>
              <a:rPr lang="el-GR" i="1" dirty="0" smtClean="0"/>
              <a:t>φιλοσοφία</a:t>
            </a:r>
            <a:r>
              <a:rPr lang="el-GR" dirty="0" smtClean="0"/>
              <a:t> κατά τον Πλάτωνα και τον </a:t>
            </a:r>
            <a:r>
              <a:rPr lang="el-GR" dirty="0" err="1" smtClean="0"/>
              <a:t>Aριστοτέλη</a:t>
            </a:r>
            <a:r>
              <a:rPr lang="el-GR" dirty="0" smtClean="0"/>
              <a:t> είναι στάση απορίας και θαυμασμού απέναντι στον κόσμο και στα φαινόμενά του.</a:t>
            </a:r>
            <a:endParaRPr lang="en-US" dirty="0" smtClean="0"/>
          </a:p>
          <a:p>
            <a:r>
              <a:rPr lang="el-GR" dirty="0" smtClean="0"/>
              <a:t> Ταυτίζεται με τη θεωρία, δηλαδή τη χωρίς ιδιοτέλεια μελέτη του είδους των πραγμάτων (</a:t>
            </a:r>
            <a:r>
              <a:rPr lang="el-GR" i="1" dirty="0" err="1" smtClean="0"/>
              <a:t>θεωρίης</a:t>
            </a:r>
            <a:r>
              <a:rPr lang="el-GR" i="1" dirty="0" smtClean="0"/>
              <a:t> </a:t>
            </a:r>
            <a:r>
              <a:rPr lang="el-GR" i="1" dirty="0" err="1" smtClean="0"/>
              <a:t>ἕνεκεν</a:t>
            </a:r>
            <a:r>
              <a:rPr lang="el-GR" dirty="0" smtClean="0"/>
              <a:t>) και δεν έχει σχέση με την πρακτική γνώση.</a:t>
            </a:r>
            <a:endParaRPr lang="en-US" dirty="0" smtClean="0"/>
          </a:p>
          <a:p>
            <a:r>
              <a:rPr lang="el-GR" dirty="0" smtClean="0"/>
              <a:t> Η φιλοσοφία, ως τεχνικός όρος για μια ορισμένη πνευματική δραστηριότητα, δηλώνει τη μεθοδική εργασία του πνεύματος για θεωρητική γνώση, αλλά και τη διδαχή για τον σωστό τρόπο ζωής. </a:t>
            </a:r>
            <a:endParaRPr lang="en-US" dirty="0" smtClean="0"/>
          </a:p>
          <a:p>
            <a:r>
              <a:rPr lang="el-GR" dirty="0" smtClean="0"/>
              <a:t>Ο φιλόσοφος είναι ο άνθρωπος που αναζητεί την ουσία των πραγμάτων, αλλά και αυτός που θεμελιώνει μια τέχνη του βίου, δηλαδή έναν τρόπο ζωής.</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lstStyle/>
          <a:p>
            <a:r>
              <a:rPr lang="en-US" sz="2400" b="1" i="1" dirty="0" smtClean="0"/>
              <a:t>O</a:t>
            </a:r>
            <a:r>
              <a:rPr lang="el-GR" sz="2400" b="1" i="1" dirty="0" err="1" smtClean="0"/>
              <a:t>ρισµοί</a:t>
            </a:r>
            <a:r>
              <a:rPr lang="el-GR" sz="2400" b="1" i="1" dirty="0" smtClean="0"/>
              <a:t> της φιλοσοφίας</a:t>
            </a:r>
          </a:p>
          <a:p>
            <a:endParaRPr lang="el-GR" dirty="0"/>
          </a:p>
        </p:txBody>
      </p:sp>
      <p:sp>
        <p:nvSpPr>
          <p:cNvPr id="4" name="3 - Θέση περιεχομένου"/>
          <p:cNvSpPr>
            <a:spLocks noGrp="1"/>
          </p:cNvSpPr>
          <p:nvPr>
            <p:ph sz="quarter" idx="1"/>
          </p:nvPr>
        </p:nvSpPr>
        <p:spPr/>
        <p:txBody>
          <a:bodyPr>
            <a:normAutofit fontScale="85000" lnSpcReduction="20000"/>
          </a:bodyPr>
          <a:lstStyle/>
          <a:p>
            <a:r>
              <a:rPr lang="el-GR" dirty="0" smtClean="0"/>
              <a:t>Κατά την αρχαιότητα, έχουν δοθεί αρκετοί ορισμοί της φιλοσοφίας, που περιγράφουν την ουσία της, δηλαδή τι είναι η φιλοσοφία.</a:t>
            </a:r>
            <a:endParaRPr lang="en-US" dirty="0" smtClean="0"/>
          </a:p>
          <a:p>
            <a:r>
              <a:rPr lang="el-GR" dirty="0" smtClean="0"/>
              <a:t> Έτσι, η φιλοσοφία έχει ορισθεί ως γνώση των όντων, έρευνα των αρχών και των πρώτων αιτίων των φαινομένων, μελέτη θανάτου, γνώση των θείων και ανθρώπινων πραγμάτων.</a:t>
            </a:r>
            <a:endParaRPr lang="en-US" dirty="0" smtClean="0"/>
          </a:p>
          <a:p>
            <a:r>
              <a:rPr lang="el-GR" dirty="0" smtClean="0"/>
              <a:t> Η φιλοσοφία έχει ορισθεί και ως τέχνη των τεχνών και επιστήμη των επιστημών. </a:t>
            </a:r>
            <a:endParaRPr lang="en-US" dirty="0" smtClean="0"/>
          </a:p>
          <a:p>
            <a:r>
              <a:rPr lang="el-GR" dirty="0" smtClean="0"/>
              <a:t>Από την αρχαιότητα μέχρι σήμερα έχουν γίνει πολλές προσπάθειες να δοθεί ένας σαφής και ικανοποιητικός ορισμός της φιλοσοφίας, πράγμα που φανερώνει ότι είναι δύσκολο να ορισθεί.</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 name="5 - Θέση εικόνας" descr="-4-638.jpg"/>
          <p:cNvPicPr>
            <a:picLocks noGrp="1" noChangeAspect="1"/>
          </p:cNvPicPr>
          <p:nvPr>
            <p:ph type="pic" idx="1"/>
          </p:nvPr>
        </p:nvPicPr>
        <p:blipFill>
          <a:blip r:embed="rId2" cstate="print"/>
          <a:srcRect t="1566" b="1566"/>
          <a:stretch>
            <a:fillRect/>
          </a:stretch>
        </p:blipFill>
        <p:spPr>
          <a:xfrm>
            <a:off x="2987824" y="609600"/>
            <a:ext cx="5976663" cy="5699720"/>
          </a:xfrm>
        </p:spPr>
      </p:pic>
      <p:sp>
        <p:nvSpPr>
          <p:cNvPr id="4" name="3 - Θέση κειμένου"/>
          <p:cNvSpPr>
            <a:spLocks noGrp="1"/>
          </p:cNvSpPr>
          <p:nvPr>
            <p:ph type="body" sz="half" idx="2"/>
          </p:nvPr>
        </p:nvSpPr>
        <p:spPr/>
        <p:txBody>
          <a:bodyPr/>
          <a:lstStyle/>
          <a:p>
            <a:r>
              <a:rPr lang="el-GR" sz="2000" b="1" i="1" dirty="0" smtClean="0"/>
              <a:t>Η </a:t>
            </a:r>
            <a:r>
              <a:rPr lang="el-GR" sz="2000" b="1" i="1" dirty="0" err="1" smtClean="0"/>
              <a:t>σηµασία</a:t>
            </a:r>
            <a:r>
              <a:rPr lang="el-GR" sz="2000" b="1" i="1" dirty="0" smtClean="0"/>
              <a:t> της φιλοσοφίας στη ζωή του ανθρώπου</a:t>
            </a:r>
          </a:p>
          <a:p>
            <a:endParaRPr lang="el-GR" dirty="0"/>
          </a:p>
        </p:txBody>
      </p:sp>
      <p:sp>
        <p:nvSpPr>
          <p:cNvPr id="5" name="2 - Θέση εικόνας"/>
          <p:cNvSpPr txBox="1">
            <a:spLocks/>
          </p:cNvSpPr>
          <p:nvPr/>
        </p:nvSpPr>
        <p:spPr>
          <a:xfrm>
            <a:off x="3059832" y="620688"/>
            <a:ext cx="5867400" cy="4267200"/>
          </a:xfrm>
          <a:prstGeom prst="rect">
            <a:avLst/>
          </a:prstGeom>
        </p:spPr>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400" b="1" dirty="0" smtClean="0"/>
              <a:t>Βασικά φιλοσοφικά ερωτήματα</a:t>
            </a:r>
            <a:endParaRPr lang="el-GR" sz="2400" b="1" dirty="0"/>
          </a:p>
        </p:txBody>
      </p:sp>
      <p:sp>
        <p:nvSpPr>
          <p:cNvPr id="4" name="3 - Θέση περιεχομένου"/>
          <p:cNvSpPr>
            <a:spLocks noGrp="1"/>
          </p:cNvSpPr>
          <p:nvPr>
            <p:ph sz="quarter" idx="1"/>
          </p:nvPr>
        </p:nvSpPr>
        <p:spPr/>
        <p:txBody>
          <a:bodyPr>
            <a:normAutofit lnSpcReduction="10000"/>
          </a:bodyPr>
          <a:lstStyle/>
          <a:p>
            <a:r>
              <a:rPr lang="el-GR" dirty="0" smtClean="0"/>
              <a:t>Στην καθημερινή γλώσσα </a:t>
            </a:r>
            <a:r>
              <a:rPr lang="el-GR" i="1" dirty="0" smtClean="0"/>
              <a:t>φιλοσοφία</a:t>
            </a:r>
            <a:r>
              <a:rPr lang="el-GR" dirty="0" smtClean="0"/>
              <a:t> σημαίνει την προσωπική στάση των ανθρώπων απέναντι στα καθημερινά προβλήματα, αλλά και στις δυσκολίες της ζωής. </a:t>
            </a:r>
            <a:endParaRPr lang="en-US" dirty="0" smtClean="0"/>
          </a:p>
          <a:p>
            <a:r>
              <a:rPr lang="el-GR" dirty="0" err="1" smtClean="0"/>
              <a:t>Eρωτήματα</a:t>
            </a:r>
            <a:r>
              <a:rPr lang="el-GR" dirty="0" smtClean="0"/>
              <a:t>, όπως «</a:t>
            </a:r>
            <a:r>
              <a:rPr lang="el-GR" dirty="0" err="1" smtClean="0"/>
              <a:t>Aπό</a:t>
            </a:r>
            <a:r>
              <a:rPr lang="el-GR" dirty="0" smtClean="0"/>
              <a:t> πού ερχόμαστε;», «</a:t>
            </a:r>
            <a:r>
              <a:rPr lang="el-GR" dirty="0" err="1" smtClean="0"/>
              <a:t>Tι</a:t>
            </a:r>
            <a:r>
              <a:rPr lang="el-GR" dirty="0" smtClean="0"/>
              <a:t> </a:t>
            </a:r>
            <a:r>
              <a:rPr lang="el-GR" dirty="0" err="1" smtClean="0"/>
              <a:t>είμαστε;»,«Πού</a:t>
            </a:r>
            <a:r>
              <a:rPr lang="el-GR" dirty="0" smtClean="0"/>
              <a:t> πηγαίνουμε;» απασχολούν συνεχώς τους ανθρώπους από την αρχαιότητα μέχρι σήμερα και σε αυτά επιχειρούν να απαντήσουν οι φιλόσοφοι.</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κειμένου"/>
          <p:cNvSpPr>
            <a:spLocks noGrp="1"/>
          </p:cNvSpPr>
          <p:nvPr>
            <p:ph type="body" idx="2"/>
          </p:nvPr>
        </p:nvSpPr>
        <p:spPr/>
        <p:txBody>
          <a:bodyPr>
            <a:normAutofit/>
          </a:bodyPr>
          <a:lstStyle/>
          <a:p>
            <a:r>
              <a:rPr lang="el-GR" sz="2400" dirty="0" smtClean="0"/>
              <a:t>Με τι ασχολείται η φιλοσοφία</a:t>
            </a:r>
            <a:endParaRPr lang="el-GR" sz="2400" dirty="0"/>
          </a:p>
        </p:txBody>
      </p:sp>
      <p:sp>
        <p:nvSpPr>
          <p:cNvPr id="4" name="3 - Θέση περιεχομένου"/>
          <p:cNvSpPr>
            <a:spLocks noGrp="1"/>
          </p:cNvSpPr>
          <p:nvPr>
            <p:ph sz="quarter" idx="1"/>
          </p:nvPr>
        </p:nvSpPr>
        <p:spPr/>
        <p:txBody>
          <a:bodyPr>
            <a:normAutofit fontScale="92500"/>
          </a:bodyPr>
          <a:lstStyle/>
          <a:p>
            <a:r>
              <a:rPr lang="el-GR" dirty="0" smtClean="0"/>
              <a:t>Η φιλοσοφία ασχολείται επίσης με ερωτήματα, όπως «Τι μπορώ να ξέρω;», «Τι μπορώ να ελπίζω;», «Τι οφείλω να κάνω;».</a:t>
            </a:r>
          </a:p>
          <a:p>
            <a:r>
              <a:rPr lang="el-GR" dirty="0" smtClean="0"/>
              <a:t> Σε αυτά τα ερωτήματα οι φιλόσοφοι προσπαθούν να απαντήσουν με το να αναχθούν από το συγκεκριμένο και το επιμέρους στο γενικό και το αφηρημένο, </a:t>
            </a:r>
          </a:p>
          <a:p>
            <a:r>
              <a:rPr lang="el-GR" dirty="0" smtClean="0"/>
              <a:t>σε μια προσπάθεια να συλλάβουν το νόημα του κόσμου στο σύνολό του και να διατυπώσουν μια θεωρία για τον άνθρωπο και τη ζωή.</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TotalTime>
  <Words>896</Words>
  <Application>Microsoft Office PowerPoint</Application>
  <PresentationFormat>Προβολή στην οθόνη (4:3)</PresentationFormat>
  <Paragraphs>82</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Δημοτικός</vt:lpstr>
      <vt:lpstr>Η Φιλοσοφία και η Ιστορία της Αρχαίας Ελληνικής Φιλοσοφίας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προβλήματα</vt:lpstr>
      <vt:lpstr>Διαφάνεια 13</vt:lpstr>
      <vt:lpstr>Διαφάνεια 14</vt:lpstr>
      <vt:lpstr>Διαίρεση της ιστορίας της αρχαίας ελληνικής φιλοσοφίας </vt:lpstr>
      <vt:lpstr>Διαφάνεια 16</vt:lpstr>
      <vt:lpstr>Διαφάνεια 17</vt:lpstr>
      <vt:lpstr>   Βιογραφίες φιλοσόφων </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Φιλοσοφία και η Ιστορία της Αρχαίας Ελληνικής Φιλοσοφίας</dc:title>
  <dc:creator>Dell</dc:creator>
  <cp:lastModifiedBy>admin</cp:lastModifiedBy>
  <cp:revision>3</cp:revision>
  <dcterms:created xsi:type="dcterms:W3CDTF">2021-04-12T21:03:21Z</dcterms:created>
  <dcterms:modified xsi:type="dcterms:W3CDTF">2021-04-13T05:28:09Z</dcterms:modified>
</cp:coreProperties>
</file>