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7" r:id="rId1"/>
  </p:sldMasterIdLst>
  <p:notesMasterIdLst>
    <p:notesMasterId r:id="rId19"/>
  </p:notesMasterIdLst>
  <p:sldIdLst>
    <p:sldId id="459" r:id="rId2"/>
    <p:sldId id="475" r:id="rId3"/>
    <p:sldId id="474" r:id="rId4"/>
    <p:sldId id="480" r:id="rId5"/>
    <p:sldId id="460" r:id="rId6"/>
    <p:sldId id="472" r:id="rId7"/>
    <p:sldId id="465" r:id="rId8"/>
    <p:sldId id="468" r:id="rId9"/>
    <p:sldId id="466" r:id="rId10"/>
    <p:sldId id="476" r:id="rId11"/>
    <p:sldId id="477" r:id="rId12"/>
    <p:sldId id="467" r:id="rId13"/>
    <p:sldId id="469" r:id="rId14"/>
    <p:sldId id="470" r:id="rId15"/>
    <p:sldId id="481" r:id="rId16"/>
    <p:sldId id="478" r:id="rId17"/>
    <p:sldId id="473" r:id="rId1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9855" autoAdjust="0"/>
  </p:normalViewPr>
  <p:slideViewPr>
    <p:cSldViewPr>
      <p:cViewPr varScale="1">
        <p:scale>
          <a:sx n="82" d="100"/>
          <a:sy n="82" d="100"/>
        </p:scale>
        <p:origin x="93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6347651-ABA1-44CD-A68D-E9381BB088CA}" type="datetimeFigureOut">
              <a:rPr lang="el-GR"/>
              <a:pPr>
                <a:defRPr/>
              </a:pPr>
              <a:t>13/10/2024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BD4005-C7CD-43F5-A1C9-632895B695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DBA8-3E67-4886-A4C4-BA6A79532C83}" type="datetimeFigureOut">
              <a:rPr lang="el-GR"/>
              <a:pPr>
                <a:defRPr/>
              </a:pPr>
              <a:t>13/10/2024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67C-A3F4-44A3-8D80-4B546A8C31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5445-6776-4174-A784-9110C0C4B928}" type="datetimeFigureOut">
              <a:rPr lang="el-GR"/>
              <a:pPr>
                <a:defRPr/>
              </a:pPr>
              <a:t>13/10/2024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4791-45BC-43E1-9A66-4727DC59B0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034A-4F99-4B18-90E6-B76E6526C80F}" type="datetimeFigureOut">
              <a:rPr lang="el-GR"/>
              <a:pPr>
                <a:defRPr/>
              </a:pPr>
              <a:t>13/10/2024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AE1B-55D6-49BF-939E-309A343876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524B-5B44-45F4-88B6-B3490CF455E6}" type="datetimeFigureOut">
              <a:rPr lang="el-GR"/>
              <a:pPr>
                <a:defRPr/>
              </a:pPr>
              <a:t>13/10/2024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2B2C-3530-4A58-A239-9AFFCB10AA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40D3-2544-489B-83D3-1260DC1C4637}" type="datetimeFigureOut">
              <a:rPr lang="el-GR"/>
              <a:pPr>
                <a:defRPr/>
              </a:pPr>
              <a:t>13/10/2024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93F0-B8D1-420D-B8E6-08D3BF5509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C0F3-C587-4D3A-9A9B-DF10C0358CDD}" type="datetimeFigureOut">
              <a:rPr lang="el-GR"/>
              <a:pPr>
                <a:defRPr/>
              </a:pPr>
              <a:t>13/10/2024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FBF3-D772-4114-86ED-7B3A59685E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2C24-6516-46A1-B730-BCBE828A4570}" type="datetimeFigureOut">
              <a:rPr lang="el-GR"/>
              <a:pPr>
                <a:defRPr/>
              </a:pPr>
              <a:t>13/10/2024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D3FE-9B7F-46D0-94C1-D46C454621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E658-18AA-4B35-9CC3-6BB284223593}" type="datetimeFigureOut">
              <a:rPr lang="el-GR"/>
              <a:pPr>
                <a:defRPr/>
              </a:pPr>
              <a:t>13/10/2024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8285-02D0-49C8-9137-F2302F900B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38CA1-A06E-4A94-AB93-F76972014F3C}" type="datetimeFigureOut">
              <a:rPr lang="el-GR"/>
              <a:pPr>
                <a:defRPr/>
              </a:pPr>
              <a:t>13/10/2024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264C-BFA7-4A0C-8D6A-5880BF8692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366B-135B-4FEB-A8EB-EF2E7909E10B}" type="datetimeFigureOut">
              <a:rPr lang="el-GR"/>
              <a:pPr>
                <a:defRPr/>
              </a:pPr>
              <a:t>13/10/2024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7153-CC97-4020-910E-024E685658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B7B7-44C1-4234-8174-21FAE2496E41}" type="datetimeFigureOut">
              <a:rPr lang="el-GR"/>
              <a:pPr>
                <a:defRPr/>
              </a:pPr>
              <a:t>13/10/2024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F787-2D0E-4A20-9E9E-984EDD9DB3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C527D7-C38C-4898-B3AF-C8743E5A7B39}" type="datetimeFigureOut">
              <a:rPr lang="el-GR"/>
              <a:pPr>
                <a:defRPr/>
              </a:pPr>
              <a:t>13/10/2024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4683AA-6CFE-4F40-A71F-684A160E1C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slide" Target="slide9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kb7vxIHrHc?start=115&amp;feature=oembed" TargetMode="External"/><Relationship Id="rId5" Type="http://schemas.openxmlformats.org/officeDocument/2006/relationships/image" Target="../media/image23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JirWqJUH6c?start=5&amp;feature=oembed" TargetMode="Externa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TextBox"/>
          <p:cNvSpPr txBox="1">
            <a:spLocks noChangeArrowheads="1"/>
          </p:cNvSpPr>
          <p:nvPr/>
        </p:nvSpPr>
        <p:spPr bwMode="auto">
          <a:xfrm>
            <a:off x="1643042" y="323851"/>
            <a:ext cx="5572164" cy="584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600" b="1" dirty="0"/>
              <a:t>Φύλλο Εργασίας 1</a:t>
            </a:r>
            <a:endParaRPr lang="el-GR" sz="1600" dirty="0"/>
          </a:p>
          <a:p>
            <a:pPr algn="ctr"/>
            <a:r>
              <a:rPr lang="el-GR" sz="1600" b="1" dirty="0"/>
              <a:t>Μετρήσεις Μήκους – Μέση Τιμή</a:t>
            </a:r>
            <a:endParaRPr lang="el-GR" sz="1600" dirty="0"/>
          </a:p>
        </p:txBody>
      </p:sp>
      <p:sp>
        <p:nvSpPr>
          <p:cNvPr id="30" name="1 - TextBox"/>
          <p:cNvSpPr txBox="1">
            <a:spLocks noChangeArrowheads="1"/>
          </p:cNvSpPr>
          <p:nvPr/>
        </p:nvSpPr>
        <p:spPr bwMode="auto">
          <a:xfrm>
            <a:off x="571472" y="1317876"/>
            <a:ext cx="81915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dirty="0"/>
              <a:t>ΕΡΩΤΗΣΗ 1: Τί είναι τα φυσικά μεγέθη;</a:t>
            </a:r>
            <a:endParaRPr lang="el-GR" sz="1400" dirty="0"/>
          </a:p>
        </p:txBody>
      </p:sp>
      <p:sp>
        <p:nvSpPr>
          <p:cNvPr id="32" name="1 - TextBox"/>
          <p:cNvSpPr txBox="1">
            <a:spLocks noChangeArrowheads="1"/>
          </p:cNvSpPr>
          <p:nvPr/>
        </p:nvSpPr>
        <p:spPr bwMode="auto">
          <a:xfrm>
            <a:off x="571472" y="1989923"/>
            <a:ext cx="81915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dirty="0"/>
              <a:t>ΕΡΩΤΗΣΗ 2: Ποια από τα επόμενα μπορούν μετρηθούν και ποια όχι:</a:t>
            </a:r>
            <a:endParaRPr lang="el-GR" sz="1400" dirty="0"/>
          </a:p>
          <a:p>
            <a:r>
              <a:rPr lang="el-GR" sz="1400" b="1" dirty="0"/>
              <a:t>                     το μήκος, η μάζα, το βάρος, ο χρόνος, η χαρά, η λύπη, ο φόβος.</a:t>
            </a:r>
            <a:endParaRPr lang="el-GR" sz="1400" dirty="0"/>
          </a:p>
          <a:p>
            <a:endParaRPr lang="el-GR" sz="1400" dirty="0"/>
          </a:p>
        </p:txBody>
      </p:sp>
      <p:sp>
        <p:nvSpPr>
          <p:cNvPr id="33" name="1 - TextBox"/>
          <p:cNvSpPr txBox="1">
            <a:spLocks noChangeArrowheads="1"/>
          </p:cNvSpPr>
          <p:nvPr/>
        </p:nvSpPr>
        <p:spPr bwMode="auto">
          <a:xfrm>
            <a:off x="595286" y="3335612"/>
            <a:ext cx="8191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dirty="0"/>
              <a:t>ΕΡΩΤΗΣΗ 3: Τί είναι η μονάδα μέτρησης ενός φυσικού μεγέθους;</a:t>
            </a:r>
            <a:endParaRPr lang="el-GR" sz="1400" dirty="0"/>
          </a:p>
          <a:p>
            <a:endParaRPr lang="el-GR" sz="1400" dirty="0"/>
          </a:p>
        </p:txBody>
      </p:sp>
      <p:sp>
        <p:nvSpPr>
          <p:cNvPr id="34" name="1 - TextBox"/>
          <p:cNvSpPr txBox="1">
            <a:spLocks noChangeArrowheads="1"/>
          </p:cNvSpPr>
          <p:nvPr/>
        </p:nvSpPr>
        <p:spPr bwMode="auto">
          <a:xfrm>
            <a:off x="571472" y="4643446"/>
            <a:ext cx="8191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dirty="0"/>
              <a:t>ΕΡΩΤΗΣΗ 4:Πώς γίνεται η μέτρηση ενός φυσικού μεγέθους;</a:t>
            </a:r>
            <a:endParaRPr lang="el-GR" sz="1400" dirty="0"/>
          </a:p>
          <a:p>
            <a:endParaRPr lang="el-GR" sz="1400" dirty="0"/>
          </a:p>
        </p:txBody>
      </p:sp>
      <p:sp>
        <p:nvSpPr>
          <p:cNvPr id="35" name="1 - TextBox"/>
          <p:cNvSpPr txBox="1">
            <a:spLocks noChangeArrowheads="1"/>
          </p:cNvSpPr>
          <p:nvPr/>
        </p:nvSpPr>
        <p:spPr bwMode="auto">
          <a:xfrm>
            <a:off x="571472" y="5457096"/>
            <a:ext cx="8191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dirty="0"/>
              <a:t>ΕΡΩΤΗΣΗ 5: Με ποια όργανα γίνεται η μέτρηση του μήκους;</a:t>
            </a:r>
            <a:endParaRPr lang="el-GR" sz="1400" dirty="0"/>
          </a:p>
          <a:p>
            <a:endParaRPr lang="el-GR" sz="1400" dirty="0"/>
          </a:p>
        </p:txBody>
      </p:sp>
      <p:sp>
        <p:nvSpPr>
          <p:cNvPr id="43" name="1 - TextBox"/>
          <p:cNvSpPr txBox="1">
            <a:spLocks noChangeArrowheads="1"/>
          </p:cNvSpPr>
          <p:nvPr/>
        </p:nvSpPr>
        <p:spPr bwMode="auto">
          <a:xfrm>
            <a:off x="666723" y="2541219"/>
            <a:ext cx="68576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/>
              <a:t>ΑΠΑΝΤΗΣΗ:  Μπορούν να μετρηθούν : το μήκος, η μάζα, το βάρος και ο χρόνος.</a:t>
            </a:r>
            <a:br>
              <a:rPr lang="el-GR" sz="1400" dirty="0"/>
            </a:br>
            <a:r>
              <a:rPr lang="el-GR" sz="1400" dirty="0"/>
              <a:t>                      </a:t>
            </a:r>
            <a:r>
              <a:rPr lang="el-GR" sz="1400" u="sng" dirty="0"/>
              <a:t>Δεν</a:t>
            </a:r>
            <a:r>
              <a:rPr lang="el-GR" sz="1400" dirty="0"/>
              <a:t> μπορούν να μετρηθούν: η χαρά, η λύπη και ο φόβος.</a:t>
            </a:r>
          </a:p>
          <a:p>
            <a:endParaRPr lang="el-GR" sz="1400" dirty="0"/>
          </a:p>
        </p:txBody>
      </p:sp>
      <p:sp>
        <p:nvSpPr>
          <p:cNvPr id="44" name="1 - TextBox"/>
          <p:cNvSpPr txBox="1">
            <a:spLocks noChangeArrowheads="1"/>
          </p:cNvSpPr>
          <p:nvPr/>
        </p:nvSpPr>
        <p:spPr bwMode="auto">
          <a:xfrm>
            <a:off x="804507" y="3686092"/>
            <a:ext cx="68342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/>
              <a:t>ΑΠΑΝΤΗΣΗ</a:t>
            </a:r>
          </a:p>
          <a:p>
            <a:pPr lvl="0" eaLnBrk="0" hangingPunct="0"/>
            <a:r>
              <a:rPr lang="el-GR" altLang="el-GR" sz="1400" dirty="0">
                <a:latin typeface="Arial" panose="020B0604020202020204" pitchFamily="34" charset="0"/>
                <a:ea typeface="Calibri" panose="020F0502020204030204" pitchFamily="34" charset="0"/>
              </a:rPr>
              <a:t>Μονάδα μέτρησης ενός φυσικού μεγέθους είναι μία  ποσότητα που την επιλέγουμε με σκοπό να τη συγκρίνουμε με το μέγεθος που θέλουμε </a:t>
            </a:r>
            <a:endParaRPr lang="el-GR" altLang="el-GR" sz="1400" dirty="0">
              <a:latin typeface="Arial" panose="020B0604020202020204" pitchFamily="34" charset="0"/>
            </a:endParaRPr>
          </a:p>
        </p:txBody>
      </p:sp>
      <p:sp>
        <p:nvSpPr>
          <p:cNvPr id="45" name="1 - TextBox"/>
          <p:cNvSpPr txBox="1">
            <a:spLocks noChangeArrowheads="1"/>
          </p:cNvSpPr>
          <p:nvPr/>
        </p:nvSpPr>
        <p:spPr bwMode="auto">
          <a:xfrm>
            <a:off x="666723" y="4885892"/>
            <a:ext cx="67135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/>
              <a:t>ΑΠΑΝΤΗΣΗ: Η μέτρηση ενός φυσικού μεγέθους γίνεται με σύγκρισή του με την </a:t>
            </a:r>
            <a:endParaRPr lang="en-US" sz="1400" dirty="0"/>
          </a:p>
          <a:p>
            <a:r>
              <a:rPr lang="en-US" sz="1400" dirty="0"/>
              <a:t>                      </a:t>
            </a:r>
            <a:r>
              <a:rPr lang="el-GR" sz="1400" dirty="0"/>
              <a:t>μονάδα μέτρησής του.</a:t>
            </a:r>
          </a:p>
        </p:txBody>
      </p:sp>
      <p:sp>
        <p:nvSpPr>
          <p:cNvPr id="46" name="1 - TextBox"/>
          <p:cNvSpPr txBox="1">
            <a:spLocks noChangeArrowheads="1"/>
          </p:cNvSpPr>
          <p:nvPr/>
        </p:nvSpPr>
        <p:spPr bwMode="auto">
          <a:xfrm>
            <a:off x="666722" y="5781164"/>
            <a:ext cx="4985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/>
              <a:t>ΑΠΑΝΤΗΣΗ:  Η μέτρηση του μήκους γίνεται με όργανα </a:t>
            </a:r>
          </a:p>
          <a:p>
            <a:r>
              <a:rPr lang="el-GR" sz="1400" dirty="0"/>
              <a:t>                       όπως: ο χάρακας, η μετροταινία, μεζούρα κ.α.</a:t>
            </a:r>
          </a:p>
          <a:p>
            <a:r>
              <a:rPr lang="el-GR" sz="1400" dirty="0"/>
              <a:t> </a:t>
            </a:r>
          </a:p>
        </p:txBody>
      </p:sp>
      <p:sp>
        <p:nvSpPr>
          <p:cNvPr id="20" name="1 - TextBox">
            <a:extLst>
              <a:ext uri="{FF2B5EF4-FFF2-40B4-BE49-F238E27FC236}">
                <a16:creationId xmlns:a16="http://schemas.microsoft.com/office/drawing/2014/main" id="{AEFB5272-41C0-4953-AD16-A472AFC88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568664"/>
            <a:ext cx="81915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/>
              <a:t>ΑΠΑΝΤΗΣΗ:  Φυσικά μεγέθη είναι οι ποσότητες που μπορούν να μετρηθούν.</a:t>
            </a:r>
          </a:p>
        </p:txBody>
      </p:sp>
      <p:pic>
        <p:nvPicPr>
          <p:cNvPr id="23" name="Εικόνα3">
            <a:hlinkClick r:id="rId2" action="ppaction://hlinksldjump"/>
            <a:extLst>
              <a:ext uri="{FF2B5EF4-FFF2-40B4-BE49-F238E27FC236}">
                <a16:creationId xmlns:a16="http://schemas.microsoft.com/office/drawing/2014/main" id="{CDA21D2A-61DF-46BC-A7DC-1A19EB4B1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06404" y="4453297"/>
            <a:ext cx="1096965" cy="1231457"/>
          </a:xfrm>
          <a:prstGeom prst="rect">
            <a:avLst/>
          </a:prstGeom>
        </p:spPr>
      </p:pic>
      <p:pic>
        <p:nvPicPr>
          <p:cNvPr id="24" name="Εικόνα2">
            <a:hlinkClick r:id="rId4" action="ppaction://hlinksldjump"/>
            <a:extLst>
              <a:ext uri="{FF2B5EF4-FFF2-40B4-BE49-F238E27FC236}">
                <a16:creationId xmlns:a16="http://schemas.microsoft.com/office/drawing/2014/main" id="{9B944909-20F3-42F8-852A-FFB715FE3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40915" y="3796294"/>
            <a:ext cx="1427944" cy="562456"/>
          </a:xfrm>
          <a:prstGeom prst="rect">
            <a:avLst/>
          </a:prstGeom>
        </p:spPr>
      </p:pic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9181" y="1983427"/>
            <a:ext cx="1903866" cy="110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>
            <a:hlinkClick r:id="rId8" action="ppaction://hlinksldjump"/>
            <a:extLst>
              <a:ext uri="{FF2B5EF4-FFF2-40B4-BE49-F238E27FC236}">
                <a16:creationId xmlns:a16="http://schemas.microsoft.com/office/drawing/2014/main" id="{F9CD39A6-D8E0-5EE1-32B0-050A7A6158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2991" y="5987619"/>
            <a:ext cx="911502" cy="606347"/>
          </a:xfrm>
          <a:prstGeom prst="rect">
            <a:avLst/>
          </a:prstGeom>
        </p:spPr>
      </p:pic>
      <p:pic>
        <p:nvPicPr>
          <p:cNvPr id="5" name="Εικόνα 4">
            <a:hlinkClick r:id="rId8" action="ppaction://hlinksldjump"/>
            <a:extLst>
              <a:ext uri="{FF2B5EF4-FFF2-40B4-BE49-F238E27FC236}">
                <a16:creationId xmlns:a16="http://schemas.microsoft.com/office/drawing/2014/main" id="{3EFBD3B9-C4D6-41C2-C7F6-90666A7FE6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2461" y="5684754"/>
            <a:ext cx="1232745" cy="254376"/>
          </a:xfrm>
          <a:prstGeom prst="rect">
            <a:avLst/>
          </a:prstGeom>
        </p:spPr>
      </p:pic>
      <p:pic>
        <p:nvPicPr>
          <p:cNvPr id="7" name="Εικόνα 6">
            <a:hlinkClick r:id="rId8" action="ppaction://hlinksldjump"/>
            <a:extLst>
              <a:ext uri="{FF2B5EF4-FFF2-40B4-BE49-F238E27FC236}">
                <a16:creationId xmlns:a16="http://schemas.microsoft.com/office/drawing/2014/main" id="{27B7B33E-56DD-998C-2530-7B9394D409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9656" y="5992688"/>
            <a:ext cx="709203" cy="556115"/>
          </a:xfrm>
          <a:prstGeom prst="rect">
            <a:avLst/>
          </a:prstGeom>
        </p:spPr>
      </p:pic>
      <p:pic>
        <p:nvPicPr>
          <p:cNvPr id="4" name="Εικόνα 3">
            <a:hlinkClick r:id="rId8" action="ppaction://hlinksldjump"/>
            <a:extLst>
              <a:ext uri="{FF2B5EF4-FFF2-40B4-BE49-F238E27FC236}">
                <a16:creationId xmlns:a16="http://schemas.microsoft.com/office/drawing/2014/main" id="{33D1CC4A-C9A8-231C-024C-11B8E6456E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4526" y="6008476"/>
            <a:ext cx="975884" cy="662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30" grpId="0"/>
      <p:bldP spid="32" grpId="0"/>
      <p:bldP spid="33" grpId="0"/>
      <p:bldP spid="34" grpId="0"/>
      <p:bldP spid="35" grpId="0"/>
      <p:bldP spid="43" grpId="0"/>
      <p:bldP spid="44" grpId="0"/>
      <p:bldP spid="45" grpId="0"/>
      <p:bldP spid="46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hlinkClick r:id="rId2" action="ppaction://hlinksldjump"/>
            <a:extLst>
              <a:ext uri="{FF2B5EF4-FFF2-40B4-BE49-F238E27FC236}">
                <a16:creationId xmlns:a16="http://schemas.microsoft.com/office/drawing/2014/main" id="{1229BE66-5CB6-9C0F-4FBF-DDE0C3C4B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57"/>
            <a:ext cx="9144000" cy="684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CD691D4E-2B0E-9123-8684-6014F6A40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2656"/>
            <a:ext cx="8209750" cy="6048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723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4">
            <a:hlinkClick r:id="rId2" action="ppaction://hlinksldjump"/>
            <a:extLst>
              <a:ext uri="{FF2B5EF4-FFF2-40B4-BE49-F238E27FC236}">
                <a16:creationId xmlns:a16="http://schemas.microsoft.com/office/drawing/2014/main" id="{03B39E05-F51B-4805-8597-1A7ADDA20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1357298"/>
            <a:ext cx="8674326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5">
            <a:hlinkClick r:id="rId2" action="ppaction://hlinksldjump"/>
            <a:extLst>
              <a:ext uri="{FF2B5EF4-FFF2-40B4-BE49-F238E27FC236}">
                <a16:creationId xmlns:a16="http://schemas.microsoft.com/office/drawing/2014/main" id="{4395380F-5423-4E51-8A6F-8AF3AC30C2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1643050"/>
            <a:ext cx="8430169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8">
            <a:hlinkClick r:id="rId2" action="ppaction://hlinksldjump"/>
            <a:extLst>
              <a:ext uri="{FF2B5EF4-FFF2-40B4-BE49-F238E27FC236}">
                <a16:creationId xmlns:a16="http://schemas.microsoft.com/office/drawing/2014/main" id="{8FBB9880-07BC-4846-A70C-0EBD1F4F8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357430"/>
            <a:ext cx="8740223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3D2EB133-1D67-E21B-72EC-BE49D87E9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605"/>
            <a:ext cx="6768752" cy="67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7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- Ορθογώνιο">
            <a:hlinkClick r:id="rId3" action="ppaction://hlinksldjump"/>
            <a:extLst>
              <a:ext uri="{FF2B5EF4-FFF2-40B4-BE49-F238E27FC236}">
                <a16:creationId xmlns:a16="http://schemas.microsoft.com/office/drawing/2014/main" id="{9D47CE8E-2569-8FCD-618C-375DC7ABBB06}"/>
              </a:ext>
            </a:extLst>
          </p:cNvPr>
          <p:cNvSpPr/>
          <p:nvPr/>
        </p:nvSpPr>
        <p:spPr>
          <a:xfrm>
            <a:off x="3851920" y="6279478"/>
            <a:ext cx="195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hlinkClick r:id="rId4" action="ppaction://hlinksldjump"/>
              </a:rPr>
              <a:t>ΕΠΙΣΤΡΟΦΗ</a:t>
            </a:r>
            <a:endParaRPr lang="el-GR" sz="1400" dirty="0"/>
          </a:p>
        </p:txBody>
      </p:sp>
      <p:pic>
        <p:nvPicPr>
          <p:cNvPr id="3" name="Ηλεκτρονικά πολυμέσα 2" title="Μονάδες μέτρησης μήκους &amp; μετατροπές 📏πίνακας #MySchoolLab">
            <a:hlinkClick r:id="" action="ppaction://media"/>
            <a:extLst>
              <a:ext uri="{FF2B5EF4-FFF2-40B4-BE49-F238E27FC236}">
                <a16:creationId xmlns:a16="http://schemas.microsoft.com/office/drawing/2014/main" id="{524E22FF-4DE7-1E89-E185-C616F25C2E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1764" y="764704"/>
            <a:ext cx="8820472" cy="49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3918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Ηλεκτρονικά πολυμέσα 1" title="Η μέτρηση της απόστασης Γης   Σελήνης">
            <a:hlinkClick r:id="" action="ppaction://media"/>
            <a:extLst>
              <a:ext uri="{FF2B5EF4-FFF2-40B4-BE49-F238E27FC236}">
                <a16:creationId xmlns:a16="http://schemas.microsoft.com/office/drawing/2014/main" id="{3772E272-3066-0451-2DE2-DBE731BB24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3832" y="180020"/>
            <a:ext cx="7596336" cy="5697252"/>
          </a:xfrm>
          <a:prstGeom prst="rect">
            <a:avLst/>
          </a:prstGeom>
        </p:spPr>
      </p:pic>
      <p:sp>
        <p:nvSpPr>
          <p:cNvPr id="3" name="7 - Ορθογώνιο">
            <a:hlinkClick r:id="rId4" action="ppaction://hlinksldjump"/>
            <a:extLst>
              <a:ext uri="{FF2B5EF4-FFF2-40B4-BE49-F238E27FC236}">
                <a16:creationId xmlns:a16="http://schemas.microsoft.com/office/drawing/2014/main" id="{6E0EF149-0FB3-6F6A-905B-D94B114E8019}"/>
              </a:ext>
            </a:extLst>
          </p:cNvPr>
          <p:cNvSpPr/>
          <p:nvPr/>
        </p:nvSpPr>
        <p:spPr>
          <a:xfrm>
            <a:off x="3851920" y="6279478"/>
            <a:ext cx="195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hlinkClick r:id="rId4" action="ppaction://hlinksldjump"/>
              </a:rPr>
              <a:t>ΕΠΙΣΤΡΟΦΗ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977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- TextBox">
            <a:extLst>
              <a:ext uri="{FF2B5EF4-FFF2-40B4-BE49-F238E27FC236}">
                <a16:creationId xmlns:a16="http://schemas.microsoft.com/office/drawing/2014/main" id="{1FFEE93A-B661-45A9-8E9B-EDA4DA944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2" y="188640"/>
            <a:ext cx="8191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dirty="0"/>
              <a:t>ΕΡΩΤΗΣΗ 6:</a:t>
            </a:r>
            <a:r>
              <a:rPr lang="en-US" sz="1400" b="1" dirty="0"/>
              <a:t> </a:t>
            </a:r>
            <a:r>
              <a:rPr lang="el-GR" sz="1400" b="1" dirty="0"/>
              <a:t>Ποια είναι η μονάδα μέτρησης του μήκους στο Διεθνές σύστημα μονάδων;</a:t>
            </a:r>
            <a:endParaRPr lang="el-GR" sz="1400" dirty="0"/>
          </a:p>
          <a:p>
            <a:endParaRPr lang="el-GR" sz="1400" dirty="0"/>
          </a:p>
        </p:txBody>
      </p:sp>
      <p:sp>
        <p:nvSpPr>
          <p:cNvPr id="17" name="1 - TextBox">
            <a:extLst>
              <a:ext uri="{FF2B5EF4-FFF2-40B4-BE49-F238E27FC236}">
                <a16:creationId xmlns:a16="http://schemas.microsoft.com/office/drawing/2014/main" id="{F6CBA4CD-3489-4723-A461-58A870E9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23" y="675273"/>
            <a:ext cx="4121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/>
              <a:t>ΑΠΑΝΤΗΣΗ : </a:t>
            </a:r>
          </a:p>
          <a:p>
            <a:r>
              <a:rPr lang="el-GR" sz="1400" dirty="0"/>
              <a:t>Το ένα μέτρο (1 μέτρο ή 1</a:t>
            </a:r>
            <a:r>
              <a:rPr lang="en-US" sz="1400" dirty="0"/>
              <a:t>m)</a:t>
            </a:r>
            <a:endParaRPr lang="el-GR" sz="1400" dirty="0"/>
          </a:p>
        </p:txBody>
      </p:sp>
      <p:sp>
        <p:nvSpPr>
          <p:cNvPr id="2" name="1 - TextBox">
            <a:extLst>
              <a:ext uri="{FF2B5EF4-FFF2-40B4-BE49-F238E27FC236}">
                <a16:creationId xmlns:a16="http://schemas.microsoft.com/office/drawing/2014/main" id="{88DDC8E6-B91A-5826-0DB2-5E077AD48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339027"/>
            <a:ext cx="8191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dirty="0"/>
              <a:t>ΕΡΩΤΗΣΗ </a:t>
            </a:r>
            <a:r>
              <a:rPr lang="en-US" sz="1400" b="1" dirty="0"/>
              <a:t>7</a:t>
            </a:r>
            <a:r>
              <a:rPr lang="el-GR" sz="1400" b="1" dirty="0"/>
              <a:t>: Ποιες άλλες μονάδες μέτρησης του μήκους γνωρίζεις;</a:t>
            </a:r>
            <a:endParaRPr lang="el-GR" sz="1400" dirty="0"/>
          </a:p>
          <a:p>
            <a:endParaRPr lang="el-GR" sz="1400" dirty="0"/>
          </a:p>
        </p:txBody>
      </p:sp>
      <p:sp>
        <p:nvSpPr>
          <p:cNvPr id="3" name="1 - TextBox">
            <a:extLst>
              <a:ext uri="{FF2B5EF4-FFF2-40B4-BE49-F238E27FC236}">
                <a16:creationId xmlns:a16="http://schemas.microsoft.com/office/drawing/2014/main" id="{8918DF93-3E33-4318-3D32-EF139F395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03" y="1825660"/>
            <a:ext cx="760960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/>
              <a:t>ΑΠΑΝΤΗΣΗ : </a:t>
            </a:r>
          </a:p>
          <a:p>
            <a:r>
              <a:rPr lang="en-US" sz="1400" dirty="0"/>
              <a:t>1 </a:t>
            </a:r>
            <a:r>
              <a:rPr lang="el-GR" sz="1400" dirty="0"/>
              <a:t>δεκατόμετρο      :  1 </a:t>
            </a:r>
            <a:r>
              <a:rPr lang="el-GR" sz="1400" dirty="0" err="1"/>
              <a:t>dm</a:t>
            </a:r>
            <a:r>
              <a:rPr lang="el-GR" sz="1400" dirty="0"/>
              <a:t> = 0,1 </a:t>
            </a:r>
            <a:r>
              <a:rPr lang="en-US" sz="1400" dirty="0"/>
              <a:t>m</a:t>
            </a:r>
            <a:r>
              <a:rPr lang="el-GR" sz="1400" dirty="0"/>
              <a:t> </a:t>
            </a:r>
          </a:p>
          <a:p>
            <a:r>
              <a:rPr lang="el-GR" sz="1400" dirty="0"/>
              <a:t>1 εκατοστόμετρο  :  1 </a:t>
            </a:r>
            <a:r>
              <a:rPr lang="el-GR" sz="1400" dirty="0" err="1"/>
              <a:t>cm</a:t>
            </a:r>
            <a:r>
              <a:rPr lang="el-GR" sz="1400" dirty="0"/>
              <a:t> =  0,01</a:t>
            </a:r>
            <a:r>
              <a:rPr lang="en-US" sz="1400" dirty="0"/>
              <a:t> </a:t>
            </a:r>
            <a:r>
              <a:rPr lang="el-GR" sz="1400" dirty="0"/>
              <a:t>m </a:t>
            </a:r>
            <a:endParaRPr lang="en-GB" sz="1400" dirty="0"/>
          </a:p>
          <a:p>
            <a:r>
              <a:rPr lang="el-GR" sz="1400" dirty="0"/>
              <a:t>1 </a:t>
            </a:r>
            <a:r>
              <a:rPr lang="el-GR" sz="1400" dirty="0" err="1"/>
              <a:t>χιλιστόμετρο</a:t>
            </a:r>
            <a:r>
              <a:rPr lang="el-GR" sz="1400" dirty="0"/>
              <a:t>      : 1</a:t>
            </a:r>
            <a:r>
              <a:rPr lang="en-US" sz="1400" dirty="0"/>
              <a:t> mm = 0,001 </a:t>
            </a:r>
            <a:r>
              <a:rPr lang="el-GR" sz="1400" dirty="0"/>
              <a:t>m </a:t>
            </a:r>
            <a:endParaRPr lang="en-US" sz="1400" dirty="0"/>
          </a:p>
          <a:p>
            <a:r>
              <a:rPr lang="en-US" sz="1400" dirty="0"/>
              <a:t>1 </a:t>
            </a:r>
            <a:r>
              <a:rPr lang="el-GR" sz="1400" dirty="0"/>
              <a:t>χιλιόμετρο         :  1 </a:t>
            </a:r>
            <a:r>
              <a:rPr lang="en-US" sz="1400" dirty="0"/>
              <a:t>Km = 1000 m</a:t>
            </a:r>
            <a:endParaRPr lang="en-GB" sz="1400" dirty="0"/>
          </a:p>
        </p:txBody>
      </p:sp>
      <p:sp>
        <p:nvSpPr>
          <p:cNvPr id="7" name="1 - TextBox">
            <a:extLst>
              <a:ext uri="{FF2B5EF4-FFF2-40B4-BE49-F238E27FC236}">
                <a16:creationId xmlns:a16="http://schemas.microsoft.com/office/drawing/2014/main" id="{E53629E3-BA5E-C043-D4C2-8164FCE2D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356992"/>
            <a:ext cx="81915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dirty="0"/>
              <a:t>ΕΡΩΤΗΣΗ </a:t>
            </a:r>
            <a:r>
              <a:rPr lang="en-US" sz="1400" b="1" dirty="0"/>
              <a:t>8</a:t>
            </a:r>
            <a:r>
              <a:rPr lang="el-GR" sz="1400" b="1" dirty="0"/>
              <a:t>: Πως μετατρέπουμε ένα μήκος από την μία μονάδα στην άλλη;</a:t>
            </a:r>
            <a:endParaRPr lang="el-GR" sz="1400" dirty="0"/>
          </a:p>
        </p:txBody>
      </p:sp>
      <p:sp>
        <p:nvSpPr>
          <p:cNvPr id="8" name="1 - TextBox">
            <a:extLst>
              <a:ext uri="{FF2B5EF4-FFF2-40B4-BE49-F238E27FC236}">
                <a16:creationId xmlns:a16="http://schemas.microsoft.com/office/drawing/2014/main" id="{AAF1428F-9C35-3024-1284-6573047EB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3" y="3757682"/>
            <a:ext cx="356847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/>
              <a:t>ΑΠΑΝΤΗΣΗ : </a:t>
            </a:r>
          </a:p>
          <a:p>
            <a:r>
              <a:rPr lang="el-GR" sz="1400" dirty="0"/>
              <a:t>Ένας απλός τρόπος είναι να χρησιμοποιούμε την «μέθοδο της σκάλας» </a:t>
            </a:r>
            <a:endParaRPr lang="en-GB" sz="1400" dirty="0"/>
          </a:p>
        </p:txBody>
      </p:sp>
      <p:pic>
        <p:nvPicPr>
          <p:cNvPr id="16" name="Εικόνα 15">
            <a:hlinkClick r:id="rId2" action="ppaction://hlinksldjump"/>
            <a:extLst>
              <a:ext uri="{FF2B5EF4-FFF2-40B4-BE49-F238E27FC236}">
                <a16:creationId xmlns:a16="http://schemas.microsoft.com/office/drawing/2014/main" id="{12C9A3C7-ADDE-D99C-1E0D-1F90C7567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026550"/>
            <a:ext cx="2952328" cy="2175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1 - TextBox">
            <a:hlinkClick r:id="rId4" action="ppaction://hlinksldjump"/>
            <a:extLst>
              <a:ext uri="{FF2B5EF4-FFF2-40B4-BE49-F238E27FC236}">
                <a16:creationId xmlns:a16="http://schemas.microsoft.com/office/drawing/2014/main" id="{B260AF6F-F654-C26B-CC1B-B5E44B096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6255732"/>
            <a:ext cx="936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/>
              <a:t>(</a:t>
            </a:r>
            <a:r>
              <a:rPr lang="el-GR" sz="1400" dirty="0">
                <a:hlinkClick r:id="rId4" action="ppaction://hlinksldjump"/>
              </a:rPr>
              <a:t>βίντεο</a:t>
            </a:r>
            <a:r>
              <a:rPr lang="el-GR" sz="1400" dirty="0"/>
              <a:t>1)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1637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" grpId="0"/>
      <p:bldP spid="3" grpId="0"/>
      <p:bldP spid="7" grpId="0"/>
      <p:bldP spid="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76221" y="2835513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10: Τί πρέπει να προσέχεις για να μετρήσεις σωστά το μήκος ενός αντικειμένου;</a:t>
            </a:r>
            <a:endParaRPr lang="el-GR" sz="1400" dirty="0"/>
          </a:p>
          <a:p>
            <a:endParaRPr lang="el-GR" sz="1400" dirty="0"/>
          </a:p>
        </p:txBody>
      </p:sp>
      <p:sp>
        <p:nvSpPr>
          <p:cNvPr id="5" name="4 - Ορθογώνιο"/>
          <p:cNvSpPr/>
          <p:nvPr/>
        </p:nvSpPr>
        <p:spPr>
          <a:xfrm>
            <a:off x="476220" y="4491697"/>
            <a:ext cx="8667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11. Αν προσπαθήσουμε να αποφύγουμε τα λάθη, όλες οι μετρήσεις του μήκους του ίδιου αντικειμένου θα είναι ίδιες;</a:t>
            </a:r>
            <a:endParaRPr lang="el-GR" sz="14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761973" y="3061404"/>
            <a:ext cx="73384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α) Η αρχή της μετροταινίας πρέπει να είναι στην αρχή του αντικειμένου.</a:t>
            </a:r>
          </a:p>
          <a:p>
            <a:r>
              <a:rPr lang="el-GR" sz="1400" dirty="0"/>
              <a:t>β) Η μετροταινία δεν πρέπει να είναι λοξά.</a:t>
            </a:r>
          </a:p>
          <a:p>
            <a:r>
              <a:rPr lang="el-GR" sz="1400" dirty="0"/>
              <a:t>γ) Η μετροταινία δεν πρέπει να είναι διπλωμένη.</a:t>
            </a:r>
          </a:p>
          <a:p>
            <a:r>
              <a:rPr lang="el-GR" sz="1400" dirty="0"/>
              <a:t>δ) Να διαβάζουμε σωστά την τιμή της (κοιτάζοντας κάθετα).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666723" y="4923745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Όχι, δεν θα είναι ίδιες. Οι λόγοι μπορεί να είναι:</a:t>
            </a:r>
          </a:p>
          <a:p>
            <a:r>
              <a:rPr lang="el-GR" sz="1400" dirty="0"/>
              <a:t>α) διαφορετική επιλογή οργάνου.</a:t>
            </a:r>
          </a:p>
          <a:p>
            <a:r>
              <a:rPr lang="el-GR" sz="1400" dirty="0"/>
              <a:t>β) σφάλμα στην ανάγνωση του οργάνου.</a:t>
            </a:r>
          </a:p>
          <a:p>
            <a:r>
              <a:rPr lang="el-GR" sz="1400" dirty="0"/>
              <a:t>γ) λάθος εκτίμησης της αρχής και του τέλους.</a:t>
            </a:r>
          </a:p>
        </p:txBody>
      </p:sp>
      <p:sp>
        <p:nvSpPr>
          <p:cNvPr id="15" name="1 - TextBox">
            <a:extLst>
              <a:ext uri="{FF2B5EF4-FFF2-40B4-BE49-F238E27FC236}">
                <a16:creationId xmlns:a16="http://schemas.microsoft.com/office/drawing/2014/main" id="{1FFEE93A-B661-45A9-8E9B-EDA4DA944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2" y="316394"/>
            <a:ext cx="81915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b="1" dirty="0"/>
              <a:t>ΕΡΩΤΗΣΗ 9: Σε ποιες εικόνες (Σχολικό βιβλίο, σελίδα 2) μετράμε σωστά το μήκος του βιβλίου; Σχολίασε τις εικόνες.</a:t>
            </a:r>
            <a:endParaRPr lang="el-GR" sz="1400" dirty="0"/>
          </a:p>
          <a:p>
            <a:endParaRPr lang="el-GR" sz="1400" dirty="0"/>
          </a:p>
        </p:txBody>
      </p:sp>
      <p:sp>
        <p:nvSpPr>
          <p:cNvPr id="17" name="1 - TextBox">
            <a:extLst>
              <a:ext uri="{FF2B5EF4-FFF2-40B4-BE49-F238E27FC236}">
                <a16:creationId xmlns:a16="http://schemas.microsoft.com/office/drawing/2014/main" id="{F6CBA4CD-3489-4723-A461-58A870E9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23" y="803027"/>
            <a:ext cx="412130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/>
              <a:t>ΑΠΑΝΤΗΣΗ : Σωστά μετράμε στις:  </a:t>
            </a:r>
            <a:r>
              <a:rPr lang="el-GR" sz="1400" dirty="0" err="1"/>
              <a:t>Εικ</a:t>
            </a:r>
            <a:r>
              <a:rPr lang="el-GR" sz="1400" dirty="0"/>
              <a:t>. 1, Εικ.4.</a:t>
            </a:r>
            <a:br>
              <a:rPr lang="el-GR" sz="1400" dirty="0"/>
            </a:br>
            <a:r>
              <a:rPr lang="el-GR" sz="1400" dirty="0"/>
              <a:t>Λάθος μετράμε στις: Εικ.2 (η αρχή της μετροταινίας δεν είναι στην αρχή του </a:t>
            </a:r>
          </a:p>
          <a:p>
            <a:r>
              <a:rPr lang="el-GR" sz="1400" dirty="0"/>
              <a:t>βιβλίου), Εικ.3 (εμποδίζει το μολύβι), </a:t>
            </a:r>
            <a:r>
              <a:rPr lang="el-GR" sz="1400" dirty="0" err="1"/>
              <a:t>Εικ</a:t>
            </a:r>
            <a:r>
              <a:rPr lang="el-GR" sz="1400" dirty="0"/>
              <a:t>. 5 (η μετροταινία είναι λοξά), </a:t>
            </a:r>
            <a:r>
              <a:rPr lang="el-GR" sz="1400" dirty="0" err="1"/>
              <a:t>Εικ</a:t>
            </a:r>
            <a:r>
              <a:rPr lang="el-GR" sz="1400" dirty="0"/>
              <a:t>. 6 Η άκρη της μετροταινίας δεν είναι στην άκρη), </a:t>
            </a:r>
            <a:r>
              <a:rPr lang="el-GR" sz="1400" dirty="0" err="1"/>
              <a:t>Εικ</a:t>
            </a:r>
            <a:r>
              <a:rPr lang="el-GR" sz="1400" dirty="0"/>
              <a:t> 7 (η μετροταινία είναι διπλωμένη). </a:t>
            </a:r>
          </a:p>
        </p:txBody>
      </p:sp>
      <p:pic>
        <p:nvPicPr>
          <p:cNvPr id="18" name="Εικόνα4">
            <a:hlinkClick r:id="rId2" action="ppaction://hlinksldjump"/>
            <a:extLst>
              <a:ext uri="{FF2B5EF4-FFF2-40B4-BE49-F238E27FC236}">
                <a16:creationId xmlns:a16="http://schemas.microsoft.com/office/drawing/2014/main" id="{03B39E05-F51B-4805-8597-1A7ADDA20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80978" y="782317"/>
            <a:ext cx="4177302" cy="18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C04B87ED-5D68-7324-F7B2-1E98229CF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3" y="1174021"/>
            <a:ext cx="8497123" cy="3954339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309F7F0-3627-2C26-898D-ECB6B713F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91" y="1176577"/>
            <a:ext cx="8497123" cy="3949588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1A2F21E5-D00E-100D-5278-BEE895909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16" y="1159751"/>
            <a:ext cx="8452985" cy="3901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C29464ED-10D0-C554-CDFE-5166BCE78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99" y="1159751"/>
            <a:ext cx="8497123" cy="3937499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11BCDF92-6F36-40E2-D145-B152405AD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261" y="1171465"/>
            <a:ext cx="8497123" cy="3938648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08119851-1739-5D18-4A5D-5BABA7D64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83" y="1154578"/>
            <a:ext cx="8497123" cy="3934435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EAA57062-9865-C295-DC35-E0600972B9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508" y="1124744"/>
            <a:ext cx="8497123" cy="3926582"/>
          </a:xfrm>
          <a:prstGeom prst="rect">
            <a:avLst/>
          </a:prstGeom>
        </p:spPr>
      </p:pic>
      <p:pic>
        <p:nvPicPr>
          <p:cNvPr id="23" name="Εικόνα 22">
            <a:hlinkClick r:id="rId9" action="ppaction://hlinksldjump"/>
            <a:extLst>
              <a:ext uri="{FF2B5EF4-FFF2-40B4-BE49-F238E27FC236}">
                <a16:creationId xmlns:a16="http://schemas.microsoft.com/office/drawing/2014/main" id="{828AEB09-50BE-87D5-D996-2300BAB623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1149" y="230983"/>
            <a:ext cx="603719" cy="749745"/>
          </a:xfrm>
          <a:prstGeom prst="rect">
            <a:avLst/>
          </a:prstGeom>
        </p:spPr>
      </p:pic>
      <p:sp>
        <p:nvSpPr>
          <p:cNvPr id="24" name="5 - Ορθογώνιο">
            <a:extLst>
              <a:ext uri="{FF2B5EF4-FFF2-40B4-BE49-F238E27FC236}">
                <a16:creationId xmlns:a16="http://schemas.microsoft.com/office/drawing/2014/main" id="{EAC31EC6-729B-3FBA-DA3D-26710DCCF55E}"/>
              </a:ext>
            </a:extLst>
          </p:cNvPr>
          <p:cNvSpPr/>
          <p:nvPr/>
        </p:nvSpPr>
        <p:spPr>
          <a:xfrm>
            <a:off x="251520" y="279812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ΠΕΙΡΑΜΑ: </a:t>
            </a:r>
            <a:r>
              <a:rPr lang="el-GR" sz="1400" b="1" dirty="0" err="1"/>
              <a:t>Δεκα</a:t>
            </a:r>
            <a:r>
              <a:rPr lang="el-GR" sz="1400" b="1" dirty="0"/>
              <a:t> (10) ζευγάρια μαθητών μετρήστε το μήκος του θρανίου σας και </a:t>
            </a:r>
          </a:p>
          <a:p>
            <a:r>
              <a:rPr lang="el-GR" sz="1400" b="1" dirty="0"/>
              <a:t>                  συμπληρώστε τον πίνακα:</a:t>
            </a:r>
            <a:endParaRPr lang="el-GR" sz="1400" dirty="0"/>
          </a:p>
        </p:txBody>
      </p:sp>
      <p:sp>
        <p:nvSpPr>
          <p:cNvPr id="26" name="5 - Ορθογώνιο"/>
          <p:cNvSpPr/>
          <p:nvPr/>
        </p:nvSpPr>
        <p:spPr>
          <a:xfrm>
            <a:off x="476221" y="537321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12. Σύγκρινε τις 10 τιμές του μήκους που έχεις γράψει στην δεύτερη στήλη του πίνακα (</a:t>
            </a:r>
            <a:r>
              <a:rPr lang="el-GR" sz="1400" b="1" dirty="0" err="1"/>
              <a:t>σελ</a:t>
            </a:r>
            <a:r>
              <a:rPr lang="el-GR" sz="1400" b="1" dirty="0"/>
              <a:t> 3). Τί παρατηρείς; Αν διαφέρουν, που νομίζεις ότι οφείλονται οι διαφορές;</a:t>
            </a:r>
            <a:endParaRPr lang="el-GR" sz="1400" dirty="0"/>
          </a:p>
        </p:txBody>
      </p:sp>
      <p:sp>
        <p:nvSpPr>
          <p:cNvPr id="27" name="12 - Ορθογώνιο"/>
          <p:cNvSpPr/>
          <p:nvPr/>
        </p:nvSpPr>
        <p:spPr>
          <a:xfrm>
            <a:off x="666723" y="5876111"/>
            <a:ext cx="82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Οι μετρήσεις διαφέρουν μεταξύ τους: Αυτό οφείλεται:</a:t>
            </a:r>
          </a:p>
          <a:p>
            <a:r>
              <a:rPr lang="el-GR" sz="1400" dirty="0"/>
              <a:t>α) στην τοποθέτηση της μετροταινίας.    β) στην ανάγνωση της τιμής. </a:t>
            </a:r>
          </a:p>
        </p:txBody>
      </p:sp>
    </p:spTree>
    <p:extLst>
      <p:ext uri="{BB962C8B-B14F-4D97-AF65-F5344CB8AC3E}">
        <p14:creationId xmlns:p14="http://schemas.microsoft.com/office/powerpoint/2010/main" val="13041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6 - Ορθογώνιο">
            <a:extLst>
              <a:ext uri="{FF2B5EF4-FFF2-40B4-BE49-F238E27FC236}">
                <a16:creationId xmlns:a16="http://schemas.microsoft.com/office/drawing/2014/main" id="{5958B02E-B139-4512-BE2F-2B0FDB911462}"/>
              </a:ext>
            </a:extLst>
          </p:cNvPr>
          <p:cNvSpPr/>
          <p:nvPr/>
        </p:nvSpPr>
        <p:spPr>
          <a:xfrm>
            <a:off x="500034" y="332656"/>
            <a:ext cx="82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13. Όταν έχω πολλές τιμές από την μέτρηση ενός μήκους, πως υπολογίζω την μέση </a:t>
            </a:r>
          </a:p>
          <a:p>
            <a:r>
              <a:rPr lang="el-GR" sz="1400" b="1" dirty="0"/>
              <a:t>                        τιμή του μήκους;</a:t>
            </a:r>
            <a:endParaRPr lang="el-GR" sz="1400" dirty="0"/>
          </a:p>
          <a:p>
            <a:endParaRPr lang="el-GR" sz="1400" dirty="0"/>
          </a:p>
        </p:txBody>
      </p:sp>
      <p:sp>
        <p:nvSpPr>
          <p:cNvPr id="16" name="13 - Ορθογώνιο">
            <a:extLst>
              <a:ext uri="{FF2B5EF4-FFF2-40B4-BE49-F238E27FC236}">
                <a16:creationId xmlns:a16="http://schemas.microsoft.com/office/drawing/2014/main" id="{C1EF77B1-142C-41D0-B4B5-739ABCB903A0}"/>
              </a:ext>
            </a:extLst>
          </p:cNvPr>
          <p:cNvSpPr/>
          <p:nvPr/>
        </p:nvSpPr>
        <p:spPr>
          <a:xfrm>
            <a:off x="785786" y="764704"/>
            <a:ext cx="82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Προσθέτω όλες τις τιμές του μήκους και μετά διαιρώ με τον αριθμό των τιμών (δηλαδή αν έχω 4 τιμές, αφού τις προσθέσω διαιρώ με το αριθμό 4) </a:t>
            </a:r>
          </a:p>
        </p:txBody>
      </p:sp>
      <p:sp>
        <p:nvSpPr>
          <p:cNvPr id="2" name="7 - Ορθογώνιο">
            <a:extLst>
              <a:ext uri="{FF2B5EF4-FFF2-40B4-BE49-F238E27FC236}">
                <a16:creationId xmlns:a16="http://schemas.microsoft.com/office/drawing/2014/main" id="{DA8B4735-0940-4F4C-A6DD-980473D670CD}"/>
              </a:ext>
            </a:extLst>
          </p:cNvPr>
          <p:cNvSpPr/>
          <p:nvPr/>
        </p:nvSpPr>
        <p:spPr>
          <a:xfrm>
            <a:off x="476222" y="2708920"/>
            <a:ext cx="8191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15: Γιατί είναι χρήσιμος ο υπολογισμός της Μέσης Τιμής;</a:t>
            </a:r>
            <a:endParaRPr lang="el-GR" sz="1400" dirty="0"/>
          </a:p>
          <a:p>
            <a:endParaRPr lang="el-GR" sz="1400" dirty="0"/>
          </a:p>
        </p:txBody>
      </p:sp>
      <p:sp>
        <p:nvSpPr>
          <p:cNvPr id="3" name="14 - Ορθογώνιο">
            <a:extLst>
              <a:ext uri="{FF2B5EF4-FFF2-40B4-BE49-F238E27FC236}">
                <a16:creationId xmlns:a16="http://schemas.microsoft.com/office/drawing/2014/main" id="{D996B065-AEC3-4190-B1B2-98A6D2F683B4}"/>
              </a:ext>
            </a:extLst>
          </p:cNvPr>
          <p:cNvSpPr/>
          <p:nvPr/>
        </p:nvSpPr>
        <p:spPr>
          <a:xfrm>
            <a:off x="666723" y="2963887"/>
            <a:ext cx="52387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Η μέση τιμή πλησιάζει την πραγματική τιμή του μήκους που μετράμε.</a:t>
            </a:r>
          </a:p>
        </p:txBody>
      </p:sp>
      <p:sp>
        <p:nvSpPr>
          <p:cNvPr id="7" name="7 - Ορθογώνιο">
            <a:extLst>
              <a:ext uri="{FF2B5EF4-FFF2-40B4-BE49-F238E27FC236}">
                <a16:creationId xmlns:a16="http://schemas.microsoft.com/office/drawing/2014/main" id="{E0BE79F4-C6C2-46A9-B35B-601F0B5B3DCA}"/>
              </a:ext>
            </a:extLst>
          </p:cNvPr>
          <p:cNvSpPr/>
          <p:nvPr/>
        </p:nvSpPr>
        <p:spPr>
          <a:xfrm>
            <a:off x="484899" y="3781155"/>
            <a:ext cx="8587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16: Πώς μπορώ να μετρήσω την μεγαλύτερη και την μικρότερη διάσταση ενός αβγού;</a:t>
            </a:r>
            <a:endParaRPr lang="el-GR" sz="1400" dirty="0"/>
          </a:p>
          <a:p>
            <a:endParaRPr lang="el-GR" sz="1400" dirty="0"/>
          </a:p>
        </p:txBody>
      </p:sp>
      <p:sp>
        <p:nvSpPr>
          <p:cNvPr id="8" name="14 - Ορθογώνιο">
            <a:extLst>
              <a:ext uri="{FF2B5EF4-FFF2-40B4-BE49-F238E27FC236}">
                <a16:creationId xmlns:a16="http://schemas.microsoft.com/office/drawing/2014/main" id="{9F3F9FB6-1077-4B0C-9D9C-8CD5796D8C6E}"/>
              </a:ext>
            </a:extLst>
          </p:cNvPr>
          <p:cNvSpPr/>
          <p:nvPr/>
        </p:nvSpPr>
        <p:spPr>
          <a:xfrm>
            <a:off x="603392" y="4149080"/>
            <a:ext cx="5238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Με την βοήθεια ενός χάρακα και δύο τριγώνων.</a:t>
            </a:r>
          </a:p>
        </p:txBody>
      </p:sp>
      <p:pic>
        <p:nvPicPr>
          <p:cNvPr id="9" name="Εικόνα5">
            <a:hlinkClick r:id="rId2" action="ppaction://hlinksldjump"/>
            <a:extLst>
              <a:ext uri="{FF2B5EF4-FFF2-40B4-BE49-F238E27FC236}">
                <a16:creationId xmlns:a16="http://schemas.microsoft.com/office/drawing/2014/main" id="{4395380F-5423-4E51-8A6F-8AF3AC30C2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00826" y="4400585"/>
            <a:ext cx="2310765" cy="842010"/>
          </a:xfrm>
          <a:prstGeom prst="rect">
            <a:avLst/>
          </a:prstGeom>
        </p:spPr>
      </p:pic>
      <p:sp>
        <p:nvSpPr>
          <p:cNvPr id="10" name="6 - Ορθογώνιο">
            <a:extLst>
              <a:ext uri="{FF2B5EF4-FFF2-40B4-BE49-F238E27FC236}">
                <a16:creationId xmlns:a16="http://schemas.microsoft.com/office/drawing/2014/main" id="{5958B02E-B139-4512-BE2F-2B0FDB911462}"/>
              </a:ext>
            </a:extLst>
          </p:cNvPr>
          <p:cNvSpPr/>
          <p:nvPr/>
        </p:nvSpPr>
        <p:spPr>
          <a:xfrm>
            <a:off x="476220" y="1556792"/>
            <a:ext cx="9208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14. Ποια  είναι τα συμπεράσματά σου και οι παρατηρήσεις σου από τις μετρήσεις σου;</a:t>
            </a:r>
            <a:endParaRPr lang="el-GR" sz="1400" dirty="0"/>
          </a:p>
          <a:p>
            <a:endParaRPr lang="el-GR" sz="1400" dirty="0"/>
          </a:p>
        </p:txBody>
      </p:sp>
      <p:sp>
        <p:nvSpPr>
          <p:cNvPr id="19" name="13 - Ορθογώνιο">
            <a:extLst>
              <a:ext uri="{FF2B5EF4-FFF2-40B4-BE49-F238E27FC236}">
                <a16:creationId xmlns:a16="http://schemas.microsoft.com/office/drawing/2014/main" id="{C1EF77B1-142C-41D0-B4B5-739ABCB903A0}"/>
              </a:ext>
            </a:extLst>
          </p:cNvPr>
          <p:cNvSpPr/>
          <p:nvPr/>
        </p:nvSpPr>
        <p:spPr>
          <a:xfrm>
            <a:off x="761973" y="1844824"/>
            <a:ext cx="82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Οι μετρήσεις δίνουν διαφορετικές τιμές. Άρα όταν μετράω δεν είναι σίγουρο ότι βρίσκω την σωστή τιμή. Για να βρω την σωστή τιμή πρέπει να υπολογίζω την μέση τιμή.</a:t>
            </a:r>
          </a:p>
        </p:txBody>
      </p:sp>
      <p:sp>
        <p:nvSpPr>
          <p:cNvPr id="20" name="7 - Ορθογώνιο">
            <a:extLst>
              <a:ext uri="{FF2B5EF4-FFF2-40B4-BE49-F238E27FC236}">
                <a16:creationId xmlns:a16="http://schemas.microsoft.com/office/drawing/2014/main" id="{018B6A1F-70F0-4271-BD42-8E8B3725593B}"/>
              </a:ext>
            </a:extLst>
          </p:cNvPr>
          <p:cNvSpPr/>
          <p:nvPr/>
        </p:nvSpPr>
        <p:spPr>
          <a:xfrm>
            <a:off x="484899" y="4828165"/>
            <a:ext cx="8191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17: Ποια όργανα υπάρχουν για την μέτρηση του μήκους;</a:t>
            </a:r>
            <a:endParaRPr lang="el-GR" sz="1400" dirty="0"/>
          </a:p>
          <a:p>
            <a:endParaRPr lang="el-GR" sz="1400" dirty="0"/>
          </a:p>
        </p:txBody>
      </p:sp>
      <p:sp>
        <p:nvSpPr>
          <p:cNvPr id="21" name="14 - Ορθογώνιο">
            <a:extLst>
              <a:ext uri="{FF2B5EF4-FFF2-40B4-BE49-F238E27FC236}">
                <a16:creationId xmlns:a16="http://schemas.microsoft.com/office/drawing/2014/main" id="{258ED111-BE4F-4C4F-A25C-B1166537866A}"/>
              </a:ext>
            </a:extLst>
          </p:cNvPr>
          <p:cNvSpPr/>
          <p:nvPr/>
        </p:nvSpPr>
        <p:spPr>
          <a:xfrm>
            <a:off x="586037" y="5066836"/>
            <a:ext cx="59147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α) η μετροταινία, β) ο χάρακας, γ) η μεζούρα, δ) το </a:t>
            </a:r>
            <a:r>
              <a:rPr lang="el-GR" sz="1400" dirty="0" err="1"/>
              <a:t>παχύμετρο</a:t>
            </a:r>
            <a:r>
              <a:rPr lang="el-GR" sz="1400" dirty="0"/>
              <a:t> (</a:t>
            </a:r>
            <a:r>
              <a:rPr lang="el-GR" sz="1400" dirty="0" err="1"/>
              <a:t>διαστημόμετρο</a:t>
            </a:r>
            <a:r>
              <a:rPr lang="el-GR" sz="1400" dirty="0"/>
              <a:t>), ε) το μικρόμετρο, </a:t>
            </a:r>
            <a:r>
              <a:rPr lang="el-GR" sz="1400" dirty="0" err="1"/>
              <a:t>στ</a:t>
            </a:r>
            <a:r>
              <a:rPr lang="el-GR" sz="1400" dirty="0"/>
              <a:t>) το </a:t>
            </a:r>
            <a:r>
              <a:rPr lang="el-GR" sz="1400" dirty="0" err="1"/>
              <a:t>αποστασιόμετρο</a:t>
            </a:r>
            <a:r>
              <a:rPr lang="el-GR" sz="1400" dirty="0"/>
              <a:t> </a:t>
            </a:r>
            <a:r>
              <a:rPr lang="el-GR" sz="1400" dirty="0" err="1"/>
              <a:t>λέϊζερ</a:t>
            </a:r>
            <a:r>
              <a:rPr lang="el-GR" sz="1400" dirty="0"/>
              <a:t>.</a:t>
            </a:r>
          </a:p>
        </p:txBody>
      </p:sp>
      <p:pic>
        <p:nvPicPr>
          <p:cNvPr id="22" name="Εικόνα 21">
            <a:hlinkClick r:id="rId4" action="ppaction://hlinksldjump"/>
            <a:extLst>
              <a:ext uri="{FF2B5EF4-FFF2-40B4-BE49-F238E27FC236}">
                <a16:creationId xmlns:a16="http://schemas.microsoft.com/office/drawing/2014/main" id="{8FBB9880-07BC-4846-A70C-0EBD1F4F8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645935" y="5778965"/>
            <a:ext cx="3878393" cy="855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  <p:bldP spid="3" grpId="0"/>
      <p:bldP spid="7" grpId="0"/>
      <p:bldP spid="8" grpId="0"/>
      <p:bldP spid="10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7 - Ορθογώνιο">
            <a:extLst>
              <a:ext uri="{FF2B5EF4-FFF2-40B4-BE49-F238E27FC236}">
                <a16:creationId xmlns:a16="http://schemas.microsoft.com/office/drawing/2014/main" id="{D3F1F94A-B1D6-4DE6-A056-1375AD78B43C}"/>
              </a:ext>
            </a:extLst>
          </p:cNvPr>
          <p:cNvSpPr/>
          <p:nvPr/>
        </p:nvSpPr>
        <p:spPr>
          <a:xfrm>
            <a:off x="637299" y="270745"/>
            <a:ext cx="8191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ΕΡΩΤΗΣΗ 18: Πώς μετράμε την απόσταση Γης - Σελήνης;</a:t>
            </a:r>
            <a:endParaRPr lang="el-GR" sz="1400" dirty="0"/>
          </a:p>
          <a:p>
            <a:endParaRPr lang="el-GR" sz="1400" dirty="0"/>
          </a:p>
        </p:txBody>
      </p:sp>
      <p:sp>
        <p:nvSpPr>
          <p:cNvPr id="24" name="14 - Ορθογώνιο">
            <a:extLst>
              <a:ext uri="{FF2B5EF4-FFF2-40B4-BE49-F238E27FC236}">
                <a16:creationId xmlns:a16="http://schemas.microsoft.com/office/drawing/2014/main" id="{135726D2-9574-453B-ACAE-2795DA90FF68}"/>
              </a:ext>
            </a:extLst>
          </p:cNvPr>
          <p:cNvSpPr/>
          <p:nvPr/>
        </p:nvSpPr>
        <p:spPr>
          <a:xfrm>
            <a:off x="755792" y="602685"/>
            <a:ext cx="5616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/>
              <a:t>ΑΠΑΝΤΗΣΗ</a:t>
            </a:r>
            <a:r>
              <a:rPr lang="el-GR" sz="1400" dirty="0"/>
              <a:t>: </a:t>
            </a:r>
          </a:p>
          <a:p>
            <a:r>
              <a:rPr lang="el-GR" sz="1400" dirty="0"/>
              <a:t>Από ειδικό </a:t>
            </a:r>
            <a:r>
              <a:rPr lang="el-GR" sz="1400" dirty="0" err="1"/>
              <a:t>λέϊζερ</a:t>
            </a:r>
            <a:r>
              <a:rPr lang="el-GR" sz="1400" dirty="0"/>
              <a:t> στέλνετε από την Γη ένας παλμός φωτός στην Σελήνη. Ο παλμός ανακλάται σε ανακλαστήρες που τοποθέτησαν οι Αμερικανοί όταν έφτασαν στην Σελήνη </a:t>
            </a:r>
          </a:p>
        </p:txBody>
      </p:sp>
      <p:sp>
        <p:nvSpPr>
          <p:cNvPr id="25" name="7 - Ορθογώνιο">
            <a:extLst>
              <a:ext uri="{FF2B5EF4-FFF2-40B4-BE49-F238E27FC236}">
                <a16:creationId xmlns:a16="http://schemas.microsoft.com/office/drawing/2014/main" id="{D3F1F94A-B1D6-4DE6-A056-1375AD78B43C}"/>
              </a:ext>
            </a:extLst>
          </p:cNvPr>
          <p:cNvSpPr/>
          <p:nvPr/>
        </p:nvSpPr>
        <p:spPr>
          <a:xfrm>
            <a:off x="4199248" y="6279478"/>
            <a:ext cx="1067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ΤΕΛΟΣ</a:t>
            </a:r>
            <a:endParaRPr lang="el-GR" sz="1400" dirty="0"/>
          </a:p>
        </p:txBody>
      </p:sp>
      <p:sp>
        <p:nvSpPr>
          <p:cNvPr id="4" name="7 - Ορθογώνιο">
            <a:extLst>
              <a:ext uri="{FF2B5EF4-FFF2-40B4-BE49-F238E27FC236}">
                <a16:creationId xmlns:a16="http://schemas.microsoft.com/office/drawing/2014/main" id="{407AACAD-9722-138B-2D58-E3DCB1BD1223}"/>
              </a:ext>
            </a:extLst>
          </p:cNvPr>
          <p:cNvSpPr/>
          <p:nvPr/>
        </p:nvSpPr>
        <p:spPr>
          <a:xfrm>
            <a:off x="7128191" y="2691633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(</a:t>
            </a:r>
            <a:r>
              <a:rPr lang="en-US" sz="1600" dirty="0">
                <a:hlinkClick r:id="rId2" action="ppaction://hlinksldjump"/>
              </a:rPr>
              <a:t>video</a:t>
            </a:r>
            <a:r>
              <a:rPr lang="el-GR" sz="1600" dirty="0"/>
              <a:t>2</a:t>
            </a:r>
            <a:r>
              <a:rPr lang="en-US" sz="1600" dirty="0"/>
              <a:t>)</a:t>
            </a:r>
            <a:endParaRPr lang="el-GR" sz="1200" dirty="0"/>
          </a:p>
        </p:txBody>
      </p:sp>
      <p:pic>
        <p:nvPicPr>
          <p:cNvPr id="2" name="Εικόνα 1">
            <a:hlinkClick r:id="rId3" action="ppaction://hlinksldjump"/>
            <a:extLst>
              <a:ext uri="{FF2B5EF4-FFF2-40B4-BE49-F238E27FC236}">
                <a16:creationId xmlns:a16="http://schemas.microsoft.com/office/drawing/2014/main" id="{24D6549A-E148-E261-132B-A2A1F808E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269" y="213341"/>
            <a:ext cx="266408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7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88814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3">
            <a:hlinkClick r:id="rId2" action="ppaction://hlinksldjump"/>
            <a:extLst>
              <a:ext uri="{FF2B5EF4-FFF2-40B4-BE49-F238E27FC236}">
                <a16:creationId xmlns:a16="http://schemas.microsoft.com/office/drawing/2014/main" id="{CDA21D2A-61DF-46BC-A7DC-1A19EB4B1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14480" y="0"/>
            <a:ext cx="5786478" cy="64959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2">
            <a:hlinkClick r:id="rId2" action="ppaction://hlinksldjump"/>
            <a:extLst>
              <a:ext uri="{FF2B5EF4-FFF2-40B4-BE49-F238E27FC236}">
                <a16:creationId xmlns:a16="http://schemas.microsoft.com/office/drawing/2014/main" id="{9B944909-20F3-42F8-852A-FFB715FE3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1428736"/>
            <a:ext cx="8281185" cy="32618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2780</TotalTime>
  <Words>849</Words>
  <Application>Microsoft Office PowerPoint</Application>
  <PresentationFormat>Προβολή στην οθόνη (4:3)</PresentationFormat>
  <Paragraphs>74</Paragraphs>
  <Slides>17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Performance Edition Sept 2009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decon</dc:creator>
  <cp:lastModifiedBy>δημητρης οικονομου</cp:lastModifiedBy>
  <cp:revision>243</cp:revision>
  <dcterms:created xsi:type="dcterms:W3CDTF">2015-12-12T14:15:08Z</dcterms:created>
  <dcterms:modified xsi:type="dcterms:W3CDTF">2024-10-13T19:22:15Z</dcterms:modified>
</cp:coreProperties>
</file>