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7" r:id="rId1"/>
  </p:sldMasterIdLst>
  <p:notesMasterIdLst>
    <p:notesMasterId r:id="rId11"/>
  </p:notesMasterIdLst>
  <p:sldIdLst>
    <p:sldId id="459" r:id="rId2"/>
    <p:sldId id="464" r:id="rId3"/>
    <p:sldId id="467" r:id="rId4"/>
    <p:sldId id="460" r:id="rId5"/>
    <p:sldId id="461" r:id="rId6"/>
    <p:sldId id="462" r:id="rId7"/>
    <p:sldId id="468" r:id="rId8"/>
    <p:sldId id="469" r:id="rId9"/>
    <p:sldId id="463" r:id="rId1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2" autoAdjust="0"/>
    <p:restoredTop sz="99855" autoAdjust="0"/>
  </p:normalViewPr>
  <p:slideViewPr>
    <p:cSldViewPr>
      <p:cViewPr varScale="1">
        <p:scale>
          <a:sx n="67" d="100"/>
          <a:sy n="67" d="100"/>
        </p:scale>
        <p:origin x="58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6347651-ABA1-44CD-A68D-E9381BB088CA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BD4005-C7CD-43F5-A1C9-632895B695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DBA8-3E67-4886-A4C4-BA6A79532C83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67C-A3F4-44A3-8D80-4B546A8C31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5445-6776-4174-A784-9110C0C4B928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4791-45BC-43E1-9A66-4727DC59B0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034A-4F99-4B18-90E6-B76E6526C80F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AE1B-55D6-49BF-939E-309A343876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524B-5B44-45F4-88B6-B3490CF455E6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2B2C-3530-4A58-A239-9AFFCB10AA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40D3-2544-489B-83D3-1260DC1C4637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93F0-B8D1-420D-B8E6-08D3BF5509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C0F3-C587-4D3A-9A9B-DF10C0358CDD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FBF3-D772-4114-86ED-7B3A59685E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2C24-6516-46A1-B730-BCBE828A4570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D3FE-9B7F-46D0-94C1-D46C454621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E658-18AA-4B35-9CC3-6BB284223593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8285-02D0-49C8-9137-F2302F900B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38CA1-A06E-4A94-AB93-F76972014F3C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264C-BFA7-4A0C-8D6A-5880BF8692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366B-135B-4FEB-A8EB-EF2E7909E10B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7153-CC97-4020-910E-024E685658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B7B7-44C1-4234-8174-21FAE2496E41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F787-2D0E-4A20-9E9E-984EDD9DB3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C527D7-C38C-4898-B3AF-C8743E5A7B39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4683AA-6CFE-4F40-A71F-684A160E1C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TextBox"/>
          <p:cNvSpPr txBox="1">
            <a:spLocks noChangeArrowheads="1"/>
          </p:cNvSpPr>
          <p:nvPr/>
        </p:nvSpPr>
        <p:spPr bwMode="auto">
          <a:xfrm>
            <a:off x="380971" y="323851"/>
            <a:ext cx="8286807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600" b="1" dirty="0"/>
              <a:t>Φύλλο Εργασίας 2</a:t>
            </a:r>
            <a:endParaRPr lang="el-GR" sz="1600" dirty="0"/>
          </a:p>
          <a:p>
            <a:pPr algn="ctr"/>
            <a:r>
              <a:rPr lang="el-GR" sz="1600" b="1" dirty="0"/>
              <a:t>Μετρήσεις Χρόνου – Η Ακρίβεια</a:t>
            </a:r>
            <a:endParaRPr lang="el-GR" sz="1600" dirty="0"/>
          </a:p>
        </p:txBody>
      </p:sp>
      <p:sp>
        <p:nvSpPr>
          <p:cNvPr id="30" name="1 - TextBox"/>
          <p:cNvSpPr txBox="1">
            <a:spLocks noChangeArrowheads="1"/>
          </p:cNvSpPr>
          <p:nvPr/>
        </p:nvSpPr>
        <p:spPr bwMode="auto">
          <a:xfrm>
            <a:off x="571472" y="1061593"/>
            <a:ext cx="81915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dirty="0"/>
              <a:t>ΕΡΩΤΗΣΗ 1: Τί κάνουμε όταν μετράμε τον χρόνο;</a:t>
            </a:r>
            <a:endParaRPr lang="el-GR" sz="1400" dirty="0"/>
          </a:p>
        </p:txBody>
      </p:sp>
      <p:sp>
        <p:nvSpPr>
          <p:cNvPr id="32" name="1 - TextBox"/>
          <p:cNvSpPr txBox="1">
            <a:spLocks noChangeArrowheads="1"/>
          </p:cNvSpPr>
          <p:nvPr/>
        </p:nvSpPr>
        <p:spPr bwMode="auto">
          <a:xfrm>
            <a:off x="571472" y="1951448"/>
            <a:ext cx="81915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dirty="0"/>
              <a:t>ΕΡΩΤΗΣΗ 2: Με ποιά όργανα μετράμε συνήθως τον χρόνο;</a:t>
            </a:r>
            <a:endParaRPr lang="el-GR" sz="1400" dirty="0"/>
          </a:p>
        </p:txBody>
      </p:sp>
      <p:sp>
        <p:nvSpPr>
          <p:cNvPr id="33" name="1 - TextBox"/>
          <p:cNvSpPr txBox="1">
            <a:spLocks noChangeArrowheads="1"/>
          </p:cNvSpPr>
          <p:nvPr/>
        </p:nvSpPr>
        <p:spPr bwMode="auto">
          <a:xfrm>
            <a:off x="571472" y="2897489"/>
            <a:ext cx="81915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dirty="0"/>
              <a:t>ΕΡΩΤΗΣΗ 3: Ποιά είναι η ακρίβεια των οργάνων που φαίνονται στις εικόνες;</a:t>
            </a:r>
            <a:r>
              <a:rPr lang="el-GR" sz="1400" dirty="0"/>
              <a:t> </a:t>
            </a:r>
          </a:p>
        </p:txBody>
      </p:sp>
      <p:sp>
        <p:nvSpPr>
          <p:cNvPr id="34" name="1 - TextBox"/>
          <p:cNvSpPr txBox="1">
            <a:spLocks noChangeArrowheads="1"/>
          </p:cNvSpPr>
          <p:nvPr/>
        </p:nvSpPr>
        <p:spPr bwMode="auto">
          <a:xfrm>
            <a:off x="571472" y="5340455"/>
            <a:ext cx="81915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dirty="0"/>
              <a:t>ΕΡΩΤΗΣΗ 4: Ποιές συσκευές ονομάζουμε ψηφιακές και ποιές αναλογικές.</a:t>
            </a:r>
            <a:endParaRPr lang="el-GR" sz="1400" dirty="0"/>
          </a:p>
        </p:txBody>
      </p:sp>
      <p:pic>
        <p:nvPicPr>
          <p:cNvPr id="2077" name="Picture 2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364" y="3334088"/>
            <a:ext cx="1048273" cy="97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8" name="Picture 3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2735" y="3351978"/>
            <a:ext cx="1334166" cy="12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1687" y="3252462"/>
            <a:ext cx="2836077" cy="83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1 - TextBox"/>
          <p:cNvSpPr txBox="1">
            <a:spLocks noChangeArrowheads="1"/>
          </p:cNvSpPr>
          <p:nvPr/>
        </p:nvSpPr>
        <p:spPr bwMode="auto">
          <a:xfrm>
            <a:off x="666723" y="1306796"/>
            <a:ext cx="8477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  <a:endParaRPr lang="en-US" sz="1400" dirty="0"/>
          </a:p>
          <a:p>
            <a:endParaRPr lang="el-GR" sz="1400" dirty="0"/>
          </a:p>
        </p:txBody>
      </p:sp>
      <p:sp>
        <p:nvSpPr>
          <p:cNvPr id="43" name="1 - TextBox"/>
          <p:cNvSpPr txBox="1">
            <a:spLocks noChangeArrowheads="1"/>
          </p:cNvSpPr>
          <p:nvPr/>
        </p:nvSpPr>
        <p:spPr bwMode="auto">
          <a:xfrm>
            <a:off x="666723" y="2185700"/>
            <a:ext cx="8191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α) με ρολόι, β) με χρονόμετρο</a:t>
            </a:r>
          </a:p>
        </p:txBody>
      </p:sp>
      <p:sp>
        <p:nvSpPr>
          <p:cNvPr id="44" name="1 - TextBox"/>
          <p:cNvSpPr txBox="1">
            <a:spLocks noChangeArrowheads="1"/>
          </p:cNvSpPr>
          <p:nvPr/>
        </p:nvSpPr>
        <p:spPr bwMode="auto">
          <a:xfrm>
            <a:off x="666723" y="4230315"/>
            <a:ext cx="81915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ΑΠΑΝΤΗΣΗ:</a:t>
            </a:r>
            <a:r>
              <a:rPr lang="el-GR" sz="1400" dirty="0"/>
              <a:t> </a:t>
            </a:r>
          </a:p>
          <a:p>
            <a:r>
              <a:rPr lang="el-GR" sz="1400" dirty="0" err="1"/>
              <a:t>Εικ</a:t>
            </a:r>
            <a:r>
              <a:rPr lang="el-GR" sz="1400" dirty="0"/>
              <a:t>. 1 Ψηφιακό ρολόι, με ακρίβεια εκατοστού του δευτερολέπτου</a:t>
            </a:r>
          </a:p>
          <a:p>
            <a:r>
              <a:rPr lang="el-GR" sz="1400" dirty="0" err="1"/>
              <a:t>Εικ</a:t>
            </a:r>
            <a:r>
              <a:rPr lang="el-GR" sz="1400" dirty="0"/>
              <a:t>. 2 Ηλιακό ρολόι, με ακρίβεια λεπτού</a:t>
            </a:r>
          </a:p>
          <a:p>
            <a:r>
              <a:rPr lang="el-GR" sz="1400" dirty="0" err="1"/>
              <a:t>Εικ</a:t>
            </a:r>
            <a:r>
              <a:rPr lang="el-GR" sz="1400" dirty="0"/>
              <a:t>. 3 Αναλογικό ρολόι, με ακρίβεια δευτερολέπτου</a:t>
            </a:r>
          </a:p>
        </p:txBody>
      </p:sp>
      <p:sp>
        <p:nvSpPr>
          <p:cNvPr id="45" name="1 - TextBox"/>
          <p:cNvSpPr txBox="1">
            <a:spLocks noChangeArrowheads="1"/>
          </p:cNvSpPr>
          <p:nvPr/>
        </p:nvSpPr>
        <p:spPr bwMode="auto">
          <a:xfrm>
            <a:off x="666723" y="5642664"/>
            <a:ext cx="81915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Ψηφιακές είναι οι συσκευές που η μέτρηση γίνεται με ψηφία.</a:t>
            </a:r>
          </a:p>
          <a:p>
            <a:r>
              <a:rPr lang="el-GR" sz="1400" dirty="0"/>
              <a:t>Αναλογικές είναι οι συσκευές που η μέτρηση γίνεται με δείκτες.</a:t>
            </a:r>
          </a:p>
        </p:txBody>
      </p:sp>
      <p:pic>
        <p:nvPicPr>
          <p:cNvPr id="2080" name="Picture 32" descr="Χρονόμετρο ψηφιακό χειρός DELUX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5" y="1882419"/>
            <a:ext cx="1143007" cy="979863"/>
          </a:xfrm>
          <a:prstGeom prst="rect">
            <a:avLst/>
          </a:prstGeom>
          <a:noFill/>
        </p:spPr>
      </p:pic>
      <p:pic>
        <p:nvPicPr>
          <p:cNvPr id="2082" name="Picture 34" descr="Ρολόι για Optimist της Gill-Sporty Race - Marine &amp; Sou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1918" y="1897869"/>
            <a:ext cx="1124983" cy="96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30" grpId="0"/>
      <p:bldP spid="32" grpId="0"/>
      <p:bldP spid="33" grpId="0"/>
      <p:bldP spid="34" grpId="0"/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1 - TextBox"/>
          <p:cNvSpPr txBox="1">
            <a:spLocks noChangeArrowheads="1"/>
          </p:cNvSpPr>
          <p:nvPr/>
        </p:nvSpPr>
        <p:spPr bwMode="auto">
          <a:xfrm>
            <a:off x="571472" y="503452"/>
            <a:ext cx="819155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dirty="0"/>
              <a:t>ΕΡΩΤΗΣΗ 5: Ποιά είναι η ακρίβεια μέτρησης του χρόνου:</a:t>
            </a:r>
            <a:br>
              <a:rPr lang="el-GR" sz="1400" b="1" dirty="0"/>
            </a:br>
            <a:r>
              <a:rPr lang="el-GR" sz="1400" b="1" dirty="0"/>
              <a:t>         </a:t>
            </a:r>
            <a:r>
              <a:rPr lang="el-GR" sz="1400" dirty="0"/>
              <a:t>α) μεταξύ δύο επισκέψεων στον οφθαλμίατρο;</a:t>
            </a:r>
            <a:br>
              <a:rPr lang="el-GR" sz="1400" dirty="0"/>
            </a:br>
            <a:r>
              <a:rPr lang="el-GR" sz="1400" dirty="0"/>
              <a:t>         β) σε έναν αγώνα δρόμου 100 μέτρων;</a:t>
            </a:r>
          </a:p>
          <a:p>
            <a:r>
              <a:rPr lang="el-GR" sz="1400" dirty="0"/>
              <a:t>         γ) μιας διδακτικής ώρας;</a:t>
            </a:r>
          </a:p>
          <a:p>
            <a:r>
              <a:rPr lang="el-GR" sz="1400" dirty="0"/>
              <a:t>         δ) δημιουργίας ενός γεωλογικού πετρώματος;</a:t>
            </a:r>
          </a:p>
        </p:txBody>
      </p:sp>
      <p:sp>
        <p:nvSpPr>
          <p:cNvPr id="41" name="40 - Ορθογώνιο"/>
          <p:cNvSpPr/>
          <p:nvPr/>
        </p:nvSpPr>
        <p:spPr>
          <a:xfrm>
            <a:off x="571472" y="2996952"/>
            <a:ext cx="6952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6: Πώς πρέπει να γίνονται οι μετρήσεις μικρών χρόνων για να </a:t>
            </a:r>
          </a:p>
          <a:p>
            <a:r>
              <a:rPr lang="el-GR" sz="1400" b="1" dirty="0"/>
              <a:t>                      έχουμε μεγαλύτερη ακρίβεια;</a:t>
            </a:r>
            <a:endParaRPr lang="el-GR" sz="1400" dirty="0"/>
          </a:p>
        </p:txBody>
      </p:sp>
      <p:sp>
        <p:nvSpPr>
          <p:cNvPr id="46" name="1 - TextBox"/>
          <p:cNvSpPr txBox="1">
            <a:spLocks noChangeArrowheads="1"/>
          </p:cNvSpPr>
          <p:nvPr/>
        </p:nvSpPr>
        <p:spPr bwMode="auto">
          <a:xfrm>
            <a:off x="772931" y="1744185"/>
            <a:ext cx="819155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α) μηνών, </a:t>
            </a:r>
          </a:p>
          <a:p>
            <a:r>
              <a:rPr lang="el-GR" sz="1400" dirty="0"/>
              <a:t>β) εκατοστού του δευτερολέπτου, </a:t>
            </a:r>
          </a:p>
          <a:p>
            <a:r>
              <a:rPr lang="el-GR" sz="1400" dirty="0"/>
              <a:t>γ) λεπτού, </a:t>
            </a:r>
          </a:p>
          <a:p>
            <a:r>
              <a:rPr lang="el-GR" sz="1400" dirty="0"/>
              <a:t>ε) εκατομμυρίων ετών</a:t>
            </a:r>
          </a:p>
        </p:txBody>
      </p:sp>
      <p:sp>
        <p:nvSpPr>
          <p:cNvPr id="47" name="46 - Ορθογώνιο"/>
          <p:cNvSpPr/>
          <p:nvPr/>
        </p:nvSpPr>
        <p:spPr>
          <a:xfrm>
            <a:off x="857224" y="3501008"/>
            <a:ext cx="82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α) με όργανα μεγάλης ακρίβειας π.χ. χρονόμετρο</a:t>
            </a:r>
          </a:p>
          <a:p>
            <a:r>
              <a:rPr lang="el-GR" sz="1400" dirty="0"/>
              <a:t>β) με γρήγορη-συγχρονισμένη αντίδραση από αυτόν που χρησιμοποιεί το όργανο.</a:t>
            </a:r>
          </a:p>
        </p:txBody>
      </p:sp>
      <p:sp>
        <p:nvSpPr>
          <p:cNvPr id="2" name="40 - Ορθογώνιο">
            <a:extLst>
              <a:ext uri="{FF2B5EF4-FFF2-40B4-BE49-F238E27FC236}">
                <a16:creationId xmlns:a16="http://schemas.microsoft.com/office/drawing/2014/main" id="{E386F480-9A3B-C4AD-602C-2D4FEE656EB1}"/>
              </a:ext>
            </a:extLst>
          </p:cNvPr>
          <p:cNvSpPr/>
          <p:nvPr/>
        </p:nvSpPr>
        <p:spPr>
          <a:xfrm>
            <a:off x="400966" y="4460404"/>
            <a:ext cx="8191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u="sng" dirty="0"/>
              <a:t>ΚΑΤΑΣΚΕΥΗ ΕΚΚΡΕΜΟΥΣ</a:t>
            </a:r>
            <a:r>
              <a:rPr lang="el-GR" sz="1400" b="1" dirty="0"/>
              <a:t>: </a:t>
            </a:r>
            <a:r>
              <a:rPr lang="el-GR" sz="1400" dirty="0"/>
              <a:t>Στην άκρη ενός νήματος κρεμάστε ένα </a:t>
            </a:r>
            <a:r>
              <a:rPr lang="el-GR" sz="1400" u="sng" dirty="0"/>
              <a:t>βαρύ</a:t>
            </a:r>
            <a:r>
              <a:rPr lang="el-GR" sz="1400" dirty="0"/>
              <a:t> αντικείμενο (πχ μία μπάλα </a:t>
            </a:r>
          </a:p>
          <a:p>
            <a:r>
              <a:rPr lang="el-GR" sz="1400" dirty="0"/>
              <a:t>                                               από πλαστελίνη) όπως φαίνεται στο σχήμα</a:t>
            </a:r>
          </a:p>
        </p:txBody>
      </p:sp>
      <p:pic>
        <p:nvPicPr>
          <p:cNvPr id="7" name="Εικόνα 6">
            <a:hlinkClick r:id="rId2" action="ppaction://hlinksldjump"/>
            <a:extLst>
              <a:ext uri="{FF2B5EF4-FFF2-40B4-BE49-F238E27FC236}">
                <a16:creationId xmlns:a16="http://schemas.microsoft.com/office/drawing/2014/main" id="{DDFBB870-731E-2394-568F-583BF6994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013176"/>
            <a:ext cx="1352808" cy="164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46" grpId="0"/>
      <p:bldP spid="4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36F38CC-F539-1AAC-70F1-61203AA39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78" y="981810"/>
            <a:ext cx="5466724" cy="342479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0A86713-DD98-32EE-04EE-4149238D5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9" y="1000863"/>
            <a:ext cx="5454954" cy="340125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512D55B-FFFB-CE89-FF71-E107CF38F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6" y="1014556"/>
            <a:ext cx="5466724" cy="34130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FA43727-F15C-CFB3-F668-F4ACB039E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14" y="1000863"/>
            <a:ext cx="5478493" cy="3413025"/>
          </a:xfrm>
          <a:prstGeom prst="rect">
            <a:avLst/>
          </a:prstGeom>
        </p:spPr>
      </p:pic>
      <p:sp>
        <p:nvSpPr>
          <p:cNvPr id="16" name="2 - Ορθογώνιο">
            <a:extLst>
              <a:ext uri="{FF2B5EF4-FFF2-40B4-BE49-F238E27FC236}">
                <a16:creationId xmlns:a16="http://schemas.microsoft.com/office/drawing/2014/main" id="{1D626BC0-ED52-32B1-50DC-322ACFDAFB35}"/>
              </a:ext>
            </a:extLst>
          </p:cNvPr>
          <p:cNvSpPr/>
          <p:nvPr/>
        </p:nvSpPr>
        <p:spPr>
          <a:xfrm>
            <a:off x="251520" y="26064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u="sng" dirty="0"/>
              <a:t>ΠΕΙΡΑΜΑ</a:t>
            </a:r>
            <a:r>
              <a:rPr lang="el-GR" sz="1400" b="1" dirty="0"/>
              <a:t>: Μετρήστε τον χρόνο που χρειάζεται το εκκρεμές να κάνει δέκα (10) </a:t>
            </a:r>
          </a:p>
          <a:p>
            <a:r>
              <a:rPr lang="el-GR" sz="1400" b="1" dirty="0"/>
              <a:t>                   ταλαντώσεις με ρολόι και χρονόμετρο και συμπληρώστε τον πίνακα</a:t>
            </a:r>
            <a:endParaRPr lang="el-GR" sz="1400" dirty="0"/>
          </a:p>
        </p:txBody>
      </p:sp>
      <p:pic>
        <p:nvPicPr>
          <p:cNvPr id="17" name="Εικόνα 16">
            <a:hlinkClick r:id="rId6" action="ppaction://hlinksldjump"/>
            <a:extLst>
              <a:ext uri="{FF2B5EF4-FFF2-40B4-BE49-F238E27FC236}">
                <a16:creationId xmlns:a16="http://schemas.microsoft.com/office/drawing/2014/main" id="{58757860-B955-1EDA-48C8-C53196880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0167" y="188640"/>
            <a:ext cx="901193" cy="1266999"/>
          </a:xfrm>
          <a:prstGeom prst="rect">
            <a:avLst/>
          </a:prstGeom>
        </p:spPr>
      </p:pic>
      <p:sp>
        <p:nvSpPr>
          <p:cNvPr id="18" name="2 - Ορθογώνιο">
            <a:extLst>
              <a:ext uri="{FF2B5EF4-FFF2-40B4-BE49-F238E27FC236}">
                <a16:creationId xmlns:a16="http://schemas.microsoft.com/office/drawing/2014/main" id="{B7E326CA-1676-8608-C787-96984E6EC5D5}"/>
              </a:ext>
            </a:extLst>
          </p:cNvPr>
          <p:cNvSpPr/>
          <p:nvPr/>
        </p:nvSpPr>
        <p:spPr>
          <a:xfrm>
            <a:off x="476221" y="4705399"/>
            <a:ext cx="8286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7: Τι παρατηρείς όταν συγκρίνεις τις τιμές της 2</a:t>
            </a:r>
            <a:r>
              <a:rPr lang="el-GR" sz="1400" b="1" baseline="30000" dirty="0"/>
              <a:t>ης</a:t>
            </a:r>
            <a:r>
              <a:rPr lang="el-GR" sz="1400" b="1" dirty="0"/>
              <a:t> στήλης του πίνακα;</a:t>
            </a:r>
            <a:endParaRPr lang="el-GR" sz="1400" dirty="0"/>
          </a:p>
        </p:txBody>
      </p:sp>
      <p:sp>
        <p:nvSpPr>
          <p:cNvPr id="19" name="3 - Ορθογώνιο">
            <a:extLst>
              <a:ext uri="{FF2B5EF4-FFF2-40B4-BE49-F238E27FC236}">
                <a16:creationId xmlns:a16="http://schemas.microsoft.com/office/drawing/2014/main" id="{83C94864-E69B-3BCF-66AB-8825B9A13157}"/>
              </a:ext>
            </a:extLst>
          </p:cNvPr>
          <p:cNvSpPr/>
          <p:nvPr/>
        </p:nvSpPr>
        <p:spPr>
          <a:xfrm>
            <a:off x="476221" y="5560209"/>
            <a:ext cx="8286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8: Τι παρατηρείς όταν συγκρίνεις τις τιμές της 4</a:t>
            </a:r>
            <a:r>
              <a:rPr lang="el-GR" sz="1400" b="1" baseline="30000" dirty="0"/>
              <a:t>ης</a:t>
            </a:r>
            <a:r>
              <a:rPr lang="el-GR" sz="1400" b="1" dirty="0"/>
              <a:t> στήλης του πίνακα;</a:t>
            </a:r>
            <a:endParaRPr lang="el-GR" sz="1400" dirty="0"/>
          </a:p>
        </p:txBody>
      </p:sp>
      <p:sp>
        <p:nvSpPr>
          <p:cNvPr id="20" name="9 - Ορθογώνιο">
            <a:extLst>
              <a:ext uri="{FF2B5EF4-FFF2-40B4-BE49-F238E27FC236}">
                <a16:creationId xmlns:a16="http://schemas.microsoft.com/office/drawing/2014/main" id="{CAD7D9A1-ED45-AC13-1BAB-30CC4E797208}"/>
              </a:ext>
            </a:extLst>
          </p:cNvPr>
          <p:cNvSpPr/>
          <p:nvPr/>
        </p:nvSpPr>
        <p:spPr>
          <a:xfrm>
            <a:off x="857224" y="5036001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Οι τιμές διαφέρουν μεταξύ τους για μερικά δευτερόλεπτα.</a:t>
            </a:r>
          </a:p>
        </p:txBody>
      </p:sp>
      <p:sp>
        <p:nvSpPr>
          <p:cNvPr id="21" name="10 - Ορθογώνιο">
            <a:extLst>
              <a:ext uri="{FF2B5EF4-FFF2-40B4-BE49-F238E27FC236}">
                <a16:creationId xmlns:a16="http://schemas.microsoft.com/office/drawing/2014/main" id="{8BBF3300-0E24-5B20-0081-CE6676B714EF}"/>
              </a:ext>
            </a:extLst>
          </p:cNvPr>
          <p:cNvSpPr/>
          <p:nvPr/>
        </p:nvSpPr>
        <p:spPr>
          <a:xfrm>
            <a:off x="761973" y="593011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Οι τιμές διαφέρουν μεταξύ τους για μερικά εκατοστά του δευτερολέπτου.</a:t>
            </a: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CBF01FA1-099C-ED16-FB28-48F8EB68E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005" y="1003408"/>
            <a:ext cx="5458787" cy="3415422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AFDD1665-95AB-1101-6031-657D50C18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006" y="1012933"/>
            <a:ext cx="5482342" cy="3409534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8A8D0DF8-1959-0361-ABDD-A772CDEB30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645" y="987239"/>
            <a:ext cx="5482342" cy="3421310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8AC46ED4-9D76-76D4-18DA-47BA32225D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849" y="986251"/>
            <a:ext cx="5482028" cy="34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5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476221" y="260648"/>
            <a:ext cx="8286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9: Που νομίζεις ότι οφείλονται οι διαφορές της 2</a:t>
            </a:r>
            <a:r>
              <a:rPr lang="el-GR" sz="1400" b="1" baseline="30000" dirty="0"/>
              <a:t>ης </a:t>
            </a:r>
            <a:r>
              <a:rPr lang="el-GR" sz="1400" b="1" dirty="0"/>
              <a:t>και της 4</a:t>
            </a:r>
            <a:r>
              <a:rPr lang="el-GR" sz="1400" b="1" baseline="30000" dirty="0"/>
              <a:t>ης</a:t>
            </a:r>
            <a:r>
              <a:rPr lang="el-GR" sz="1400" b="1" dirty="0"/>
              <a:t> στήλης (σελ. 7);</a:t>
            </a:r>
            <a:endParaRPr lang="el-GR" sz="1400" dirty="0"/>
          </a:p>
        </p:txBody>
      </p:sp>
      <p:sp>
        <p:nvSpPr>
          <p:cNvPr id="6" name="5 - Ορθογώνιο"/>
          <p:cNvSpPr/>
          <p:nvPr/>
        </p:nvSpPr>
        <p:spPr>
          <a:xfrm>
            <a:off x="476221" y="1700808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10: </a:t>
            </a:r>
            <a:r>
              <a:rPr lang="el-GR" sz="1400" b="1" dirty="0" err="1"/>
              <a:t>Ποιά</a:t>
            </a:r>
            <a:r>
              <a:rPr lang="el-GR" sz="1400" b="1" dirty="0"/>
              <a:t> τα συμπεράσματα και οι παρατηρήσεις σου από τις μετρήσεις του χρόνου του εκκρεμούς για να κάνει 10 ταλαντώσεις;</a:t>
            </a:r>
            <a:endParaRPr lang="el-GR" sz="1400" dirty="0"/>
          </a:p>
        </p:txBody>
      </p:sp>
      <p:sp>
        <p:nvSpPr>
          <p:cNvPr id="7" name="6 - Ορθογώνιο"/>
          <p:cNvSpPr/>
          <p:nvPr/>
        </p:nvSpPr>
        <p:spPr>
          <a:xfrm>
            <a:off x="476221" y="3667859"/>
            <a:ext cx="8286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11: Ποιούς τρόπους και ποιά άλλα όργανα μέτρησης του χρόνου γνωρίζεις;</a:t>
            </a:r>
            <a:endParaRPr lang="el-GR" sz="1400" dirty="0"/>
          </a:p>
        </p:txBody>
      </p:sp>
      <p:sp>
        <p:nvSpPr>
          <p:cNvPr id="8" name="7 - Ορθογώνιο"/>
          <p:cNvSpPr/>
          <p:nvPr/>
        </p:nvSpPr>
        <p:spPr>
          <a:xfrm>
            <a:off x="476222" y="5259218"/>
            <a:ext cx="8191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12: Τί γνωρίζεις για το ατομικό ρολόι;</a:t>
            </a:r>
            <a:endParaRPr lang="el-GR" sz="1400" dirty="0"/>
          </a:p>
        </p:txBody>
      </p:sp>
      <p:pic>
        <p:nvPicPr>
          <p:cNvPr id="33794" name="Picture 2" descr="Ατομικό ρολόι δεν χάνει ούτε ένα δευτερόλεπτο στα 5 δις χρόνια - Το Άστρος  της θαλάσσης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63" y="4711322"/>
            <a:ext cx="2452703" cy="1678537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666723" y="602685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Οι διαφορές οφείλονται:</a:t>
            </a:r>
          </a:p>
          <a:p>
            <a:r>
              <a:rPr lang="el-GR" sz="1400" dirty="0"/>
              <a:t>α) στα διαφορετικά όργανα μέτρησης.</a:t>
            </a:r>
          </a:p>
          <a:p>
            <a:r>
              <a:rPr lang="el-GR" sz="1400" dirty="0"/>
              <a:t>β) στην ακρίβεια των οργάνων.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666723" y="2276872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Οι πολλές μετρήσεις χρόνου του ίδιου φαινομένου δίνουν διαφορετικές τιμές. Οι διαφορετικές τιμές οφείλονται </a:t>
            </a:r>
          </a:p>
          <a:p>
            <a:r>
              <a:rPr lang="el-GR" sz="1400" dirty="0"/>
              <a:t>α) στο είδος του οργάνου μέτρησης, </a:t>
            </a:r>
          </a:p>
          <a:p>
            <a:r>
              <a:rPr lang="el-GR" sz="1400" dirty="0"/>
              <a:t>β) ταχύτητα αντίδρασης κατά την μέτρηση. </a:t>
            </a:r>
          </a:p>
          <a:p>
            <a:r>
              <a:rPr lang="el-GR" sz="1400" dirty="0"/>
              <a:t>γ)Η μέση τιμή πλησιάζει την πραγματική τιμή του μετρούμενου χρόνου.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761973" y="3987641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α) κεριά (μέτρηση του μήκους), </a:t>
            </a:r>
          </a:p>
          <a:p>
            <a:r>
              <a:rPr lang="el-GR" sz="1400" dirty="0"/>
              <a:t>β) καντήλι (μέτρηση της ποσότητας λαδιού), </a:t>
            </a:r>
          </a:p>
          <a:p>
            <a:r>
              <a:rPr lang="el-GR" sz="1400" dirty="0"/>
              <a:t>γ) κλεψύδρα, </a:t>
            </a:r>
          </a:p>
          <a:p>
            <a:r>
              <a:rPr lang="el-GR" sz="1400" dirty="0"/>
              <a:t>δ) ατομικό ρολόι.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666723" y="5464630"/>
            <a:ext cx="52387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Το ατομικό ρολόι είναι το ακριβέστερο όργανο μέτρησης του χρόνου. Η μέτρησή του βασίζεται στις ταλαντώσεις ατόμων (συνήθως άτομα Καισίου 133). Έχει ακρίβεια μεγαλύτερη από δισεκατομμυριοστό του δευτερολέπτου. </a:t>
            </a:r>
          </a:p>
        </p:txBody>
      </p:sp>
      <p:sp>
        <p:nvSpPr>
          <p:cNvPr id="2" name="14 - Ορθογώνιο">
            <a:extLst>
              <a:ext uri="{FF2B5EF4-FFF2-40B4-BE49-F238E27FC236}">
                <a16:creationId xmlns:a16="http://schemas.microsoft.com/office/drawing/2014/main" id="{853C8C21-9D5C-2D07-C42F-F9E5AAA1502F}"/>
              </a:ext>
            </a:extLst>
          </p:cNvPr>
          <p:cNvSpPr/>
          <p:nvPr/>
        </p:nvSpPr>
        <p:spPr>
          <a:xfrm>
            <a:off x="6027441" y="6480292"/>
            <a:ext cx="936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ΤΕΛΟΣ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Χρονόμετρο ψηφιακό χειρός DELUX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9" y="1660908"/>
            <a:ext cx="4453939" cy="3413075"/>
          </a:xfrm>
          <a:prstGeom prst="rect">
            <a:avLst/>
          </a:prstGeom>
          <a:noFill/>
        </p:spPr>
      </p:pic>
      <p:pic>
        <p:nvPicPr>
          <p:cNvPr id="3" name="Picture 34" descr="Ρολόι για Optimist της Gill-Sporty Race - Marine &amp; Sou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4643437" cy="355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000240"/>
            <a:ext cx="2868038" cy="253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14752"/>
            <a:ext cx="2976582" cy="26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482183"/>
            <a:ext cx="4959957" cy="138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AE35E175-9EFB-D0D2-49B7-7A5C752A5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00" y="136713"/>
            <a:ext cx="5400600" cy="65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7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AAED0047-6BC0-DEA9-F605-61B1C25C3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5560"/>
            <a:ext cx="4824536" cy="678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8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Ατομικό ρολόι δεν χάνει ούτε ένα δευτερόλεπτο στα 5 δις χρόνια - Το Άστρος  της θαλάσσης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928670"/>
            <a:ext cx="7590242" cy="5107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</TotalTime>
  <Words>530</Words>
  <Application>Microsoft Office PowerPoint</Application>
  <PresentationFormat>Προβολή στην οθόνη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Performance Edition Sept 2009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decon</dc:creator>
  <cp:lastModifiedBy>δημητρης οικονομου</cp:lastModifiedBy>
  <cp:revision>194</cp:revision>
  <dcterms:created xsi:type="dcterms:W3CDTF">2015-12-12T14:15:08Z</dcterms:created>
  <dcterms:modified xsi:type="dcterms:W3CDTF">2024-11-18T15:11:43Z</dcterms:modified>
</cp:coreProperties>
</file>