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7" r:id="rId1"/>
  </p:sldMasterIdLst>
  <p:notesMasterIdLst>
    <p:notesMasterId r:id="rId12"/>
  </p:notesMasterIdLst>
  <p:sldIdLst>
    <p:sldId id="468" r:id="rId2"/>
    <p:sldId id="459" r:id="rId3"/>
    <p:sldId id="460" r:id="rId4"/>
    <p:sldId id="461" r:id="rId5"/>
    <p:sldId id="462" r:id="rId6"/>
    <p:sldId id="463" r:id="rId7"/>
    <p:sldId id="467" r:id="rId8"/>
    <p:sldId id="464" r:id="rId9"/>
    <p:sldId id="465" r:id="rId10"/>
    <p:sldId id="466" r:id="rId1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2" autoAdjust="0"/>
    <p:restoredTop sz="99855" autoAdjust="0"/>
  </p:normalViewPr>
  <p:slideViewPr>
    <p:cSldViewPr>
      <p:cViewPr varScale="1">
        <p:scale>
          <a:sx n="82" d="100"/>
          <a:sy n="82" d="100"/>
        </p:scale>
        <p:origin x="10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6347651-ABA1-44CD-A68D-E9381BB088CA}" type="datetimeFigureOut">
              <a:rPr lang="el-GR"/>
              <a:pPr>
                <a:defRPr/>
              </a:pPr>
              <a:t>10/11/2024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DBD4005-C7CD-43F5-A1C9-632895B695E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BDBA8-3E67-4886-A4C4-BA6A79532C83}" type="datetimeFigureOut">
              <a:rPr lang="el-GR"/>
              <a:pPr>
                <a:defRPr/>
              </a:pPr>
              <a:t>10/11/2024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F67C-A3F4-44A3-8D80-4B546A8C315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5445-6776-4174-A784-9110C0C4B928}" type="datetimeFigureOut">
              <a:rPr lang="el-GR"/>
              <a:pPr>
                <a:defRPr/>
              </a:pPr>
              <a:t>10/11/2024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F4791-45BC-43E1-9A66-4727DC59B04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3034A-4F99-4B18-90E6-B76E6526C80F}" type="datetimeFigureOut">
              <a:rPr lang="el-GR"/>
              <a:pPr>
                <a:defRPr/>
              </a:pPr>
              <a:t>10/11/2024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BAE1B-55D6-49BF-939E-309A3438768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0524B-5B44-45F4-88B6-B3490CF455E6}" type="datetimeFigureOut">
              <a:rPr lang="el-GR"/>
              <a:pPr>
                <a:defRPr/>
              </a:pPr>
              <a:t>10/11/2024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C2B2C-3530-4A58-A239-9AFFCB10AA2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F40D3-2544-489B-83D3-1260DC1C4637}" type="datetimeFigureOut">
              <a:rPr lang="el-GR"/>
              <a:pPr>
                <a:defRPr/>
              </a:pPr>
              <a:t>10/11/2024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593F0-B8D1-420D-B8E6-08D3BF55095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2C0F3-C587-4D3A-9A9B-DF10C0358CDD}" type="datetimeFigureOut">
              <a:rPr lang="el-GR"/>
              <a:pPr>
                <a:defRPr/>
              </a:pPr>
              <a:t>10/11/2024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6FBF3-D772-4114-86ED-7B3A59685E4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D2C24-6516-46A1-B730-BCBE828A4570}" type="datetimeFigureOut">
              <a:rPr lang="el-GR"/>
              <a:pPr>
                <a:defRPr/>
              </a:pPr>
              <a:t>10/11/2024</a:t>
            </a:fld>
            <a:endParaRPr lang="el-GR"/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FD3FE-9B7F-46D0-94C1-D46C454621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FE658-18AA-4B35-9CC3-6BB284223593}" type="datetimeFigureOut">
              <a:rPr lang="el-GR"/>
              <a:pPr>
                <a:defRPr/>
              </a:pPr>
              <a:t>10/11/2024</a:t>
            </a:fld>
            <a:endParaRPr lang="el-GR"/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8285-02D0-49C8-9137-F2302F900B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38CA1-A06E-4A94-AB93-F76972014F3C}" type="datetimeFigureOut">
              <a:rPr lang="el-GR"/>
              <a:pPr>
                <a:defRPr/>
              </a:pPr>
              <a:t>10/11/2024</a:t>
            </a:fld>
            <a:endParaRPr lang="el-GR"/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F264C-BFA7-4A0C-8D6A-5880BF86923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7366B-135B-4FEB-A8EB-EF2E7909E10B}" type="datetimeFigureOut">
              <a:rPr lang="el-GR"/>
              <a:pPr>
                <a:defRPr/>
              </a:pPr>
              <a:t>10/11/2024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87153-CC97-4020-910E-024E685658B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9B7B7-44C1-4234-8174-21FAE2496E41}" type="datetimeFigureOut">
              <a:rPr lang="el-GR"/>
              <a:pPr>
                <a:defRPr/>
              </a:pPr>
              <a:t>10/11/2024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6F787-2D0E-4A20-9E9E-984EDD9DB3A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C527D7-C38C-4898-B3AF-C8743E5A7B39}" type="datetimeFigureOut">
              <a:rPr lang="el-GR"/>
              <a:pPr>
                <a:defRPr/>
              </a:pPr>
              <a:t>10/11/2024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4683AA-6CFE-4F40-A71F-684A160E1C1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7.xm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4F5477-DD27-BDF7-ECCF-FCD9A02067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- TextBox">
            <a:extLst>
              <a:ext uri="{FF2B5EF4-FFF2-40B4-BE49-F238E27FC236}">
                <a16:creationId xmlns:a16="http://schemas.microsoft.com/office/drawing/2014/main" id="{F65E81EE-F51C-FE92-B3DD-ECBF46FB1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743" y="291552"/>
            <a:ext cx="557216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sz="2000" b="1" dirty="0"/>
              <a:t>Φύλλο Εργασίας 4</a:t>
            </a:r>
            <a:endParaRPr lang="el-GR" sz="2000" dirty="0"/>
          </a:p>
          <a:p>
            <a:pPr algn="ctr"/>
            <a:r>
              <a:rPr lang="el-GR" sz="2000" b="1" dirty="0"/>
              <a:t>Μέτρηση </a:t>
            </a:r>
            <a:r>
              <a:rPr lang="el-GR" sz="2000" b="1"/>
              <a:t>του όγκου</a:t>
            </a:r>
            <a:endParaRPr lang="el-GR" sz="2000" dirty="0"/>
          </a:p>
        </p:txBody>
      </p:sp>
      <p:sp>
        <p:nvSpPr>
          <p:cNvPr id="30" name="1 - TextBox">
            <a:extLst>
              <a:ext uri="{FF2B5EF4-FFF2-40B4-BE49-F238E27FC236}">
                <a16:creationId xmlns:a16="http://schemas.microsoft.com/office/drawing/2014/main" id="{C5A33C39-AE25-10D3-1445-E92BD2AA7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173" y="1127979"/>
            <a:ext cx="4381867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1: Τί λέμε όγκο ενός αντικειμένου;</a:t>
            </a:r>
            <a:endParaRPr lang="el-GR" sz="1400" dirty="0"/>
          </a:p>
        </p:txBody>
      </p:sp>
      <p:sp>
        <p:nvSpPr>
          <p:cNvPr id="32" name="1 - TextBox">
            <a:extLst>
              <a:ext uri="{FF2B5EF4-FFF2-40B4-BE49-F238E27FC236}">
                <a16:creationId xmlns:a16="http://schemas.microsoft.com/office/drawing/2014/main" id="{E347F8D5-FC18-0751-508A-BAA152995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173" y="1908009"/>
            <a:ext cx="6398091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2: Με ποιο γράμμα συμβολίζουμε τον όγκο ενός αντικειμένου;</a:t>
            </a:r>
            <a:endParaRPr lang="el-GR" sz="1400" dirty="0"/>
          </a:p>
        </p:txBody>
      </p:sp>
      <p:sp>
        <p:nvSpPr>
          <p:cNvPr id="33" name="1 - TextBox">
            <a:extLst>
              <a:ext uri="{FF2B5EF4-FFF2-40B4-BE49-F238E27FC236}">
                <a16:creationId xmlns:a16="http://schemas.microsoft.com/office/drawing/2014/main" id="{A8123F52-AF06-30E3-14ED-3DEE32435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173" y="2782042"/>
            <a:ext cx="4813261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3: Ποιες είναι οι γνωστές μονάδες όγκου;</a:t>
            </a:r>
            <a:r>
              <a:rPr lang="el-GR" sz="1400" dirty="0"/>
              <a:t> </a:t>
            </a:r>
          </a:p>
        </p:txBody>
      </p:sp>
      <p:sp>
        <p:nvSpPr>
          <p:cNvPr id="42" name="1 - TextBox">
            <a:extLst>
              <a:ext uri="{FF2B5EF4-FFF2-40B4-BE49-F238E27FC236}">
                <a16:creationId xmlns:a16="http://schemas.microsoft.com/office/drawing/2014/main" id="{93B3C081-032F-AD74-C661-2E59359DE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24" y="1465039"/>
            <a:ext cx="84772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ΑΠΑΝΤΗΣΗ:  Όγκο ενός αντικειμένου λέμε τον χώρο που καταλαμβάνει.</a:t>
            </a:r>
          </a:p>
        </p:txBody>
      </p:sp>
      <p:sp>
        <p:nvSpPr>
          <p:cNvPr id="43" name="1 - TextBox">
            <a:extLst>
              <a:ext uri="{FF2B5EF4-FFF2-40B4-BE49-F238E27FC236}">
                <a16:creationId xmlns:a16="http://schemas.microsoft.com/office/drawing/2014/main" id="{EAC42AD4-4EBC-8690-48E2-CE374FC82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24" y="2241561"/>
            <a:ext cx="81915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ΑΠΑΝΤΗΣΗ:  Τον όγκο τον συμβολίζουμε με το γράμμα </a:t>
            </a:r>
            <a:r>
              <a:rPr lang="en-US" sz="1400" dirty="0"/>
              <a:t>V</a:t>
            </a:r>
            <a:r>
              <a:rPr lang="el-GR" sz="1400" dirty="0"/>
              <a:t>. </a:t>
            </a:r>
          </a:p>
        </p:txBody>
      </p:sp>
      <p:sp>
        <p:nvSpPr>
          <p:cNvPr id="44" name="1 - TextBox">
            <a:extLst>
              <a:ext uri="{FF2B5EF4-FFF2-40B4-BE49-F238E27FC236}">
                <a16:creationId xmlns:a16="http://schemas.microsoft.com/office/drawing/2014/main" id="{A40C7267-379C-AADE-B386-2ECB6776B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24" y="3104380"/>
            <a:ext cx="369096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 ΑΠΑΝΤΗΣΗ: Οι γνωστές μονάδες όγκου είναι: </a:t>
            </a:r>
          </a:p>
          <a:p>
            <a:r>
              <a:rPr lang="el-GR" sz="1400" dirty="0"/>
              <a:t>α) το 1 κυβικό εκατοστό (1</a:t>
            </a:r>
            <a:r>
              <a:rPr lang="en-US" sz="1400" dirty="0"/>
              <a:t>cm</a:t>
            </a:r>
            <a:r>
              <a:rPr lang="el-GR" sz="1400" baseline="30000" dirty="0"/>
              <a:t>3</a:t>
            </a:r>
            <a:r>
              <a:rPr lang="el-GR" sz="1400" dirty="0"/>
              <a:t>) ή (1 </a:t>
            </a:r>
            <a:r>
              <a:rPr lang="en-US" sz="1400" dirty="0" err="1"/>
              <a:t>mL</a:t>
            </a:r>
            <a:r>
              <a:rPr lang="el-GR" sz="1400" dirty="0"/>
              <a:t>) </a:t>
            </a:r>
          </a:p>
          <a:p>
            <a:r>
              <a:rPr lang="el-GR" sz="1400" dirty="0"/>
              <a:t>β) το λίτρο (1</a:t>
            </a:r>
            <a:r>
              <a:rPr lang="en-US" sz="1400" dirty="0"/>
              <a:t>L</a:t>
            </a:r>
            <a:r>
              <a:rPr lang="el-GR" sz="1400" dirty="0"/>
              <a:t>) </a:t>
            </a:r>
          </a:p>
          <a:p>
            <a:r>
              <a:rPr lang="el-GR" sz="1400" dirty="0"/>
              <a:t>γ ) κυβικό μέτρο (1</a:t>
            </a:r>
            <a:r>
              <a:rPr lang="en-US" sz="1400" dirty="0"/>
              <a:t>m</a:t>
            </a:r>
            <a:r>
              <a:rPr lang="el-GR" sz="1400" baseline="30000" dirty="0"/>
              <a:t>3</a:t>
            </a:r>
            <a:r>
              <a:rPr lang="el-GR" sz="1400" dirty="0"/>
              <a:t>)</a:t>
            </a:r>
          </a:p>
        </p:txBody>
      </p:sp>
      <p:pic>
        <p:nvPicPr>
          <p:cNvPr id="2" name="Picture 2">
            <a:hlinkClick r:id="rId2" action="ppaction://hlinksldjump"/>
            <a:extLst>
              <a:ext uri="{FF2B5EF4-FFF2-40B4-BE49-F238E27FC236}">
                <a16:creationId xmlns:a16="http://schemas.microsoft.com/office/drawing/2014/main" id="{1DAACA2E-B976-0945-AAC4-836EB40F2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1031" y="1253561"/>
            <a:ext cx="1467974" cy="79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>
            <a:hlinkClick r:id="rId4" action="ppaction://hlinksldjump"/>
            <a:extLst>
              <a:ext uri="{FF2B5EF4-FFF2-40B4-BE49-F238E27FC236}">
                <a16:creationId xmlns:a16="http://schemas.microsoft.com/office/drawing/2014/main" id="{07859500-E402-9B7F-F401-B9770F699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93577" y="3151066"/>
            <a:ext cx="391022" cy="412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>
            <a:hlinkClick r:id="rId4" action="ppaction://hlinksldjump"/>
            <a:extLst>
              <a:ext uri="{FF2B5EF4-FFF2-40B4-BE49-F238E27FC236}">
                <a16:creationId xmlns:a16="http://schemas.microsoft.com/office/drawing/2014/main" id="{625E6860-D2B5-B36D-9399-5710AAC92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45795" y="2793876"/>
            <a:ext cx="358453" cy="89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>
            <a:hlinkClick r:id="rId4" action="ppaction://hlinksldjump"/>
            <a:extLst>
              <a:ext uri="{FF2B5EF4-FFF2-40B4-BE49-F238E27FC236}">
                <a16:creationId xmlns:a16="http://schemas.microsoft.com/office/drawing/2014/main" id="{8FBE7A55-6E97-4457-A4BA-7DC23571C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71816" y="2559014"/>
            <a:ext cx="1587256" cy="106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1 - TextBox">
            <a:extLst>
              <a:ext uri="{FF2B5EF4-FFF2-40B4-BE49-F238E27FC236}">
                <a16:creationId xmlns:a16="http://schemas.microsoft.com/office/drawing/2014/main" id="{4EBDC7A2-9A96-496F-5340-1F1F4CD4E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2168" y="3579694"/>
            <a:ext cx="2196607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1 κυβικό εκατοστό (1</a:t>
            </a:r>
            <a:r>
              <a:rPr lang="en-US" sz="1400" dirty="0"/>
              <a:t>cm</a:t>
            </a:r>
            <a:r>
              <a:rPr lang="el-GR" sz="1400" baseline="30000" dirty="0"/>
              <a:t>3</a:t>
            </a:r>
            <a:r>
              <a:rPr lang="el-GR" sz="1400" dirty="0"/>
              <a:t>)</a:t>
            </a:r>
          </a:p>
          <a:p>
            <a:r>
              <a:rPr lang="el-GR" sz="1400" dirty="0"/>
              <a:t>(για υγρά) </a:t>
            </a:r>
          </a:p>
          <a:p>
            <a:r>
              <a:rPr lang="el-GR" sz="1400" dirty="0"/>
              <a:t>1 </a:t>
            </a:r>
            <a:r>
              <a:rPr lang="el-GR" sz="1400" dirty="0" err="1"/>
              <a:t>χιλιοστόλιτρο</a:t>
            </a:r>
            <a:r>
              <a:rPr lang="el-GR" sz="1400" dirty="0"/>
              <a:t> (1 </a:t>
            </a:r>
            <a:r>
              <a:rPr lang="en-US" sz="1400" dirty="0" err="1"/>
              <a:t>mL</a:t>
            </a:r>
            <a:r>
              <a:rPr lang="el-GR" sz="1400" dirty="0"/>
              <a:t>) </a:t>
            </a:r>
          </a:p>
        </p:txBody>
      </p:sp>
      <p:sp>
        <p:nvSpPr>
          <p:cNvPr id="26" name="1 - TextBox">
            <a:extLst>
              <a:ext uri="{FF2B5EF4-FFF2-40B4-BE49-F238E27FC236}">
                <a16:creationId xmlns:a16="http://schemas.microsoft.com/office/drawing/2014/main" id="{2127F6F9-5C6A-4247-E391-291608061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8775" y="3651132"/>
            <a:ext cx="1169529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1 λίτρο (1</a:t>
            </a:r>
            <a:r>
              <a:rPr lang="en-US" sz="1400" dirty="0"/>
              <a:t>L</a:t>
            </a:r>
            <a:r>
              <a:rPr lang="el-GR" sz="1400" dirty="0"/>
              <a:t>) </a:t>
            </a:r>
          </a:p>
        </p:txBody>
      </p:sp>
      <p:sp>
        <p:nvSpPr>
          <p:cNvPr id="27" name="1 - TextBox">
            <a:extLst>
              <a:ext uri="{FF2B5EF4-FFF2-40B4-BE49-F238E27FC236}">
                <a16:creationId xmlns:a16="http://schemas.microsoft.com/office/drawing/2014/main" id="{83B461C5-77EE-555F-4B81-5AA6D4124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304" y="3651132"/>
            <a:ext cx="1835696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1 κυβικό μέτρο (1</a:t>
            </a:r>
            <a:r>
              <a:rPr lang="en-US" sz="1400" dirty="0"/>
              <a:t>m</a:t>
            </a:r>
            <a:r>
              <a:rPr lang="el-GR" sz="1400" baseline="30000" dirty="0"/>
              <a:t>3</a:t>
            </a:r>
            <a:r>
              <a:rPr lang="el-GR" sz="1400" dirty="0"/>
              <a:t>)</a:t>
            </a:r>
          </a:p>
        </p:txBody>
      </p:sp>
      <p:sp>
        <p:nvSpPr>
          <p:cNvPr id="37" name="1 - TextBox">
            <a:extLst>
              <a:ext uri="{FF2B5EF4-FFF2-40B4-BE49-F238E27FC236}">
                <a16:creationId xmlns:a16="http://schemas.microsoft.com/office/drawing/2014/main" id="{4F991454-CB60-3C50-08D5-A1BC0B41A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35" y="4561383"/>
            <a:ext cx="7261617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4: Πως γίνεται η μετατροπή μονάδων όγκου </a:t>
            </a:r>
            <a:r>
              <a:rPr lang="en-US" sz="1400" b="1" dirty="0"/>
              <a:t>1m</a:t>
            </a:r>
            <a:r>
              <a:rPr lang="el-GR" sz="1400" b="1" baseline="30000" dirty="0"/>
              <a:t>3</a:t>
            </a:r>
            <a:r>
              <a:rPr lang="en-US" sz="1400" b="1" dirty="0"/>
              <a:t>, </a:t>
            </a:r>
            <a:r>
              <a:rPr lang="el-GR" sz="1400" b="1" dirty="0"/>
              <a:t>1</a:t>
            </a:r>
            <a:r>
              <a:rPr lang="en-US" sz="1400" b="1" dirty="0"/>
              <a:t>L, </a:t>
            </a:r>
            <a:r>
              <a:rPr lang="el-GR" sz="1400" b="1" dirty="0"/>
              <a:t>και 1 </a:t>
            </a:r>
            <a:r>
              <a:rPr lang="en-US" sz="1400" b="1" dirty="0"/>
              <a:t>mL</a:t>
            </a:r>
            <a:r>
              <a:rPr lang="el-GR" sz="1400" b="1" dirty="0"/>
              <a:t> (ή 1</a:t>
            </a:r>
            <a:r>
              <a:rPr lang="en-US" sz="1400" b="1" dirty="0"/>
              <a:t>cm</a:t>
            </a:r>
            <a:r>
              <a:rPr lang="el-GR" sz="1400" b="1" baseline="30000" dirty="0"/>
              <a:t>3)</a:t>
            </a:r>
            <a:r>
              <a:rPr lang="el-GR" sz="1400" b="1" dirty="0"/>
              <a:t>;</a:t>
            </a:r>
          </a:p>
        </p:txBody>
      </p:sp>
      <p:sp>
        <p:nvSpPr>
          <p:cNvPr id="38" name="1 - TextBox">
            <a:extLst>
              <a:ext uri="{FF2B5EF4-FFF2-40B4-BE49-F238E27FC236}">
                <a16:creationId xmlns:a16="http://schemas.microsoft.com/office/drawing/2014/main" id="{CC998D54-0B6A-6FE7-29FC-EA6DB8021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488" y="4803933"/>
            <a:ext cx="35719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ΑΠΑΝΤΗΣΗ 5</a:t>
            </a:r>
          </a:p>
        </p:txBody>
      </p:sp>
      <p:pic>
        <p:nvPicPr>
          <p:cNvPr id="6" name="Picture 3">
            <a:hlinkClick r:id="rId4" action="ppaction://hlinksldjump"/>
            <a:extLst>
              <a:ext uri="{FF2B5EF4-FFF2-40B4-BE49-F238E27FC236}">
                <a16:creationId xmlns:a16="http://schemas.microsoft.com/office/drawing/2014/main" id="{7397F337-3B57-F680-8705-CD8940B67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0571" y="5754707"/>
            <a:ext cx="391022" cy="412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>
            <a:hlinkClick r:id="rId4" action="ppaction://hlinksldjump"/>
            <a:extLst>
              <a:ext uri="{FF2B5EF4-FFF2-40B4-BE49-F238E27FC236}">
                <a16:creationId xmlns:a16="http://schemas.microsoft.com/office/drawing/2014/main" id="{4BA37080-6C32-A028-FFC2-C113D5386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75799" y="5399368"/>
            <a:ext cx="358453" cy="89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5">
            <a:hlinkClick r:id="rId4" action="ppaction://hlinksldjump"/>
            <a:extLst>
              <a:ext uri="{FF2B5EF4-FFF2-40B4-BE49-F238E27FC236}">
                <a16:creationId xmlns:a16="http://schemas.microsoft.com/office/drawing/2014/main" id="{DAB20E55-F9C9-127B-228A-2BE81B54B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13792" y="5156613"/>
            <a:ext cx="1591424" cy="1066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Βέλος: Δεξιό 10">
            <a:extLst>
              <a:ext uri="{FF2B5EF4-FFF2-40B4-BE49-F238E27FC236}">
                <a16:creationId xmlns:a16="http://schemas.microsoft.com/office/drawing/2014/main" id="{AE73CB9B-9622-F1F8-1AA3-A6E435C07D98}"/>
              </a:ext>
            </a:extLst>
          </p:cNvPr>
          <p:cNvSpPr/>
          <p:nvPr/>
        </p:nvSpPr>
        <p:spPr>
          <a:xfrm>
            <a:off x="4211960" y="5569495"/>
            <a:ext cx="953351" cy="7200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1 - TextBox">
            <a:extLst>
              <a:ext uri="{FF2B5EF4-FFF2-40B4-BE49-F238E27FC236}">
                <a16:creationId xmlns:a16="http://schemas.microsoft.com/office/drawing/2014/main" id="{60B63622-7750-A876-693F-E48C599A7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816" y="6223318"/>
            <a:ext cx="648357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1 </a:t>
            </a:r>
            <a:r>
              <a:rPr lang="en-US" sz="1400" dirty="0"/>
              <a:t>m</a:t>
            </a:r>
            <a:r>
              <a:rPr lang="el-GR" sz="1400" baseline="30000" dirty="0"/>
              <a:t>3</a:t>
            </a:r>
            <a:endParaRPr lang="el-GR" sz="1400" dirty="0"/>
          </a:p>
        </p:txBody>
      </p:sp>
      <p:sp>
        <p:nvSpPr>
          <p:cNvPr id="13" name="1 - TextBox">
            <a:extLst>
              <a:ext uri="{FF2B5EF4-FFF2-40B4-BE49-F238E27FC236}">
                <a16:creationId xmlns:a16="http://schemas.microsoft.com/office/drawing/2014/main" id="{DFEAFDA3-72B2-7D29-22CF-37EF8EE5B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60" y="5206528"/>
            <a:ext cx="11514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/>
              <a:t> ( x 1000)</a:t>
            </a:r>
            <a:endParaRPr lang="el-GR" sz="1400" dirty="0"/>
          </a:p>
        </p:txBody>
      </p:sp>
      <p:sp>
        <p:nvSpPr>
          <p:cNvPr id="14" name="Βέλος: Δεξιό 13">
            <a:extLst>
              <a:ext uri="{FF2B5EF4-FFF2-40B4-BE49-F238E27FC236}">
                <a16:creationId xmlns:a16="http://schemas.microsoft.com/office/drawing/2014/main" id="{D56B02A3-8E4E-90A7-E40C-D22FDC0FAA98}"/>
              </a:ext>
            </a:extLst>
          </p:cNvPr>
          <p:cNvSpPr/>
          <p:nvPr/>
        </p:nvSpPr>
        <p:spPr>
          <a:xfrm>
            <a:off x="5796790" y="5572422"/>
            <a:ext cx="953351" cy="7200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1 - TextBox">
            <a:extLst>
              <a:ext uri="{FF2B5EF4-FFF2-40B4-BE49-F238E27FC236}">
                <a16:creationId xmlns:a16="http://schemas.microsoft.com/office/drawing/2014/main" id="{D8F59991-06C4-6B40-9380-8250C66F0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790" y="5209455"/>
            <a:ext cx="11514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/>
              <a:t> ( x 1000)</a:t>
            </a:r>
            <a:endParaRPr lang="el-GR" sz="1400" dirty="0"/>
          </a:p>
        </p:txBody>
      </p:sp>
      <p:sp>
        <p:nvSpPr>
          <p:cNvPr id="16" name="1 - TextBox">
            <a:extLst>
              <a:ext uri="{FF2B5EF4-FFF2-40B4-BE49-F238E27FC236}">
                <a16:creationId xmlns:a16="http://schemas.microsoft.com/office/drawing/2014/main" id="{7A63EBCA-A877-8F8A-2673-106F57B8D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932" y="6289575"/>
            <a:ext cx="394188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1</a:t>
            </a:r>
            <a:r>
              <a:rPr lang="en-US" sz="1400" dirty="0"/>
              <a:t>L</a:t>
            </a:r>
            <a:r>
              <a:rPr lang="el-GR" sz="1400" dirty="0"/>
              <a:t> </a:t>
            </a:r>
          </a:p>
        </p:txBody>
      </p:sp>
      <p:sp>
        <p:nvSpPr>
          <p:cNvPr id="17" name="1 - TextBox">
            <a:extLst>
              <a:ext uri="{FF2B5EF4-FFF2-40B4-BE49-F238E27FC236}">
                <a16:creationId xmlns:a16="http://schemas.microsoft.com/office/drawing/2014/main" id="{4EF0EA9D-607C-940C-8E61-72CF64E31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8353" y="6111515"/>
            <a:ext cx="1356015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1 </a:t>
            </a:r>
            <a:r>
              <a:rPr lang="en-US" sz="1400" dirty="0"/>
              <a:t>mL </a:t>
            </a:r>
            <a:r>
              <a:rPr lang="el-GR" sz="1400" dirty="0"/>
              <a:t>(ή 1</a:t>
            </a:r>
            <a:r>
              <a:rPr lang="en-US" sz="1400" dirty="0"/>
              <a:t>cm</a:t>
            </a:r>
            <a:r>
              <a:rPr lang="el-GR" sz="1400" baseline="30000" dirty="0"/>
              <a:t>3</a:t>
            </a:r>
            <a:r>
              <a:rPr lang="el-GR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094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30" grpId="0"/>
      <p:bldP spid="32" grpId="0"/>
      <p:bldP spid="33" grpId="0"/>
      <p:bldP spid="42" grpId="0"/>
      <p:bldP spid="43" grpId="0"/>
      <p:bldP spid="44" grpId="0"/>
      <p:bldP spid="25" grpId="0"/>
      <p:bldP spid="26" grpId="0"/>
      <p:bldP spid="27" grpId="0"/>
      <p:bldP spid="37" grpId="0"/>
      <p:bldP spid="38" grpId="0"/>
      <p:bldP spid="12" grpId="0"/>
      <p:bldP spid="13" grpId="0"/>
      <p:bldP spid="15" grpId="0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1000108"/>
            <a:ext cx="1357322" cy="56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6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1785926"/>
            <a:ext cx="2357454" cy="251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1 - TextBox"/>
          <p:cNvSpPr txBox="1">
            <a:spLocks noChangeArrowheads="1"/>
          </p:cNvSpPr>
          <p:nvPr/>
        </p:nvSpPr>
        <p:spPr bwMode="auto">
          <a:xfrm>
            <a:off x="550173" y="358193"/>
            <a:ext cx="5173955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5: Ποια όργανα μέτρησης του όγκου γνωρίζεται;</a:t>
            </a:r>
            <a:endParaRPr lang="el-GR" sz="1400" dirty="0"/>
          </a:p>
        </p:txBody>
      </p:sp>
      <p:sp>
        <p:nvSpPr>
          <p:cNvPr id="35" name="1 - TextBox"/>
          <p:cNvSpPr txBox="1">
            <a:spLocks noChangeArrowheads="1"/>
          </p:cNvSpPr>
          <p:nvPr/>
        </p:nvSpPr>
        <p:spPr bwMode="auto">
          <a:xfrm>
            <a:off x="550173" y="1727706"/>
            <a:ext cx="7185225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6: Πώς μετράμε τον όγκο του υγρού που είναι μέσα σε ένα μπουκαλάκι; </a:t>
            </a:r>
            <a:endParaRPr lang="el-GR" sz="1400" dirty="0"/>
          </a:p>
        </p:txBody>
      </p:sp>
      <p:sp>
        <p:nvSpPr>
          <p:cNvPr id="45" name="1 - TextBox"/>
          <p:cNvSpPr txBox="1">
            <a:spLocks noChangeArrowheads="1"/>
          </p:cNvSpPr>
          <p:nvPr/>
        </p:nvSpPr>
        <p:spPr bwMode="auto">
          <a:xfrm>
            <a:off x="645424" y="674693"/>
            <a:ext cx="226220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ΑΠΑΝΤΗΣΗ 4: </a:t>
            </a:r>
          </a:p>
          <a:p>
            <a:r>
              <a:rPr lang="el-GR" sz="1400" dirty="0"/>
              <a:t>α) Ογκομετρικό ποτήρι</a:t>
            </a:r>
          </a:p>
          <a:p>
            <a:r>
              <a:rPr lang="el-GR" sz="1400" dirty="0"/>
              <a:t>β) ογκομετρικός κύλινδρος.</a:t>
            </a:r>
          </a:p>
        </p:txBody>
      </p:sp>
      <p:sp>
        <p:nvSpPr>
          <p:cNvPr id="46" name="1 - TextBox"/>
          <p:cNvSpPr txBox="1">
            <a:spLocks noChangeArrowheads="1"/>
          </p:cNvSpPr>
          <p:nvPr/>
        </p:nvSpPr>
        <p:spPr bwMode="auto">
          <a:xfrm>
            <a:off x="835926" y="2042264"/>
            <a:ext cx="614366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ΑΠΑΝΤΗΣΗ 5: Αδειάζουμε το υγρό από το μπουκαλάκι σε έναν ογκομετρικό κύλινδρο. Η ένδειξη του ογκομετρικού κυλίνδρου μας δείχνει τον όγκο του υγρού.</a:t>
            </a:r>
          </a:p>
        </p:txBody>
      </p:sp>
      <p:pic>
        <p:nvPicPr>
          <p:cNvPr id="1031" name="Picture 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22224" y="188070"/>
            <a:ext cx="714576" cy="709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35398" y="116632"/>
            <a:ext cx="372404" cy="90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1 - TextBox"/>
          <p:cNvSpPr txBox="1">
            <a:spLocks noChangeArrowheads="1"/>
          </p:cNvSpPr>
          <p:nvPr/>
        </p:nvSpPr>
        <p:spPr bwMode="auto">
          <a:xfrm>
            <a:off x="5665230" y="973888"/>
            <a:ext cx="16430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Ογκομετρικό ποτήρι </a:t>
            </a:r>
          </a:p>
        </p:txBody>
      </p:sp>
      <p:sp>
        <p:nvSpPr>
          <p:cNvPr id="36" name="1 - TextBox"/>
          <p:cNvSpPr txBox="1">
            <a:spLocks noChangeArrowheads="1"/>
          </p:cNvSpPr>
          <p:nvPr/>
        </p:nvSpPr>
        <p:spPr bwMode="auto">
          <a:xfrm>
            <a:off x="7179108" y="1004383"/>
            <a:ext cx="1857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/>
              <a:t>Ογκομετρικός κύλινδρος</a:t>
            </a:r>
          </a:p>
        </p:txBody>
      </p:sp>
      <p:pic>
        <p:nvPicPr>
          <p:cNvPr id="4098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16594" y="1866016"/>
            <a:ext cx="358775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2 - Ορθογώνιο">
            <a:extLst>
              <a:ext uri="{FF2B5EF4-FFF2-40B4-BE49-F238E27FC236}">
                <a16:creationId xmlns:a16="http://schemas.microsoft.com/office/drawing/2014/main" id="{9CF8FE7F-516A-9B4B-67FA-F69B56E497D2}"/>
              </a:ext>
            </a:extLst>
          </p:cNvPr>
          <p:cNvSpPr/>
          <p:nvPr/>
        </p:nvSpPr>
        <p:spPr>
          <a:xfrm>
            <a:off x="476221" y="2917540"/>
            <a:ext cx="6286872" cy="3077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7: Με ποιο τρόπο μετράμε τον όγκο που έχει ένα μπουκαλάκι;</a:t>
            </a:r>
            <a:endParaRPr lang="el-GR" sz="1400" dirty="0"/>
          </a:p>
        </p:txBody>
      </p:sp>
      <p:sp>
        <p:nvSpPr>
          <p:cNvPr id="14" name="3 - Ορθογώνιο">
            <a:extLst>
              <a:ext uri="{FF2B5EF4-FFF2-40B4-BE49-F238E27FC236}">
                <a16:creationId xmlns:a16="http://schemas.microsoft.com/office/drawing/2014/main" id="{926625CB-4869-322F-0643-1B764634C2A5}"/>
              </a:ext>
            </a:extLst>
          </p:cNvPr>
          <p:cNvSpPr/>
          <p:nvPr/>
        </p:nvSpPr>
        <p:spPr>
          <a:xfrm>
            <a:off x="476222" y="4361900"/>
            <a:ext cx="7048106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8: Πώς μετράμε τον όγκο (</a:t>
            </a:r>
            <a:r>
              <a:rPr lang="en-US" sz="1400" b="1" dirty="0"/>
              <a:t>V</a:t>
            </a:r>
            <a:r>
              <a:rPr lang="el-GR" sz="1400" b="1" dirty="0"/>
              <a:t>) ενός στερεού σώματος (πλαστελίνη)  </a:t>
            </a:r>
          </a:p>
          <a:p>
            <a:r>
              <a:rPr lang="el-GR" sz="1400" b="1" dirty="0"/>
              <a:t>                      χρησιμοποιώντας έναν ογκομετρικό κύλινδρο;</a:t>
            </a:r>
            <a:endParaRPr lang="el-GR" sz="1400" dirty="0"/>
          </a:p>
        </p:txBody>
      </p:sp>
      <p:sp>
        <p:nvSpPr>
          <p:cNvPr id="16" name="9 - Ορθογώνιο">
            <a:extLst>
              <a:ext uri="{FF2B5EF4-FFF2-40B4-BE49-F238E27FC236}">
                <a16:creationId xmlns:a16="http://schemas.microsoft.com/office/drawing/2014/main" id="{E6461ED8-E685-F776-A679-80563A97F429}"/>
              </a:ext>
            </a:extLst>
          </p:cNvPr>
          <p:cNvSpPr/>
          <p:nvPr/>
        </p:nvSpPr>
        <p:spPr>
          <a:xfrm>
            <a:off x="857224" y="3266981"/>
            <a:ext cx="57150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u="sng" dirty="0"/>
              <a:t>ΑΠΑΝΤΗΣΗ</a:t>
            </a:r>
            <a:r>
              <a:rPr lang="el-GR" sz="1400" dirty="0"/>
              <a:t>: </a:t>
            </a:r>
          </a:p>
          <a:p>
            <a:r>
              <a:rPr lang="el-GR" sz="1400" dirty="0"/>
              <a:t>Αφού γεμίσουμε το μπουκαλάκι με νερό το αδειάζουμε σε έναν ογκομετρικό κύλινδρο. Η ένδειξη του ογκομετρικού κυλίνδρου μας δείχνει τον όγκο του νερού άρα και του μπουκαλιού.</a:t>
            </a:r>
            <a:r>
              <a:rPr lang="el-GR" sz="1400" b="1" dirty="0"/>
              <a:t> </a:t>
            </a:r>
            <a:endParaRPr lang="el-GR" sz="1400" dirty="0"/>
          </a:p>
        </p:txBody>
      </p:sp>
      <p:sp>
        <p:nvSpPr>
          <p:cNvPr id="17" name="10 - Ορθογώνιο">
            <a:extLst>
              <a:ext uri="{FF2B5EF4-FFF2-40B4-BE49-F238E27FC236}">
                <a16:creationId xmlns:a16="http://schemas.microsoft.com/office/drawing/2014/main" id="{D98CAECE-82A7-F59F-F4F6-4F78182A1EA8}"/>
              </a:ext>
            </a:extLst>
          </p:cNvPr>
          <p:cNvSpPr/>
          <p:nvPr/>
        </p:nvSpPr>
        <p:spPr>
          <a:xfrm>
            <a:off x="761973" y="4941168"/>
            <a:ext cx="69063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u="sng" dirty="0"/>
              <a:t>ΑΠΑΝΤΗΣΗ</a:t>
            </a:r>
            <a:r>
              <a:rPr lang="el-GR" sz="1400" dirty="0"/>
              <a:t>: </a:t>
            </a:r>
          </a:p>
          <a:p>
            <a:r>
              <a:rPr lang="el-GR" sz="1400" dirty="0"/>
              <a:t>1 . Βάζουμε μέσα στον ογκομετρικό κύλινδρο λίγο νερό και καταγράφουμε τον   </a:t>
            </a:r>
          </a:p>
          <a:p>
            <a:r>
              <a:rPr lang="el-GR" sz="1400" dirty="0"/>
              <a:t>     όγκο του νερού (</a:t>
            </a:r>
            <a:r>
              <a:rPr lang="en-US" sz="1400" dirty="0"/>
              <a:t>V</a:t>
            </a:r>
            <a:r>
              <a:rPr lang="el-GR" sz="1400" baseline="-25000" dirty="0"/>
              <a:t>1</a:t>
            </a:r>
            <a:r>
              <a:rPr lang="el-GR" sz="1400" dirty="0"/>
              <a:t>).</a:t>
            </a:r>
          </a:p>
          <a:p>
            <a:r>
              <a:rPr lang="el-GR" sz="1400" dirty="0"/>
              <a:t>2. Βάζουμε μέσα στον κύλινδρο το στερεό σώμα και καταγράφουμε τον όγκο </a:t>
            </a:r>
          </a:p>
          <a:p>
            <a:r>
              <a:rPr lang="el-GR" sz="1400" dirty="0"/>
              <a:t>    νερού-στερεού (</a:t>
            </a:r>
            <a:r>
              <a:rPr lang="en-US" sz="1400" dirty="0"/>
              <a:t>V</a:t>
            </a:r>
            <a:r>
              <a:rPr lang="el-GR" sz="1400" baseline="-25000" dirty="0"/>
              <a:t>2</a:t>
            </a:r>
            <a:r>
              <a:rPr lang="el-GR" sz="1400" dirty="0"/>
              <a:t>).</a:t>
            </a:r>
          </a:p>
          <a:p>
            <a:r>
              <a:rPr lang="el-GR" sz="1400" dirty="0"/>
              <a:t>3. Βρίσκουμε τον όγκο του στερεού με αφαίρεση των δύο όγκων.  Δηλαδή </a:t>
            </a:r>
            <a:r>
              <a:rPr lang="en-US" sz="1400" dirty="0"/>
              <a:t>V</a:t>
            </a:r>
            <a:r>
              <a:rPr lang="el-GR" sz="1400" dirty="0"/>
              <a:t>= </a:t>
            </a:r>
            <a:r>
              <a:rPr lang="en-US" sz="1400" dirty="0"/>
              <a:t>V</a:t>
            </a:r>
            <a:r>
              <a:rPr lang="el-GR" sz="1400" baseline="-25000" dirty="0"/>
              <a:t>2 –</a:t>
            </a:r>
            <a:r>
              <a:rPr lang="el-GR" sz="1400" dirty="0"/>
              <a:t> </a:t>
            </a:r>
            <a:r>
              <a:rPr lang="en-US" sz="1400" dirty="0"/>
              <a:t>V</a:t>
            </a:r>
            <a:r>
              <a:rPr lang="el-GR" sz="1400" baseline="-25000" dirty="0"/>
              <a:t>1</a:t>
            </a:r>
            <a:endParaRPr lang="el-GR" sz="1400" dirty="0"/>
          </a:p>
        </p:txBody>
      </p:sp>
      <p:pic>
        <p:nvPicPr>
          <p:cNvPr id="19" name="Picture 2">
            <a:hlinkClick r:id="rId7" action="ppaction://hlinksldjump"/>
            <a:extLst>
              <a:ext uri="{FF2B5EF4-FFF2-40B4-BE49-F238E27FC236}">
                <a16:creationId xmlns:a16="http://schemas.microsoft.com/office/drawing/2014/main" id="{26A52003-C405-CF96-6B3D-7B6ABB116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29454" y="2935399"/>
            <a:ext cx="1143008" cy="1276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7">
            <a:hlinkClick r:id="rId9" action="ppaction://hlinksldjump"/>
            <a:extLst>
              <a:ext uri="{FF2B5EF4-FFF2-40B4-BE49-F238E27FC236}">
                <a16:creationId xmlns:a16="http://schemas.microsoft.com/office/drawing/2014/main" id="{855E63E7-ACFC-0A77-5885-4045A5909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58082" y="4292721"/>
            <a:ext cx="1214446" cy="143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45" grpId="0"/>
      <p:bldP spid="46" grpId="0"/>
      <p:bldP spid="31" grpId="0"/>
      <p:bldP spid="36" grpId="0"/>
      <p:bldP spid="13" grpId="0"/>
      <p:bldP spid="14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476221" y="260648"/>
            <a:ext cx="7524803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9: Μετράμε τον όγκο μιας πλαστελίνης 5 φορές και βρίσκουμε 5 </a:t>
            </a:r>
          </a:p>
          <a:p>
            <a:r>
              <a:rPr lang="el-GR" sz="1400" b="1" dirty="0"/>
              <a:t>                      διαφορετικές τιμές:</a:t>
            </a:r>
          </a:p>
          <a:p>
            <a:r>
              <a:rPr lang="el-GR" sz="1400" b="1" dirty="0"/>
              <a:t>   Α) 30 </a:t>
            </a:r>
            <a:r>
              <a:rPr lang="en-US" sz="1400" b="1" dirty="0"/>
              <a:t>cm</a:t>
            </a:r>
            <a:r>
              <a:rPr lang="el-GR" sz="1400" b="1" baseline="30000" dirty="0"/>
              <a:t>3</a:t>
            </a:r>
            <a:r>
              <a:rPr lang="el-GR" sz="1400" b="1" dirty="0"/>
              <a:t>, </a:t>
            </a:r>
          </a:p>
          <a:p>
            <a:r>
              <a:rPr lang="el-GR" sz="1400" b="1" dirty="0"/>
              <a:t>   Β) 28 </a:t>
            </a:r>
            <a:r>
              <a:rPr lang="en-US" sz="1400" b="1" dirty="0"/>
              <a:t>cm</a:t>
            </a:r>
            <a:r>
              <a:rPr lang="el-GR" sz="1400" b="1" baseline="30000" dirty="0"/>
              <a:t>3</a:t>
            </a:r>
            <a:r>
              <a:rPr lang="el-GR" sz="1400" b="1" dirty="0"/>
              <a:t>, </a:t>
            </a:r>
          </a:p>
          <a:p>
            <a:r>
              <a:rPr lang="el-GR" sz="1400" b="1" dirty="0"/>
              <a:t>   Γ) 31 </a:t>
            </a:r>
            <a:r>
              <a:rPr lang="en-US" sz="1400" b="1" dirty="0"/>
              <a:t>cm</a:t>
            </a:r>
            <a:r>
              <a:rPr lang="el-GR" sz="1400" b="1" baseline="30000" dirty="0"/>
              <a:t>3</a:t>
            </a:r>
            <a:r>
              <a:rPr lang="el-GR" sz="1400" b="1" dirty="0"/>
              <a:t>, </a:t>
            </a:r>
          </a:p>
          <a:p>
            <a:r>
              <a:rPr lang="el-GR" sz="1400" b="1" dirty="0"/>
              <a:t>   Δ) 29 </a:t>
            </a:r>
            <a:r>
              <a:rPr lang="en-US" sz="1400" b="1" dirty="0"/>
              <a:t>cm</a:t>
            </a:r>
            <a:r>
              <a:rPr lang="el-GR" sz="1400" b="1" baseline="30000" dirty="0"/>
              <a:t>3</a:t>
            </a:r>
            <a:r>
              <a:rPr lang="el-GR" sz="1400" b="1" dirty="0"/>
              <a:t>, </a:t>
            </a:r>
          </a:p>
          <a:p>
            <a:r>
              <a:rPr lang="el-GR" sz="1400" b="1" dirty="0"/>
              <a:t>   Ε) 32 </a:t>
            </a:r>
            <a:r>
              <a:rPr lang="en-US" sz="1400" b="1" dirty="0"/>
              <a:t>cm</a:t>
            </a:r>
            <a:r>
              <a:rPr lang="el-GR" sz="1400" b="1" baseline="30000" dirty="0"/>
              <a:t>3</a:t>
            </a:r>
            <a:r>
              <a:rPr lang="el-GR" sz="1400" b="1" dirty="0"/>
              <a:t>. </a:t>
            </a:r>
          </a:p>
          <a:p>
            <a:r>
              <a:rPr lang="el-GR" sz="1400" b="1" dirty="0"/>
              <a:t>Υπολογίστε την μέση τιμή του όγκου της πλαστελίνης. </a:t>
            </a:r>
            <a:endParaRPr lang="el-GR" sz="1400" dirty="0"/>
          </a:p>
        </p:txBody>
      </p:sp>
      <p:sp>
        <p:nvSpPr>
          <p:cNvPr id="6" name="5 - Ορθογώνιο"/>
          <p:cNvSpPr/>
          <p:nvPr/>
        </p:nvSpPr>
        <p:spPr>
          <a:xfrm>
            <a:off x="476221" y="2953903"/>
            <a:ext cx="6631028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l-GR" sz="1400" b="1" dirty="0"/>
              <a:t>ΕΡΩΤΗΣΗ 10: Πώς μετατρέπω έναν δοκιμαστικό σωλήνα σε ογκομετρικό </a:t>
            </a:r>
          </a:p>
          <a:p>
            <a:r>
              <a:rPr lang="el-GR" sz="1400" b="1" dirty="0"/>
              <a:t>                         κύλινδρο;</a:t>
            </a:r>
            <a:endParaRPr lang="el-GR" sz="1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666723" y="2213122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u="sng" dirty="0"/>
              <a:t>ΑΠΑΝΤΗΣΗ</a:t>
            </a:r>
            <a:r>
              <a:rPr lang="el-GR" sz="1400" dirty="0"/>
              <a:t>: </a:t>
            </a:r>
          </a:p>
          <a:p>
            <a:r>
              <a:rPr lang="el-GR" sz="1400" dirty="0"/>
              <a:t>Μέση Τιμή όγκου = (30+ 28+31+29+32):5= 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645741" y="3477123"/>
            <a:ext cx="56912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u="sng" dirty="0"/>
              <a:t>ΑΠΑΝΤΗΣΗ</a:t>
            </a:r>
            <a:r>
              <a:rPr lang="el-GR" sz="1400" dirty="0"/>
              <a:t>: </a:t>
            </a:r>
          </a:p>
          <a:p>
            <a:r>
              <a:rPr lang="el-GR" sz="1400" dirty="0"/>
              <a:t>Γεμίζω την σύριγγα με 10 </a:t>
            </a:r>
            <a:r>
              <a:rPr lang="en-US" sz="1400" dirty="0" err="1"/>
              <a:t>mL</a:t>
            </a:r>
            <a:r>
              <a:rPr lang="el-GR" sz="1400" dirty="0"/>
              <a:t> νερού, το αδειάζουμε στο δοκιμαστικό σωλήνα και με μαρκαδόρο σημειώνουμε την στάθμη στο σωλήνα με την τιμή 10 </a:t>
            </a:r>
            <a:r>
              <a:rPr lang="en-US" sz="1400" dirty="0" err="1"/>
              <a:t>mL</a:t>
            </a:r>
            <a:r>
              <a:rPr lang="el-GR" sz="1400" dirty="0"/>
              <a:t>. Επαναλαμβάνουμε και σημειώνουμε την στάθμη στο σωλήνα με την τιμή 20 </a:t>
            </a:r>
            <a:r>
              <a:rPr lang="en-US" sz="1400" dirty="0" err="1"/>
              <a:t>mL</a:t>
            </a:r>
            <a:r>
              <a:rPr lang="el-GR" sz="1400" dirty="0"/>
              <a:t>. Συνεχίζουμε μέχρι να γεμίσει ο σωλήνας με νερό.</a:t>
            </a:r>
          </a:p>
        </p:txBody>
      </p:sp>
      <p:pic>
        <p:nvPicPr>
          <p:cNvPr id="1029" name="Picture 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0287" y="2922149"/>
            <a:ext cx="463547" cy="1939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2709" y="3215513"/>
            <a:ext cx="1102912" cy="117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1 - Ορθογώνιο">
            <a:extLst>
              <a:ext uri="{FF2B5EF4-FFF2-40B4-BE49-F238E27FC236}">
                <a16:creationId xmlns:a16="http://schemas.microsoft.com/office/drawing/2014/main" id="{50386F30-DDB6-EB7E-26CA-E5104633423B}"/>
              </a:ext>
            </a:extLst>
          </p:cNvPr>
          <p:cNvSpPr/>
          <p:nvPr/>
        </p:nvSpPr>
        <p:spPr>
          <a:xfrm>
            <a:off x="4067944" y="6237312"/>
            <a:ext cx="10081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/>
              <a:t>(ΤΕΛΟΣ</a:t>
            </a:r>
            <a:r>
              <a:rPr lang="el-GR" sz="1400" b="1" u="sng" dirty="0"/>
              <a:t>)</a:t>
            </a:r>
            <a:endParaRPr lang="el-G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3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357298"/>
            <a:ext cx="7384119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286124"/>
            <a:ext cx="391022" cy="412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1643050"/>
            <a:ext cx="928694" cy="2311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6182" y="785794"/>
            <a:ext cx="5115779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1 - TextBox"/>
          <p:cNvSpPr txBox="1">
            <a:spLocks noChangeArrowheads="1"/>
          </p:cNvSpPr>
          <p:nvPr/>
        </p:nvSpPr>
        <p:spPr bwMode="auto">
          <a:xfrm>
            <a:off x="0" y="4000504"/>
            <a:ext cx="257176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100" dirty="0"/>
              <a:t>1 κυβικό εκατοστό (1</a:t>
            </a:r>
            <a:r>
              <a:rPr lang="en-US" sz="1100" dirty="0"/>
              <a:t>cm</a:t>
            </a:r>
            <a:r>
              <a:rPr lang="el-GR" sz="1100" baseline="30000" dirty="0"/>
              <a:t>3</a:t>
            </a:r>
            <a:r>
              <a:rPr lang="el-GR" sz="1100" dirty="0"/>
              <a:t>)</a:t>
            </a:r>
          </a:p>
          <a:p>
            <a:r>
              <a:rPr lang="el-GR" sz="1100" dirty="0"/>
              <a:t>(για υγρά) 1 </a:t>
            </a:r>
            <a:r>
              <a:rPr lang="el-GR" sz="1100" dirty="0" err="1"/>
              <a:t>χιλιοστόλιτρο</a:t>
            </a:r>
            <a:r>
              <a:rPr lang="el-GR" sz="1100" dirty="0"/>
              <a:t> (1 </a:t>
            </a:r>
            <a:r>
              <a:rPr lang="en-US" sz="1100" dirty="0" err="1"/>
              <a:t>mL</a:t>
            </a:r>
            <a:r>
              <a:rPr lang="el-GR" sz="1100" dirty="0"/>
              <a:t>) </a:t>
            </a:r>
          </a:p>
        </p:txBody>
      </p:sp>
      <p:sp>
        <p:nvSpPr>
          <p:cNvPr id="6" name="1 - TextBox"/>
          <p:cNvSpPr txBox="1">
            <a:spLocks noChangeArrowheads="1"/>
          </p:cNvSpPr>
          <p:nvPr/>
        </p:nvSpPr>
        <p:spPr bwMode="auto">
          <a:xfrm>
            <a:off x="2643174" y="4143380"/>
            <a:ext cx="12144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100" dirty="0"/>
              <a:t>1 λίτρο (1</a:t>
            </a:r>
            <a:r>
              <a:rPr lang="en-US" sz="1100" dirty="0"/>
              <a:t>L</a:t>
            </a:r>
            <a:r>
              <a:rPr lang="el-GR" sz="1100" dirty="0"/>
              <a:t>) </a:t>
            </a:r>
          </a:p>
        </p:txBody>
      </p:sp>
      <p:sp>
        <p:nvSpPr>
          <p:cNvPr id="7" name="1 - TextBox"/>
          <p:cNvSpPr txBox="1">
            <a:spLocks noChangeArrowheads="1"/>
          </p:cNvSpPr>
          <p:nvPr/>
        </p:nvSpPr>
        <p:spPr bwMode="auto">
          <a:xfrm>
            <a:off x="5786446" y="4429132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100" dirty="0"/>
              <a:t>1 κυβικό μέτρο (1</a:t>
            </a:r>
            <a:r>
              <a:rPr lang="en-US" sz="1100" dirty="0"/>
              <a:t>m</a:t>
            </a:r>
            <a:r>
              <a:rPr lang="el-GR" sz="1100" baseline="30000" dirty="0"/>
              <a:t>3</a:t>
            </a:r>
            <a:r>
              <a:rPr lang="el-GR" sz="1100" dirty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214421"/>
            <a:ext cx="3929090" cy="3901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8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857232"/>
            <a:ext cx="1785950" cy="4324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1 - TextBox"/>
          <p:cNvSpPr txBox="1">
            <a:spLocks noChangeArrowheads="1"/>
          </p:cNvSpPr>
          <p:nvPr/>
        </p:nvSpPr>
        <p:spPr bwMode="auto">
          <a:xfrm>
            <a:off x="1428728" y="5286388"/>
            <a:ext cx="216246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100" dirty="0"/>
              <a:t>Ογκομετρικό ποτήρι </a:t>
            </a:r>
          </a:p>
        </p:txBody>
      </p:sp>
      <p:sp>
        <p:nvSpPr>
          <p:cNvPr id="5" name="1 - TextBox"/>
          <p:cNvSpPr txBox="1">
            <a:spLocks noChangeArrowheads="1"/>
          </p:cNvSpPr>
          <p:nvPr/>
        </p:nvSpPr>
        <p:spPr bwMode="auto">
          <a:xfrm>
            <a:off x="5643570" y="5286388"/>
            <a:ext cx="228601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100" dirty="0"/>
              <a:t>Ογκομετρικός κύλινδρος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14290"/>
            <a:ext cx="1357322" cy="6360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500042"/>
            <a:ext cx="5072098" cy="566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14290"/>
            <a:ext cx="5357850" cy="6329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2716</TotalTime>
  <Words>556</Words>
  <Application>Microsoft Office PowerPoint</Application>
  <PresentationFormat>Προβολή στην οθόνη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Arial</vt:lpstr>
      <vt:lpstr>Calibri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Performance Edition Sept 2009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decon</dc:creator>
  <cp:lastModifiedBy>δημητρης οικονομου</cp:lastModifiedBy>
  <cp:revision>212</cp:revision>
  <dcterms:created xsi:type="dcterms:W3CDTF">2015-12-12T14:15:08Z</dcterms:created>
  <dcterms:modified xsi:type="dcterms:W3CDTF">2024-11-10T16:53:57Z</dcterms:modified>
</cp:coreProperties>
</file>