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7" r:id="rId1"/>
  </p:sldMasterIdLst>
  <p:notesMasterIdLst>
    <p:notesMasterId r:id="rId11"/>
  </p:notesMasterIdLst>
  <p:sldIdLst>
    <p:sldId id="459" r:id="rId2"/>
    <p:sldId id="460" r:id="rId3"/>
    <p:sldId id="461" r:id="rId4"/>
    <p:sldId id="462" r:id="rId5"/>
    <p:sldId id="463" r:id="rId6"/>
    <p:sldId id="464" r:id="rId7"/>
    <p:sldId id="466" r:id="rId8"/>
    <p:sldId id="467" r:id="rId9"/>
    <p:sldId id="468" r:id="rId10"/>
  </p:sldIdLst>
  <p:sldSz cx="9144000" cy="6858000" type="screen4x3"/>
  <p:notesSz cx="7104063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2" autoAdjust="0"/>
    <p:restoredTop sz="99855" autoAdjust="0"/>
  </p:normalViewPr>
  <p:slideViewPr>
    <p:cSldViewPr>
      <p:cViewPr varScale="1">
        <p:scale>
          <a:sx n="86" d="100"/>
          <a:sy n="86" d="100"/>
        </p:scale>
        <p:origin x="9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>
              <a:defRPr/>
            </a:pPr>
            <a:fld id="{F6347651-ABA1-44CD-A68D-E9381BB088CA}" type="datetimeFigureOut">
              <a:rPr lang="el-GR"/>
              <a:pPr>
                <a:defRPr/>
              </a:pPr>
              <a:t>31/3/2024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>
              <a:defRPr/>
            </a:pPr>
            <a:fld id="{6DBD4005-C7CD-43F5-A1C9-632895B695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BDBA8-3E67-4886-A4C4-BA6A79532C83}" type="datetimeFigureOut">
              <a:rPr lang="el-GR"/>
              <a:pPr>
                <a:defRPr/>
              </a:pPr>
              <a:t>31/3/2024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F67C-A3F4-44A3-8D80-4B546A8C31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5445-6776-4174-A784-9110C0C4B928}" type="datetimeFigureOut">
              <a:rPr lang="el-GR"/>
              <a:pPr>
                <a:defRPr/>
              </a:pPr>
              <a:t>31/3/2024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F4791-45BC-43E1-9A66-4727DC59B0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3034A-4F99-4B18-90E6-B76E6526C80F}" type="datetimeFigureOut">
              <a:rPr lang="el-GR"/>
              <a:pPr>
                <a:defRPr/>
              </a:pPr>
              <a:t>31/3/2024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BAE1B-55D6-49BF-939E-309A343876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0524B-5B44-45F4-88B6-B3490CF455E6}" type="datetimeFigureOut">
              <a:rPr lang="el-GR"/>
              <a:pPr>
                <a:defRPr/>
              </a:pPr>
              <a:t>31/3/2024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2B2C-3530-4A58-A239-9AFFCB10AA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40D3-2544-489B-83D3-1260DC1C4637}" type="datetimeFigureOut">
              <a:rPr lang="el-GR"/>
              <a:pPr>
                <a:defRPr/>
              </a:pPr>
              <a:t>31/3/2024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593F0-B8D1-420D-B8E6-08D3BF5509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2C0F3-C587-4D3A-9A9B-DF10C0358CDD}" type="datetimeFigureOut">
              <a:rPr lang="el-GR"/>
              <a:pPr>
                <a:defRPr/>
              </a:pPr>
              <a:t>31/3/2024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6FBF3-D772-4114-86ED-7B3A59685E4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2C24-6516-46A1-B730-BCBE828A4570}" type="datetimeFigureOut">
              <a:rPr lang="el-GR"/>
              <a:pPr>
                <a:defRPr/>
              </a:pPr>
              <a:t>31/3/2024</a:t>
            </a:fld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FD3FE-9B7F-46D0-94C1-D46C454621E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FE658-18AA-4B35-9CC3-6BB284223593}" type="datetimeFigureOut">
              <a:rPr lang="el-GR"/>
              <a:pPr>
                <a:defRPr/>
              </a:pPr>
              <a:t>31/3/2024</a:t>
            </a:fld>
            <a:endParaRPr lang="el-GR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E8285-02D0-49C8-9137-F2302F900B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38CA1-A06E-4A94-AB93-F76972014F3C}" type="datetimeFigureOut">
              <a:rPr lang="el-GR"/>
              <a:pPr>
                <a:defRPr/>
              </a:pPr>
              <a:t>31/3/2024</a:t>
            </a:fld>
            <a:endParaRPr 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264C-BFA7-4A0C-8D6A-5880BF86923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366B-135B-4FEB-A8EB-EF2E7909E10B}" type="datetimeFigureOut">
              <a:rPr lang="el-GR"/>
              <a:pPr>
                <a:defRPr/>
              </a:pPr>
              <a:t>31/3/2024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87153-CC97-4020-910E-024E685658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B7B7-44C1-4234-8174-21FAE2496E41}" type="datetimeFigureOut">
              <a:rPr lang="el-GR"/>
              <a:pPr>
                <a:defRPr/>
              </a:pPr>
              <a:t>31/3/2024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6F787-2D0E-4A20-9E9E-984EDD9DB3A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C527D7-C38C-4898-B3AF-C8743E5A7B39}" type="datetimeFigureOut">
              <a:rPr lang="el-GR"/>
              <a:pPr>
                <a:defRPr/>
              </a:pPr>
              <a:t>31/3/2024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4683AA-6CFE-4F40-A71F-684A160E1C1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7.png"/><Relationship Id="rId5" Type="http://schemas.openxmlformats.org/officeDocument/2006/relationships/image" Target="../media/image4.jpeg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dJA0B8AQpo?feature=oembed" TargetMode="Externa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TextBox"/>
          <p:cNvSpPr txBox="1">
            <a:spLocks noChangeArrowheads="1"/>
          </p:cNvSpPr>
          <p:nvPr/>
        </p:nvSpPr>
        <p:spPr bwMode="auto">
          <a:xfrm>
            <a:off x="1643042" y="323851"/>
            <a:ext cx="5572164" cy="584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600" b="1" dirty="0"/>
              <a:t>Φύλλο Εργασίας 4ο</a:t>
            </a:r>
            <a:endParaRPr lang="el-GR" sz="1600" dirty="0"/>
          </a:p>
          <a:p>
            <a:pPr algn="ctr"/>
            <a:r>
              <a:rPr lang="el-GR" sz="1600" b="1" dirty="0"/>
              <a:t>Μέτρηση θερμοκρασίας - Βαθμονόμηση</a:t>
            </a:r>
            <a:endParaRPr lang="el-GR" sz="1600" dirty="0"/>
          </a:p>
        </p:txBody>
      </p:sp>
      <p:sp>
        <p:nvSpPr>
          <p:cNvPr id="30" name="1 - TextBox"/>
          <p:cNvSpPr txBox="1">
            <a:spLocks noChangeArrowheads="1"/>
          </p:cNvSpPr>
          <p:nvPr/>
        </p:nvSpPr>
        <p:spPr bwMode="auto">
          <a:xfrm>
            <a:off x="571472" y="1160278"/>
            <a:ext cx="81915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200" b="1" dirty="0"/>
              <a:t>ΕΡΩΤΗΣΗ 1: Τι μας δείχνει η θερμοκρασία; </a:t>
            </a:r>
            <a:endParaRPr lang="el-GR" sz="1200" dirty="0"/>
          </a:p>
        </p:txBody>
      </p:sp>
      <p:sp>
        <p:nvSpPr>
          <p:cNvPr id="32" name="1 - TextBox"/>
          <p:cNvSpPr txBox="1">
            <a:spLocks noChangeArrowheads="1"/>
          </p:cNvSpPr>
          <p:nvPr/>
        </p:nvSpPr>
        <p:spPr bwMode="auto">
          <a:xfrm>
            <a:off x="571472" y="2000240"/>
            <a:ext cx="81915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200" b="1" dirty="0"/>
              <a:t>ΕΡΩΤΗΣΗ 2: Με ποιο όργανο μετράμε την θερμοκρασία;</a:t>
            </a:r>
            <a:endParaRPr lang="el-GR" sz="1200" dirty="0"/>
          </a:p>
        </p:txBody>
      </p:sp>
      <p:sp>
        <p:nvSpPr>
          <p:cNvPr id="33" name="1 - TextBox"/>
          <p:cNvSpPr txBox="1">
            <a:spLocks noChangeArrowheads="1"/>
          </p:cNvSpPr>
          <p:nvPr/>
        </p:nvSpPr>
        <p:spPr bwMode="auto">
          <a:xfrm>
            <a:off x="571472" y="2786058"/>
            <a:ext cx="6286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200" b="1" dirty="0"/>
              <a:t>ΕΡΩΤΗΣΗ 3: Σε ποια από τις εικόνες γίνεται </a:t>
            </a:r>
            <a:r>
              <a:rPr lang="el-GR" sz="1200" b="1" u="sng" dirty="0"/>
              <a:t>ακριβής</a:t>
            </a:r>
            <a:r>
              <a:rPr lang="el-GR" sz="1200" b="1" dirty="0"/>
              <a:t> μέτρηση της θερμοκρασίας;</a:t>
            </a:r>
            <a:endParaRPr lang="el-GR" sz="1200" dirty="0"/>
          </a:p>
        </p:txBody>
      </p:sp>
      <p:sp>
        <p:nvSpPr>
          <p:cNvPr id="34" name="1 - TextBox"/>
          <p:cNvSpPr txBox="1">
            <a:spLocks noChangeArrowheads="1"/>
          </p:cNvSpPr>
          <p:nvPr/>
        </p:nvSpPr>
        <p:spPr bwMode="auto">
          <a:xfrm>
            <a:off x="571472" y="4613798"/>
            <a:ext cx="80724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200" b="1" dirty="0"/>
              <a:t>ΕΡΩΤΗΣΗ 5: Για ποιους λόγους μπορεί να μετρήσουμε λάθος την θερμοκρασία με ένα θερμόμετρο;</a:t>
            </a:r>
            <a:endParaRPr lang="el-GR" sz="1200" dirty="0"/>
          </a:p>
        </p:txBody>
      </p:sp>
      <p:sp>
        <p:nvSpPr>
          <p:cNvPr id="42" name="1 - TextBox"/>
          <p:cNvSpPr txBox="1">
            <a:spLocks noChangeArrowheads="1"/>
          </p:cNvSpPr>
          <p:nvPr/>
        </p:nvSpPr>
        <p:spPr bwMode="auto">
          <a:xfrm>
            <a:off x="666723" y="1428736"/>
            <a:ext cx="4548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200" dirty="0"/>
              <a:t>ΑΠΑΝΤΗΣΗ: </a:t>
            </a:r>
          </a:p>
          <a:p>
            <a:r>
              <a:rPr lang="el-GR" sz="1200" dirty="0"/>
              <a:t>Η θερμοκρασία μας δείχνει πόσο ζεστό ή κρύο είναι ένα σώμα.</a:t>
            </a:r>
          </a:p>
        </p:txBody>
      </p:sp>
      <p:sp>
        <p:nvSpPr>
          <p:cNvPr id="43" name="1 - TextBox"/>
          <p:cNvSpPr txBox="1">
            <a:spLocks noChangeArrowheads="1"/>
          </p:cNvSpPr>
          <p:nvPr/>
        </p:nvSpPr>
        <p:spPr bwMode="auto">
          <a:xfrm>
            <a:off x="666723" y="2252955"/>
            <a:ext cx="49768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200" dirty="0"/>
              <a:t>ΑΠΑΝΤΗΣΗ:  </a:t>
            </a:r>
          </a:p>
          <a:p>
            <a:r>
              <a:rPr lang="el-GR" sz="1200" dirty="0"/>
              <a:t>Την θερμοκρασία την μετράμε με το θερμόμετρο.</a:t>
            </a:r>
          </a:p>
        </p:txBody>
      </p:sp>
      <p:sp>
        <p:nvSpPr>
          <p:cNvPr id="44" name="1 - TextBox"/>
          <p:cNvSpPr txBox="1">
            <a:spLocks noChangeArrowheads="1"/>
          </p:cNvSpPr>
          <p:nvPr/>
        </p:nvSpPr>
        <p:spPr bwMode="auto">
          <a:xfrm>
            <a:off x="666723" y="2868173"/>
            <a:ext cx="47625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el-GR" sz="1200" dirty="0"/>
            </a:br>
            <a:r>
              <a:rPr lang="el-GR" sz="1200" dirty="0"/>
              <a:t> ΑΠΑΝΤΗΣΗ: </a:t>
            </a:r>
          </a:p>
          <a:p>
            <a:r>
              <a:rPr lang="el-GR" sz="1200" dirty="0"/>
              <a:t>Ακριβής μέτρηση της θερμοκρασίας γίνεται στην 1η εικόνα. </a:t>
            </a:r>
          </a:p>
          <a:p>
            <a:r>
              <a:rPr lang="el-GR" sz="1200" dirty="0"/>
              <a:t>Στην 2η εικόνα γίνεται κατά προσέγγιση εκτίμηση της θερμοκρασίας</a:t>
            </a:r>
          </a:p>
        </p:txBody>
      </p:sp>
      <p:sp>
        <p:nvSpPr>
          <p:cNvPr id="45" name="1 - TextBox"/>
          <p:cNvSpPr txBox="1">
            <a:spLocks noChangeArrowheads="1"/>
          </p:cNvSpPr>
          <p:nvPr/>
        </p:nvSpPr>
        <p:spPr bwMode="auto">
          <a:xfrm>
            <a:off x="666723" y="4873291"/>
            <a:ext cx="56912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200" dirty="0"/>
              <a:t>ΑΠΑΝΤΗΣΗ : </a:t>
            </a:r>
          </a:p>
          <a:p>
            <a:r>
              <a:rPr lang="el-GR" sz="1200" dirty="0"/>
              <a:t>1.Το θερμόμετρο είναι ελαττωματικό. </a:t>
            </a:r>
          </a:p>
          <a:p>
            <a:r>
              <a:rPr lang="el-GR" sz="1200" dirty="0"/>
              <a:t>2. Κάνουμε λάθος τοποθέτηση του θερμομέτρου.</a:t>
            </a:r>
            <a:br>
              <a:rPr lang="el-GR" sz="1200" dirty="0"/>
            </a:br>
            <a:r>
              <a:rPr lang="el-GR" sz="1200" dirty="0"/>
              <a:t>3. Διαβάζουμε λάθος την ένδειξη.</a:t>
            </a:r>
          </a:p>
        </p:txBody>
      </p:sp>
      <p:sp>
        <p:nvSpPr>
          <p:cNvPr id="37" name="1 - TextBox"/>
          <p:cNvSpPr txBox="1">
            <a:spLocks noChangeArrowheads="1"/>
          </p:cNvSpPr>
          <p:nvPr/>
        </p:nvSpPr>
        <p:spPr bwMode="auto">
          <a:xfrm>
            <a:off x="571472" y="3782801"/>
            <a:ext cx="60007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200" b="1" dirty="0"/>
              <a:t>ΕΡΩΤΗΣΗ 4: Η μέτρηση της θερμοκρασίας με θερμόμετρο είναι πάντα ακριβής;</a:t>
            </a:r>
            <a:endParaRPr lang="el-GR" sz="1200" dirty="0"/>
          </a:p>
        </p:txBody>
      </p:sp>
      <p:sp>
        <p:nvSpPr>
          <p:cNvPr id="38" name="1 - TextBox"/>
          <p:cNvSpPr txBox="1">
            <a:spLocks noChangeArrowheads="1"/>
          </p:cNvSpPr>
          <p:nvPr/>
        </p:nvSpPr>
        <p:spPr bwMode="auto">
          <a:xfrm>
            <a:off x="857223" y="4051778"/>
            <a:ext cx="7000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200" dirty="0"/>
              <a:t>ΑΠΑΝΤΗΣΗ : </a:t>
            </a:r>
          </a:p>
          <a:p>
            <a:r>
              <a:rPr lang="el-GR" sz="1200" dirty="0"/>
              <a:t>Όχι. Μπορεί και να μετρήσουμε λάθος θερμοκρασία ακόμα και με το θερμόμετρο.</a:t>
            </a:r>
          </a:p>
        </p:txBody>
      </p:sp>
      <p:pic>
        <p:nvPicPr>
          <p:cNvPr id="21" name="Εικόνα2">
            <a:hlinkClick r:id="rId2" action="ppaction://hlinksldjump"/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29388" y="1000108"/>
            <a:ext cx="1714512" cy="1357322"/>
          </a:xfrm>
          <a:prstGeom prst="rect">
            <a:avLst/>
          </a:prstGeom>
        </p:spPr>
      </p:pic>
      <p:pic>
        <p:nvPicPr>
          <p:cNvPr id="22" name="Εικόνα1">
            <a:hlinkClick r:id="rId4" action="ppaction://hlinksldjump"/>
          </p:cNvPr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786578" y="2723373"/>
            <a:ext cx="2214578" cy="928694"/>
          </a:xfrm>
          <a:prstGeom prst="rect">
            <a:avLst/>
          </a:prstGeom>
        </p:spPr>
      </p:pic>
      <p:sp>
        <p:nvSpPr>
          <p:cNvPr id="23" name="1 - TextBox"/>
          <p:cNvSpPr txBox="1">
            <a:spLocks noChangeArrowheads="1"/>
          </p:cNvSpPr>
          <p:nvPr/>
        </p:nvSpPr>
        <p:spPr bwMode="auto">
          <a:xfrm>
            <a:off x="571472" y="5737886"/>
            <a:ext cx="80724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200" b="1" dirty="0"/>
              <a:t>ΕΡΩΤΗΣΗ 6: Τι λέμε βαθμονόμηση θερμομέτρου;</a:t>
            </a:r>
            <a:endParaRPr lang="el-GR" sz="1200" dirty="0"/>
          </a:p>
        </p:txBody>
      </p:sp>
      <p:sp>
        <p:nvSpPr>
          <p:cNvPr id="24" name="1 - TextBox"/>
          <p:cNvSpPr txBox="1">
            <a:spLocks noChangeArrowheads="1"/>
          </p:cNvSpPr>
          <p:nvPr/>
        </p:nvSpPr>
        <p:spPr bwMode="auto">
          <a:xfrm>
            <a:off x="666723" y="5997379"/>
            <a:ext cx="6785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200" dirty="0"/>
              <a:t>ΑΠΑΝΤΗΣΗ : </a:t>
            </a:r>
          </a:p>
          <a:p>
            <a:r>
              <a:rPr lang="el-GR" sz="1200" dirty="0"/>
              <a:t>Βαθμονόμηση θερμομέτρου λέμε την τοποθέτηση τιμών σε ένα θερμόμετρο που δεν έχει.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30" grpId="0"/>
      <p:bldP spid="32" grpId="0"/>
      <p:bldP spid="33" grpId="0"/>
      <p:bldP spid="34" grpId="0"/>
      <p:bldP spid="42" grpId="0"/>
      <p:bldP spid="43" grpId="0"/>
      <p:bldP spid="44" grpId="0"/>
      <p:bldP spid="45" grpId="0"/>
      <p:bldP spid="37" grpId="0"/>
      <p:bldP spid="38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476221" y="285728"/>
            <a:ext cx="49530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100" b="1" dirty="0"/>
              <a:t>ΕΡΩΤΗΣΗ 7: Πώς κάνουμε βαθμονόμηση σε ένα θερμόμετρο;</a:t>
            </a:r>
            <a:endParaRPr lang="el-GR" sz="1100" dirty="0"/>
          </a:p>
        </p:txBody>
      </p:sp>
      <p:sp>
        <p:nvSpPr>
          <p:cNvPr id="10" name="9 - Ορθογώνιο"/>
          <p:cNvSpPr/>
          <p:nvPr/>
        </p:nvSpPr>
        <p:spPr>
          <a:xfrm>
            <a:off x="642910" y="517900"/>
            <a:ext cx="571504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100" u="sng" dirty="0"/>
              <a:t>ΑΠΑΝΤΗΣΗ</a:t>
            </a:r>
            <a:r>
              <a:rPr lang="el-GR" sz="1100" dirty="0"/>
              <a:t>: </a:t>
            </a:r>
          </a:p>
          <a:p>
            <a:r>
              <a:rPr lang="el-GR" sz="1100" dirty="0"/>
              <a:t>1. Βάζουμε το θερμόμετρο μέσα σε παγωμένο νερό και σημειώνουμε την ένδειξη 0</a:t>
            </a:r>
            <a:r>
              <a:rPr lang="el-GR" sz="1100" baseline="30000" dirty="0"/>
              <a:t>ο</a:t>
            </a:r>
            <a:r>
              <a:rPr lang="en-US" sz="1100" dirty="0"/>
              <a:t>C</a:t>
            </a:r>
            <a:r>
              <a:rPr lang="el-GR" sz="1100" dirty="0"/>
              <a:t> στο  </a:t>
            </a:r>
          </a:p>
          <a:p>
            <a:r>
              <a:rPr lang="el-GR" sz="1100" dirty="0"/>
              <a:t>    σημείο που φτάνει το υγρό του.</a:t>
            </a:r>
          </a:p>
          <a:p>
            <a:r>
              <a:rPr lang="el-GR" sz="1100" dirty="0"/>
              <a:t>2.Βάζουμε το θερμόμετρο μέσα σε νερό που βράζει και σημειώνουμε την ένδειξη 100</a:t>
            </a:r>
            <a:r>
              <a:rPr lang="el-GR" sz="1100" baseline="30000" dirty="0"/>
              <a:t>ο</a:t>
            </a:r>
            <a:r>
              <a:rPr lang="en-US" sz="1100" dirty="0"/>
              <a:t>C </a:t>
            </a:r>
            <a:r>
              <a:rPr lang="el-GR" sz="1100" dirty="0"/>
              <a:t> </a:t>
            </a:r>
          </a:p>
          <a:p>
            <a:r>
              <a:rPr lang="el-GR" sz="1100" dirty="0"/>
              <a:t>   στο σημείο που φτάνει το υγρό του. </a:t>
            </a:r>
          </a:p>
          <a:p>
            <a:r>
              <a:rPr lang="el-GR" sz="1100" dirty="0"/>
              <a:t>3. Σημειώνουμε πάνω στο θερμόμετρο 100 μικρές γραμμές που απέχουν ίσες  </a:t>
            </a:r>
          </a:p>
          <a:p>
            <a:r>
              <a:rPr lang="el-GR" sz="1100" dirty="0"/>
              <a:t>    αποστάσεις μεταξύ τους από την τιμή 0</a:t>
            </a:r>
            <a:r>
              <a:rPr lang="el-GR" sz="1100" baseline="30000" dirty="0"/>
              <a:t>ο</a:t>
            </a:r>
            <a:r>
              <a:rPr lang="en-US" sz="1100" dirty="0"/>
              <a:t>C </a:t>
            </a:r>
            <a:r>
              <a:rPr lang="el-GR" sz="1100" dirty="0"/>
              <a:t>έως την 100</a:t>
            </a:r>
            <a:r>
              <a:rPr lang="el-GR" sz="1100" baseline="30000" dirty="0"/>
              <a:t>ο</a:t>
            </a:r>
            <a:r>
              <a:rPr lang="en-US" sz="1100" dirty="0"/>
              <a:t>C</a:t>
            </a:r>
            <a:endParaRPr lang="el-GR" sz="1100" dirty="0"/>
          </a:p>
        </p:txBody>
      </p:sp>
      <p:sp>
        <p:nvSpPr>
          <p:cNvPr id="20" name="19 - Ορθογώνιο"/>
          <p:cNvSpPr/>
          <p:nvPr/>
        </p:nvSpPr>
        <p:spPr>
          <a:xfrm>
            <a:off x="4500562" y="6429396"/>
            <a:ext cx="8096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100" b="1" dirty="0"/>
              <a:t>ΤΕΛΟΣ</a:t>
            </a:r>
            <a:endParaRPr lang="el-GR" sz="1100" dirty="0"/>
          </a:p>
        </p:txBody>
      </p:sp>
      <p:sp>
        <p:nvSpPr>
          <p:cNvPr id="21" name="20 - Ορθογώνιο"/>
          <p:cNvSpPr/>
          <p:nvPr/>
        </p:nvSpPr>
        <p:spPr>
          <a:xfrm>
            <a:off x="500034" y="1844824"/>
            <a:ext cx="70242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100" b="1" dirty="0"/>
              <a:t>ΕΡΩΤΗΣΗ 8: Σε ποια από τις τέσσερις εικόνες διαβάζουμε σωστά την τιμή της θερμοκρασίας;</a:t>
            </a:r>
            <a:endParaRPr lang="el-GR" sz="1100" dirty="0"/>
          </a:p>
        </p:txBody>
      </p:sp>
      <p:sp>
        <p:nvSpPr>
          <p:cNvPr id="22" name="21 - Ορθογώνιο"/>
          <p:cNvSpPr/>
          <p:nvPr/>
        </p:nvSpPr>
        <p:spPr>
          <a:xfrm>
            <a:off x="785785" y="4078233"/>
            <a:ext cx="702429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100" u="sng" dirty="0"/>
              <a:t>ΑΠΑΝΤΗΣΗ</a:t>
            </a:r>
            <a:r>
              <a:rPr lang="el-GR" sz="1100" dirty="0"/>
              <a:t>: </a:t>
            </a:r>
          </a:p>
          <a:p>
            <a:r>
              <a:rPr lang="el-GR" sz="1100" dirty="0"/>
              <a:t>Σωστά διαβάζουμε την τιμή του θερμομέτρου στην εικόνα 2 γιατί η τιμή που διαβάζουμε είναι στο ύψος των ματιών μας και  στην σωστή απόσταση.</a:t>
            </a:r>
          </a:p>
          <a:p>
            <a:r>
              <a:rPr lang="el-GR" sz="1100" dirty="0"/>
              <a:t>Εικόνα 1:Ακουμπάμε το θερμόμετρο και διαβάζουμε από πολύ κοντά</a:t>
            </a:r>
          </a:p>
          <a:p>
            <a:r>
              <a:rPr lang="el-GR" sz="1100" dirty="0"/>
              <a:t>Εικόνα 2, 4: διαβάζουμε από ψηλά , διαβάζουμε από χαμηλά</a:t>
            </a:r>
          </a:p>
        </p:txBody>
      </p:sp>
      <p:pic>
        <p:nvPicPr>
          <p:cNvPr id="16" name="Εικόνα3">
            <a:hlinkClick r:id="rId2" action="ppaction://hlinksldjump"/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85786" y="2076808"/>
            <a:ext cx="5514681" cy="1753385"/>
          </a:xfrm>
          <a:prstGeom prst="rect">
            <a:avLst/>
          </a:prstGeom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000164" y="3815462"/>
            <a:ext cx="52863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(εικόνα 1)                           (εικόνα 2)                            (εικόνα 3)                        (εικόνα 4) 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500034" y="4991389"/>
            <a:ext cx="49530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100" b="1" dirty="0"/>
              <a:t>ΕΡΩΤΗΣΗ 7: Συγκέντρωσε εικόνες και πληροφορίες για την μέτρηση της θερμοκρασίας με άλλα όργανα και άλλους τρόπους</a:t>
            </a:r>
            <a:endParaRPr lang="el-GR" sz="1100" dirty="0"/>
          </a:p>
        </p:txBody>
      </p:sp>
      <p:sp>
        <p:nvSpPr>
          <p:cNvPr id="25" name="24 - Ορθογώνιο"/>
          <p:cNvSpPr/>
          <p:nvPr/>
        </p:nvSpPr>
        <p:spPr>
          <a:xfrm>
            <a:off x="666723" y="5437875"/>
            <a:ext cx="41910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100" u="sng" dirty="0"/>
              <a:t>ΑΠΑΝΤΗΣΗ</a:t>
            </a:r>
            <a:r>
              <a:rPr lang="el-GR" sz="1100" dirty="0"/>
              <a:t>: </a:t>
            </a:r>
          </a:p>
          <a:p>
            <a:r>
              <a:rPr lang="el-GR" sz="1100" dirty="0"/>
              <a:t>1. Θερμόμετρο υδραργύρου και θερμόμετρο οινοπνεύματος</a:t>
            </a:r>
          </a:p>
          <a:p>
            <a:r>
              <a:rPr lang="el-GR" sz="1100" dirty="0"/>
              <a:t>2. Θερμόμετρο μετώπου με υπέρυθρες ακτίνες</a:t>
            </a:r>
          </a:p>
          <a:p>
            <a:r>
              <a:rPr lang="el-GR" sz="1100" dirty="0"/>
              <a:t>3. Θερμόμετρο με μεταλλικό έλασμα</a:t>
            </a:r>
          </a:p>
        </p:txBody>
      </p:sp>
      <p:pic>
        <p:nvPicPr>
          <p:cNvPr id="27" name="Εικόνα4">
            <a:hlinkClick r:id="rId4" action="ppaction://hlinksldjump"/>
          </p:cNvPr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867089" y="4224387"/>
            <a:ext cx="982249" cy="982445"/>
          </a:xfrm>
          <a:prstGeom prst="rect">
            <a:avLst/>
          </a:prstGeom>
        </p:spPr>
      </p:pic>
      <p:pic>
        <p:nvPicPr>
          <p:cNvPr id="28" name="Εικόνα5">
            <a:hlinkClick r:id="rId6" action="ppaction://hlinksldjump"/>
          </p:cNvPr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86544" y="5183001"/>
            <a:ext cx="742798" cy="1174957"/>
          </a:xfrm>
          <a:prstGeom prst="rect">
            <a:avLst/>
          </a:prstGeom>
        </p:spPr>
      </p:pic>
      <p:pic>
        <p:nvPicPr>
          <p:cNvPr id="2064" name="Picture 16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5429264"/>
            <a:ext cx="1349367" cy="10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TextBox">
            <a:extLst>
              <a:ext uri="{FF2B5EF4-FFF2-40B4-BE49-F238E27FC236}">
                <a16:creationId xmlns:a16="http://schemas.microsoft.com/office/drawing/2014/main" id="{3BA23D80-17A1-3762-67FE-E5DF3B48B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803" y="1254644"/>
            <a:ext cx="8578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200" dirty="0"/>
              <a:t>(</a:t>
            </a:r>
            <a:r>
              <a:rPr lang="el-GR" sz="1200" dirty="0">
                <a:hlinkClick r:id="rId10" action="ppaction://hlinksldjump"/>
              </a:rPr>
              <a:t>βίντεο</a:t>
            </a:r>
            <a:r>
              <a:rPr lang="el-GR" sz="1200" dirty="0"/>
              <a:t>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3DC0CB8-148B-BD36-1335-302B1D38DF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4248" y="500042"/>
            <a:ext cx="1449363" cy="815469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958970BB-FDC7-5F2D-E781-65C11EA329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22825" y="5897313"/>
            <a:ext cx="651714" cy="876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0" grpId="0"/>
      <p:bldP spid="21" grpId="0"/>
      <p:bldP spid="22" grpId="0"/>
      <p:bldP spid="2062" grpId="0"/>
      <p:bldP spid="24" grpId="0"/>
      <p:bldP spid="2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2">
            <a:hlinkClick r:id="rId2" action="ppaction://hlinksldjump"/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34" y="285728"/>
            <a:ext cx="8429684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1">
            <a:hlinkClick r:id="rId2" action="ppaction://hlinksldjump"/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20" y="1500174"/>
            <a:ext cx="8643998" cy="36345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3">
            <a:hlinkClick r:id="rId2" action="ppaction://hlinksldjump"/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0" y="2571744"/>
            <a:ext cx="9144000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4">
            <a:hlinkClick r:id="rId2" action="ppaction://hlinksldjump"/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571480"/>
            <a:ext cx="7054511" cy="56436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5">
            <a:hlinkClick r:id="rId2" action="ppaction://hlinksldjump"/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71736" y="928670"/>
            <a:ext cx="3786214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28136"/>
            <a:ext cx="7858180" cy="63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Ηλεκτρονικά πολυμέσα 1" title="Βαθμονόμηση Θερμομέτρου">
            <a:hlinkClick r:id="" action="ppaction://media"/>
            <a:extLst>
              <a:ext uri="{FF2B5EF4-FFF2-40B4-BE49-F238E27FC236}">
                <a16:creationId xmlns:a16="http://schemas.microsoft.com/office/drawing/2014/main" id="{5F4C9ABB-1E20-09CC-10DF-7B161F2AF0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47725"/>
            <a:ext cx="9144000" cy="5162550"/>
          </a:xfrm>
          <a:prstGeom prst="rect">
            <a:avLst/>
          </a:prstGeom>
        </p:spPr>
      </p:pic>
      <p:sp>
        <p:nvSpPr>
          <p:cNvPr id="3" name="19 - Ορθογώνιο">
            <a:extLst>
              <a:ext uri="{FF2B5EF4-FFF2-40B4-BE49-F238E27FC236}">
                <a16:creationId xmlns:a16="http://schemas.microsoft.com/office/drawing/2014/main" id="{6C0C5612-5292-0BBA-17E8-E6F472394D42}"/>
              </a:ext>
            </a:extLst>
          </p:cNvPr>
          <p:cNvSpPr/>
          <p:nvPr/>
        </p:nvSpPr>
        <p:spPr>
          <a:xfrm>
            <a:off x="3851920" y="6237312"/>
            <a:ext cx="2159670" cy="46166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400" b="1" dirty="0">
                <a:hlinkClick r:id="rId4" action="ppaction://hlinksldjump"/>
              </a:rPr>
              <a:t>ΕΠΙΣΤΡΟΦΗ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05697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3064</TotalTime>
  <Words>392</Words>
  <Application>Microsoft Office PowerPoint</Application>
  <PresentationFormat>Προβολή στην οθόνη (4:3)</PresentationFormat>
  <Paragraphs>44</Paragraphs>
  <Slides>9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Performance Edition Sept 2009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decon</dc:creator>
  <cp:lastModifiedBy>δημητρης οικονομου</cp:lastModifiedBy>
  <cp:revision>224</cp:revision>
  <cp:lastPrinted>2024-03-31T18:21:04Z</cp:lastPrinted>
  <dcterms:created xsi:type="dcterms:W3CDTF">2015-12-12T14:15:08Z</dcterms:created>
  <dcterms:modified xsi:type="dcterms:W3CDTF">2024-03-31T19:34:18Z</dcterms:modified>
</cp:coreProperties>
</file>