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7" r:id="rId1"/>
  </p:sldMasterIdLst>
  <p:notesMasterIdLst>
    <p:notesMasterId r:id="rId18"/>
  </p:notesMasterIdLst>
  <p:sldIdLst>
    <p:sldId id="459" r:id="rId2"/>
    <p:sldId id="460" r:id="rId3"/>
    <p:sldId id="468" r:id="rId4"/>
    <p:sldId id="469" r:id="rId5"/>
    <p:sldId id="470" r:id="rId6"/>
    <p:sldId id="471" r:id="rId7"/>
    <p:sldId id="472" r:id="rId8"/>
    <p:sldId id="473" r:id="rId9"/>
    <p:sldId id="474" r:id="rId10"/>
    <p:sldId id="475" r:id="rId11"/>
    <p:sldId id="476" r:id="rId12"/>
    <p:sldId id="478" r:id="rId13"/>
    <p:sldId id="479" r:id="rId14"/>
    <p:sldId id="480" r:id="rId15"/>
    <p:sldId id="477" r:id="rId16"/>
    <p:sldId id="481" r:id="rId17"/>
  </p:sldIdLst>
  <p:sldSz cx="9144000" cy="6858000" type="screen4x3"/>
  <p:notesSz cx="7104063" cy="10234613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38" autoAdjust="0"/>
    <p:restoredTop sz="99855" autoAdjust="0"/>
  </p:normalViewPr>
  <p:slideViewPr>
    <p:cSldViewPr>
      <p:cViewPr varScale="1">
        <p:scale>
          <a:sx n="86" d="100"/>
          <a:sy n="86" d="100"/>
        </p:scale>
        <p:origin x="605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pPr>
              <a:defRPr/>
            </a:pPr>
            <a:fld id="{F6347651-ABA1-44CD-A68D-E9381BB088CA}" type="datetimeFigureOut">
              <a:rPr lang="el-GR"/>
              <a:pPr>
                <a:defRPr/>
              </a:pPr>
              <a:t>31/3/2024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68350"/>
            <a:ext cx="511333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pPr lvl="0"/>
            <a:endParaRPr lang="el-GR" noProof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>
            <a:normAutofit/>
          </a:bodyPr>
          <a:lstStyle/>
          <a:p>
            <a:pPr lvl="0"/>
            <a:r>
              <a:rPr lang="el-GR" noProof="0"/>
              <a:t>Kλικ για επεξεργασία των στυλ του υποδείγματος</a:t>
            </a:r>
          </a:p>
          <a:p>
            <a:pPr lvl="1"/>
            <a:r>
              <a:rPr lang="el-GR" noProof="0"/>
              <a:t>Δεύτερου επιπέδου</a:t>
            </a:r>
          </a:p>
          <a:p>
            <a:pPr lvl="2"/>
            <a:r>
              <a:rPr lang="el-GR" noProof="0"/>
              <a:t>Τρίτου επιπέδου</a:t>
            </a:r>
          </a:p>
          <a:p>
            <a:pPr lvl="3"/>
            <a:r>
              <a:rPr lang="el-GR" noProof="0"/>
              <a:t>Τέταρτου επιπέδου</a:t>
            </a:r>
          </a:p>
          <a:p>
            <a:pPr lvl="4"/>
            <a:r>
              <a:rPr lang="el-GR" noProof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pPr>
              <a:defRPr/>
            </a:pPr>
            <a:fld id="{6DBD4005-C7CD-43F5-A1C9-632895B695E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BDBA8-3E67-4886-A4C4-BA6A79532C83}" type="datetimeFigureOut">
              <a:rPr lang="el-GR"/>
              <a:pPr>
                <a:defRPr/>
              </a:pPr>
              <a:t>31/3/2024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1F67C-A3F4-44A3-8D80-4B546A8C315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15445-6776-4174-A784-9110C0C4B928}" type="datetimeFigureOut">
              <a:rPr lang="el-GR"/>
              <a:pPr>
                <a:defRPr/>
              </a:pPr>
              <a:t>31/3/2024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F4791-45BC-43E1-9A66-4727DC59B04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3034A-4F99-4B18-90E6-B76E6526C80F}" type="datetimeFigureOut">
              <a:rPr lang="el-GR"/>
              <a:pPr>
                <a:defRPr/>
              </a:pPr>
              <a:t>31/3/2024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BAE1B-55D6-49BF-939E-309A3438768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0524B-5B44-45F4-88B6-B3490CF455E6}" type="datetimeFigureOut">
              <a:rPr lang="el-GR"/>
              <a:pPr>
                <a:defRPr/>
              </a:pPr>
              <a:t>31/3/2024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C2B2C-3530-4A58-A239-9AFFCB10AA2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F40D3-2544-489B-83D3-1260DC1C4637}" type="datetimeFigureOut">
              <a:rPr lang="el-GR"/>
              <a:pPr>
                <a:defRPr/>
              </a:pPr>
              <a:t>31/3/2024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593F0-B8D1-420D-B8E6-08D3BF55095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2C0F3-C587-4D3A-9A9B-DF10C0358CDD}" type="datetimeFigureOut">
              <a:rPr lang="el-GR"/>
              <a:pPr>
                <a:defRPr/>
              </a:pPr>
              <a:t>31/3/2024</a:t>
            </a:fld>
            <a:endParaRPr lang="el-GR"/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6FBF3-D772-4114-86ED-7B3A59685E4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D2C24-6516-46A1-B730-BCBE828A4570}" type="datetimeFigureOut">
              <a:rPr lang="el-GR"/>
              <a:pPr>
                <a:defRPr/>
              </a:pPr>
              <a:t>31/3/2024</a:t>
            </a:fld>
            <a:endParaRPr lang="el-GR"/>
          </a:p>
        </p:txBody>
      </p:sp>
      <p:sp>
        <p:nvSpPr>
          <p:cNvPr id="8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FD3FE-9B7F-46D0-94C1-D46C454621E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FE658-18AA-4B35-9CC3-6BB284223593}" type="datetimeFigureOut">
              <a:rPr lang="el-GR"/>
              <a:pPr>
                <a:defRPr/>
              </a:pPr>
              <a:t>31/3/2024</a:t>
            </a:fld>
            <a:endParaRPr lang="el-GR"/>
          </a:p>
        </p:txBody>
      </p:sp>
      <p:sp>
        <p:nvSpPr>
          <p:cNvPr id="4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E8285-02D0-49C8-9137-F2302F900BC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38CA1-A06E-4A94-AB93-F76972014F3C}" type="datetimeFigureOut">
              <a:rPr lang="el-GR"/>
              <a:pPr>
                <a:defRPr/>
              </a:pPr>
              <a:t>31/3/2024</a:t>
            </a:fld>
            <a:endParaRPr lang="el-GR"/>
          </a:p>
        </p:txBody>
      </p:sp>
      <p:sp>
        <p:nvSpPr>
          <p:cNvPr id="3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F264C-BFA7-4A0C-8D6A-5880BF86923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7366B-135B-4FEB-A8EB-EF2E7909E10B}" type="datetimeFigureOut">
              <a:rPr lang="el-GR"/>
              <a:pPr>
                <a:defRPr/>
              </a:pPr>
              <a:t>31/3/2024</a:t>
            </a:fld>
            <a:endParaRPr lang="el-GR"/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87153-CC97-4020-910E-024E685658B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9B7B7-44C1-4234-8174-21FAE2496E41}" type="datetimeFigureOut">
              <a:rPr lang="el-GR"/>
              <a:pPr>
                <a:defRPr/>
              </a:pPr>
              <a:t>31/3/2024</a:t>
            </a:fld>
            <a:endParaRPr lang="el-GR"/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6F787-2D0E-4A20-9E9E-984EDD9DB3A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Θέση τίτλου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Στυλ κύριου τίτλου</a:t>
            </a:r>
          </a:p>
        </p:txBody>
      </p:sp>
      <p:sp>
        <p:nvSpPr>
          <p:cNvPr id="1027" name="Θέση κειμένου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C527D7-C38C-4898-B3AF-C8743E5A7B39}" type="datetimeFigureOut">
              <a:rPr lang="el-GR"/>
              <a:pPr>
                <a:defRPr/>
              </a:pPr>
              <a:t>31/3/2024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4683AA-6CFE-4F40-A71F-684A160E1C1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slide" Target="slide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qUJlo28mHuw?feature=oembed" TargetMode="External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9.xml"/><Relationship Id="rId5" Type="http://schemas.openxmlformats.org/officeDocument/2006/relationships/image" Target="../media/image4.png"/><Relationship Id="rId4" Type="http://schemas.openxmlformats.org/officeDocument/2006/relationships/slide" Target="slide8.xml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4.xml"/><Relationship Id="rId11" Type="http://schemas.openxmlformats.org/officeDocument/2006/relationships/slide" Target="slide16.xml"/><Relationship Id="rId5" Type="http://schemas.openxmlformats.org/officeDocument/2006/relationships/image" Target="../media/image9.png"/><Relationship Id="rId10" Type="http://schemas.openxmlformats.org/officeDocument/2006/relationships/image" Target="../media/image12.png"/><Relationship Id="rId4" Type="http://schemas.openxmlformats.org/officeDocument/2006/relationships/slide" Target="slide13.xml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- TextBox"/>
          <p:cNvSpPr txBox="1">
            <a:spLocks noChangeArrowheads="1"/>
          </p:cNvSpPr>
          <p:nvPr/>
        </p:nvSpPr>
        <p:spPr bwMode="auto">
          <a:xfrm>
            <a:off x="1643042" y="323851"/>
            <a:ext cx="5572164" cy="584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l-GR" sz="1600" b="1" dirty="0"/>
              <a:t>Φύλλο Εργασίας 7ο</a:t>
            </a:r>
            <a:endParaRPr lang="el-GR" sz="1600" dirty="0"/>
          </a:p>
          <a:p>
            <a:pPr algn="ctr"/>
            <a:r>
              <a:rPr lang="el-GR" sz="1600" b="1" dirty="0"/>
              <a:t>Θερμότητα- Θερμική ισορροπία</a:t>
            </a:r>
            <a:endParaRPr lang="el-GR" sz="1600" dirty="0"/>
          </a:p>
        </p:txBody>
      </p:sp>
      <p:sp>
        <p:nvSpPr>
          <p:cNvPr id="30" name="1 - TextBox"/>
          <p:cNvSpPr txBox="1">
            <a:spLocks noChangeArrowheads="1"/>
          </p:cNvSpPr>
          <p:nvPr/>
        </p:nvSpPr>
        <p:spPr bwMode="auto">
          <a:xfrm>
            <a:off x="571473" y="1124744"/>
            <a:ext cx="72866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1400" b="1" dirty="0"/>
              <a:t>ΕΡΩΤΗΣΗ 1: Ποιο φυσικό μέγεθος μας δείχνει πόσο ζεστό ή κρύο είναι ένα σώμα;</a:t>
            </a:r>
            <a:endParaRPr lang="el-GR" sz="1400" dirty="0"/>
          </a:p>
        </p:txBody>
      </p:sp>
      <p:sp>
        <p:nvSpPr>
          <p:cNvPr id="32" name="1 - TextBox"/>
          <p:cNvSpPr txBox="1">
            <a:spLocks noChangeArrowheads="1"/>
          </p:cNvSpPr>
          <p:nvPr/>
        </p:nvSpPr>
        <p:spPr bwMode="auto">
          <a:xfrm>
            <a:off x="571472" y="2000240"/>
            <a:ext cx="819155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1400" b="1" dirty="0"/>
              <a:t>ΕΡΩΤΗΣΗ 2: Ποιο όργανο μετράει την θερμοκρασία;</a:t>
            </a:r>
            <a:endParaRPr lang="el-GR" sz="1400" dirty="0"/>
          </a:p>
        </p:txBody>
      </p:sp>
      <p:sp>
        <p:nvSpPr>
          <p:cNvPr id="33" name="1 - TextBox"/>
          <p:cNvSpPr txBox="1">
            <a:spLocks noChangeArrowheads="1"/>
          </p:cNvSpPr>
          <p:nvPr/>
        </p:nvSpPr>
        <p:spPr bwMode="auto">
          <a:xfrm>
            <a:off x="571472" y="2834771"/>
            <a:ext cx="628654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1400" b="1" dirty="0"/>
              <a:t>ΕΡΩΤΗΣΗ 3: Ποια η μονάδα μέτρησης της θερμοκρασίας; </a:t>
            </a:r>
            <a:endParaRPr lang="el-GR" sz="1400" dirty="0"/>
          </a:p>
        </p:txBody>
      </p:sp>
      <p:sp>
        <p:nvSpPr>
          <p:cNvPr id="34" name="1 - TextBox"/>
          <p:cNvSpPr txBox="1">
            <a:spLocks noChangeArrowheads="1"/>
          </p:cNvSpPr>
          <p:nvPr/>
        </p:nvSpPr>
        <p:spPr bwMode="auto">
          <a:xfrm>
            <a:off x="571472" y="4685806"/>
            <a:ext cx="807249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1400" b="1" dirty="0"/>
              <a:t>ΕΡΩΤΗΣΗ 5: Τι ενέργεια έχει ένα σώμα που έχει σχέση με την θερμοκρασία του;</a:t>
            </a:r>
            <a:endParaRPr lang="el-GR" sz="1400" dirty="0"/>
          </a:p>
        </p:txBody>
      </p:sp>
      <p:sp>
        <p:nvSpPr>
          <p:cNvPr id="42" name="1 - TextBox"/>
          <p:cNvSpPr txBox="1">
            <a:spLocks noChangeArrowheads="1"/>
          </p:cNvSpPr>
          <p:nvPr/>
        </p:nvSpPr>
        <p:spPr bwMode="auto">
          <a:xfrm>
            <a:off x="666723" y="1377242"/>
            <a:ext cx="454821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1400" u="sng" dirty="0"/>
              <a:t>ΑΠΑΝΤΗΣΗ</a:t>
            </a:r>
            <a:r>
              <a:rPr lang="el-GR" sz="1400" dirty="0"/>
              <a:t>: </a:t>
            </a:r>
          </a:p>
          <a:p>
            <a:r>
              <a:rPr lang="el-GR" sz="1400" dirty="0"/>
              <a:t>Η θερμοκρασία</a:t>
            </a:r>
          </a:p>
        </p:txBody>
      </p:sp>
      <p:sp>
        <p:nvSpPr>
          <p:cNvPr id="43" name="1 - TextBox"/>
          <p:cNvSpPr txBox="1">
            <a:spLocks noChangeArrowheads="1"/>
          </p:cNvSpPr>
          <p:nvPr/>
        </p:nvSpPr>
        <p:spPr bwMode="auto">
          <a:xfrm>
            <a:off x="666723" y="2252955"/>
            <a:ext cx="497684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1400" u="sng" dirty="0"/>
              <a:t>ΑΠΑΝΤΗΣΗ</a:t>
            </a:r>
            <a:r>
              <a:rPr lang="el-GR" sz="1400" dirty="0"/>
              <a:t>:  </a:t>
            </a:r>
          </a:p>
          <a:p>
            <a:r>
              <a:rPr lang="el-GR" sz="1400" dirty="0"/>
              <a:t>Το θερμόμετρο.</a:t>
            </a:r>
          </a:p>
        </p:txBody>
      </p:sp>
      <p:sp>
        <p:nvSpPr>
          <p:cNvPr id="44" name="1 - TextBox"/>
          <p:cNvSpPr txBox="1">
            <a:spLocks noChangeArrowheads="1"/>
          </p:cNvSpPr>
          <p:nvPr/>
        </p:nvSpPr>
        <p:spPr bwMode="auto">
          <a:xfrm>
            <a:off x="666723" y="2916886"/>
            <a:ext cx="4762533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br>
              <a:rPr lang="el-GR" sz="1400" dirty="0"/>
            </a:br>
            <a:r>
              <a:rPr lang="el-GR" sz="1400" dirty="0"/>
              <a:t> </a:t>
            </a:r>
            <a:r>
              <a:rPr lang="el-GR" sz="1400" u="sng" dirty="0"/>
              <a:t>ΑΠΑΝΤΗΣΗ</a:t>
            </a:r>
            <a:r>
              <a:rPr lang="el-GR" sz="1400" dirty="0"/>
              <a:t>: </a:t>
            </a:r>
          </a:p>
          <a:p>
            <a:r>
              <a:rPr lang="el-GR" sz="1400" dirty="0"/>
              <a:t>Ο βαθμός Κελσίου (1</a:t>
            </a:r>
            <a:r>
              <a:rPr lang="el-GR" sz="1400" baseline="30000" dirty="0"/>
              <a:t>ο</a:t>
            </a:r>
            <a:r>
              <a:rPr lang="en-US" sz="1400" dirty="0"/>
              <a:t>C</a:t>
            </a:r>
            <a:r>
              <a:rPr lang="el-GR" sz="1400" dirty="0"/>
              <a:t>)</a:t>
            </a:r>
          </a:p>
        </p:txBody>
      </p:sp>
      <p:sp>
        <p:nvSpPr>
          <p:cNvPr id="45" name="1 - TextBox"/>
          <p:cNvSpPr txBox="1">
            <a:spLocks noChangeArrowheads="1"/>
          </p:cNvSpPr>
          <p:nvPr/>
        </p:nvSpPr>
        <p:spPr bwMode="auto">
          <a:xfrm>
            <a:off x="666723" y="4994012"/>
            <a:ext cx="56912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1400" u="sng" dirty="0"/>
              <a:t>ΑΠΑΝΤΗΣΗ</a:t>
            </a:r>
            <a:r>
              <a:rPr lang="el-GR" sz="1400" dirty="0"/>
              <a:t> : </a:t>
            </a:r>
          </a:p>
          <a:p>
            <a:r>
              <a:rPr lang="el-GR" sz="1400" dirty="0"/>
              <a:t>Θερμική ενέργεια</a:t>
            </a:r>
          </a:p>
        </p:txBody>
      </p:sp>
      <p:sp>
        <p:nvSpPr>
          <p:cNvPr id="37" name="1 - TextBox"/>
          <p:cNvSpPr txBox="1">
            <a:spLocks noChangeArrowheads="1"/>
          </p:cNvSpPr>
          <p:nvPr/>
        </p:nvSpPr>
        <p:spPr bwMode="auto">
          <a:xfrm>
            <a:off x="571472" y="3831514"/>
            <a:ext cx="60007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1400" b="1" dirty="0"/>
              <a:t>ΕΡΩΤΗΣΗ 4: Πότε ένα σώμα έχει υψηλή θερμοκρασία; </a:t>
            </a:r>
            <a:endParaRPr lang="el-GR" sz="1400" dirty="0"/>
          </a:p>
        </p:txBody>
      </p:sp>
      <p:sp>
        <p:nvSpPr>
          <p:cNvPr id="38" name="1 - TextBox"/>
          <p:cNvSpPr txBox="1">
            <a:spLocks noChangeArrowheads="1"/>
          </p:cNvSpPr>
          <p:nvPr/>
        </p:nvSpPr>
        <p:spPr bwMode="auto">
          <a:xfrm>
            <a:off x="857223" y="4105621"/>
            <a:ext cx="465088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1400" u="sng" dirty="0"/>
              <a:t>ΑΠΑΝΤΗΣΗ</a:t>
            </a:r>
            <a:r>
              <a:rPr lang="el-GR" sz="1400" dirty="0"/>
              <a:t> : </a:t>
            </a:r>
          </a:p>
          <a:p>
            <a:r>
              <a:rPr lang="el-GR" sz="1400" dirty="0"/>
              <a:t>Όταν είναι ζεστό</a:t>
            </a:r>
          </a:p>
        </p:txBody>
      </p:sp>
      <p:sp>
        <p:nvSpPr>
          <p:cNvPr id="23" name="1 - TextBox"/>
          <p:cNvSpPr txBox="1">
            <a:spLocks noChangeArrowheads="1"/>
          </p:cNvSpPr>
          <p:nvPr/>
        </p:nvSpPr>
        <p:spPr bwMode="auto">
          <a:xfrm>
            <a:off x="571472" y="5737886"/>
            <a:ext cx="807249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1400" b="1" dirty="0"/>
              <a:t>ΕΡΩΤΗΣΗ 6: Όταν ένα σώμα θερμαίνεται τι κάνει η θερμική του ενέργεια; </a:t>
            </a:r>
            <a:endParaRPr lang="el-GR" sz="1400" dirty="0"/>
          </a:p>
        </p:txBody>
      </p:sp>
      <p:sp>
        <p:nvSpPr>
          <p:cNvPr id="24" name="1 - TextBox"/>
          <p:cNvSpPr txBox="1">
            <a:spLocks noChangeArrowheads="1"/>
          </p:cNvSpPr>
          <p:nvPr/>
        </p:nvSpPr>
        <p:spPr bwMode="auto">
          <a:xfrm>
            <a:off x="666723" y="5997379"/>
            <a:ext cx="56912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1400" u="sng" dirty="0"/>
              <a:t>ΑΠΑΝΤΗΣΗ</a:t>
            </a:r>
            <a:r>
              <a:rPr lang="el-GR" sz="1400" dirty="0"/>
              <a:t> : </a:t>
            </a:r>
          </a:p>
          <a:p>
            <a:r>
              <a:rPr lang="el-GR" sz="1400" dirty="0"/>
              <a:t>Αυξάνεται</a:t>
            </a:r>
          </a:p>
        </p:txBody>
      </p:sp>
      <p:pic>
        <p:nvPicPr>
          <p:cNvPr id="4" name="Εικόνα4">
            <a:hlinkClick r:id="rId2" action="ppaction://hlinksldjump"/>
            <a:extLst>
              <a:ext uri="{FF2B5EF4-FFF2-40B4-BE49-F238E27FC236}">
                <a16:creationId xmlns:a16="http://schemas.microsoft.com/office/drawing/2014/main" id="{656F40E6-0666-F3A7-A253-D9E8C9136128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01324" y="1719707"/>
            <a:ext cx="1276943" cy="1226881"/>
          </a:xfrm>
          <a:prstGeom prst="rect">
            <a:avLst/>
          </a:prstGeom>
        </p:spPr>
      </p:pic>
      <p:pic>
        <p:nvPicPr>
          <p:cNvPr id="5" name="Εικόνα 4">
            <a:hlinkClick r:id="rId4" action="ppaction://hlinksldjump"/>
            <a:extLst>
              <a:ext uri="{FF2B5EF4-FFF2-40B4-BE49-F238E27FC236}">
                <a16:creationId xmlns:a16="http://schemas.microsoft.com/office/drawing/2014/main" id="{33C71920-6D1D-1D44-ED91-09B22134653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615" y="4198843"/>
            <a:ext cx="794913" cy="11668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/>
      <p:bldP spid="30" grpId="0"/>
      <p:bldP spid="32" grpId="0"/>
      <p:bldP spid="33" grpId="0"/>
      <p:bldP spid="34" grpId="0"/>
      <p:bldP spid="42" grpId="0"/>
      <p:bldP spid="43" grpId="0"/>
      <p:bldP spid="44" grpId="0"/>
      <p:bldP spid="45" grpId="0"/>
      <p:bldP spid="37" grpId="0"/>
      <p:bldP spid="38" grpId="0"/>
      <p:bldP spid="23" grpId="0"/>
      <p:bldP spid="2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hlinkClick r:id="rId2" action="ppaction://hlinksldjump"/>
            <a:extLst>
              <a:ext uri="{FF2B5EF4-FFF2-40B4-BE49-F238E27FC236}">
                <a16:creationId xmlns:a16="http://schemas.microsoft.com/office/drawing/2014/main" id="{6C412902-E9F6-AEF1-E4A9-A21D139106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9772" y="476672"/>
            <a:ext cx="4104456" cy="5690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622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hlinkClick r:id="rId2" action="ppaction://hlinksldjump"/>
            <a:extLst>
              <a:ext uri="{FF2B5EF4-FFF2-40B4-BE49-F238E27FC236}">
                <a16:creationId xmlns:a16="http://schemas.microsoft.com/office/drawing/2014/main" id="{2E5F5AD4-5C12-2E3A-129D-4190B4433CA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5774" y="888299"/>
            <a:ext cx="3512250" cy="5155803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Εικόνα 2">
            <a:hlinkClick r:id="rId2" action="ppaction://hlinksldjump"/>
            <a:extLst>
              <a:ext uri="{FF2B5EF4-FFF2-40B4-BE49-F238E27FC236}">
                <a16:creationId xmlns:a16="http://schemas.microsoft.com/office/drawing/2014/main" id="{26719551-904A-C882-488B-792C5F49CAE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39" y="888300"/>
            <a:ext cx="3313221" cy="510337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067828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hlinkClick r:id="rId2" action="ppaction://hlinksldjump"/>
            <a:extLst>
              <a:ext uri="{FF2B5EF4-FFF2-40B4-BE49-F238E27FC236}">
                <a16:creationId xmlns:a16="http://schemas.microsoft.com/office/drawing/2014/main" id="{E79DC8B8-8EA2-F6E0-CF1B-5524640576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6" y="345819"/>
            <a:ext cx="4824536" cy="6166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3764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hlinkClick r:id="rId2" action="ppaction://hlinksldjump"/>
            <a:extLst>
              <a:ext uri="{FF2B5EF4-FFF2-40B4-BE49-F238E27FC236}">
                <a16:creationId xmlns:a16="http://schemas.microsoft.com/office/drawing/2014/main" id="{E7D88F80-7742-C51E-3E0E-0810FD7F1F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10" y="12436"/>
            <a:ext cx="8941177" cy="6819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1530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hlinkClick r:id="rId2" action="ppaction://hlinksldjump"/>
            <a:extLst>
              <a:ext uri="{FF2B5EF4-FFF2-40B4-BE49-F238E27FC236}">
                <a16:creationId xmlns:a16="http://schemas.microsoft.com/office/drawing/2014/main" id="{0F852563-82FD-68BF-D88C-BFCBE035AE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09" y="-1"/>
            <a:ext cx="8930879" cy="687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6015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hlinkClick r:id="rId2" action="ppaction://hlinksldjump"/>
            <a:extLst>
              <a:ext uri="{FF2B5EF4-FFF2-40B4-BE49-F238E27FC236}">
                <a16:creationId xmlns:a16="http://schemas.microsoft.com/office/drawing/2014/main" id="{E9F28837-0016-3284-4763-F46D884669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775"/>
            <a:ext cx="9144000" cy="6978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0195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9 - Ορθογώνιο">
            <a:extLst>
              <a:ext uri="{FF2B5EF4-FFF2-40B4-BE49-F238E27FC236}">
                <a16:creationId xmlns:a16="http://schemas.microsoft.com/office/drawing/2014/main" id="{4BA050BB-B14D-E126-9FBB-F09A197FED41}"/>
              </a:ext>
            </a:extLst>
          </p:cNvPr>
          <p:cNvSpPr/>
          <p:nvPr/>
        </p:nvSpPr>
        <p:spPr>
          <a:xfrm>
            <a:off x="3851920" y="6237312"/>
            <a:ext cx="2159670" cy="461665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l-GR" sz="2400" b="1" dirty="0">
                <a:hlinkClick r:id="rId3" action="ppaction://hlinksldjump"/>
              </a:rPr>
              <a:t>ΕΠΙΣΤΡΟΦΗ</a:t>
            </a:r>
            <a:endParaRPr lang="el-GR" sz="2400" dirty="0"/>
          </a:p>
        </p:txBody>
      </p:sp>
      <p:pic>
        <p:nvPicPr>
          <p:cNvPr id="3" name="Ηλεκτρονικά πολυμέσα 2" title="7ο Βιντεομάθημα  _Η θερμότητα στη ζωή μας_θερμική αλληλεπίδραση">
            <a:hlinkClick r:id="" action="ppaction://media"/>
            <a:extLst>
              <a:ext uri="{FF2B5EF4-FFF2-40B4-BE49-F238E27FC236}">
                <a16:creationId xmlns:a16="http://schemas.microsoft.com/office/drawing/2014/main" id="{615272A5-1A46-267B-8412-067969B888D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611560" y="-26381"/>
            <a:ext cx="8316416" cy="6237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975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Ορθογώνιο"/>
          <p:cNvSpPr/>
          <p:nvPr/>
        </p:nvSpPr>
        <p:spPr>
          <a:xfrm>
            <a:off x="476221" y="285728"/>
            <a:ext cx="7192123" cy="698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ΕΡΩΤΗΣΗ 7: Όταν ακουμπά ένα ζεστό σώμα με ένα άλλο κρύο σώμα τί συμβαίνει;</a:t>
            </a:r>
            <a:endParaRPr lang="el-G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l-G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642910" y="517900"/>
            <a:ext cx="5715040" cy="698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400" u="sng" dirty="0">
                <a:latin typeface="Arial" panose="020B0604020202020204" pitchFamily="34" charset="0"/>
                <a:cs typeface="Arial" panose="020B0604020202020204" pitchFamily="34" charset="0"/>
              </a:rPr>
              <a:t>ΑΠΑΝΤΗΣΗ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Αρχίζει να μεταφέρεται ενέργεια από το ζεστό σώμα στο κρύο</a:t>
            </a:r>
          </a:p>
        </p:txBody>
      </p:sp>
      <p:sp>
        <p:nvSpPr>
          <p:cNvPr id="21" name="20 - Ορθογώνιο"/>
          <p:cNvSpPr/>
          <p:nvPr/>
        </p:nvSpPr>
        <p:spPr>
          <a:xfrm>
            <a:off x="500034" y="1506147"/>
            <a:ext cx="6232206" cy="698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ΕΡΩΤΗΣΗ 8: </a:t>
            </a:r>
            <a:r>
              <a:rPr lang="el-GR" sz="1400" b="1" dirty="0"/>
              <a:t>Πως ονομάζεται η ενέργεια που μεταφέρεται από ένα ζεστό σώμα σε ένα κρύο όταν ακουμπούν;</a:t>
            </a:r>
            <a:endParaRPr lang="el-G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21 - Ορθογώνιο"/>
          <p:cNvSpPr/>
          <p:nvPr/>
        </p:nvSpPr>
        <p:spPr>
          <a:xfrm>
            <a:off x="785786" y="2204864"/>
            <a:ext cx="5715040" cy="698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400" u="sng" dirty="0">
                <a:latin typeface="Arial" panose="020B0604020202020204" pitchFamily="34" charset="0"/>
                <a:cs typeface="Arial" panose="020B0604020202020204" pitchFamily="34" charset="0"/>
              </a:rPr>
              <a:t>ΑΠΑΝΤΗΣΗ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el-GR" sz="1400" dirty="0"/>
              <a:t>Θερμότητα</a:t>
            </a:r>
          </a:p>
        </p:txBody>
      </p:sp>
      <p:sp>
        <p:nvSpPr>
          <p:cNvPr id="24" name="23 - Ορθογώνιο"/>
          <p:cNvSpPr/>
          <p:nvPr/>
        </p:nvSpPr>
        <p:spPr>
          <a:xfrm>
            <a:off x="500034" y="3160449"/>
            <a:ext cx="6000792" cy="1021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ΕΡΩΤΗΣΗ 9: Όταν δύο σώματα ακουμπούν πότε </a:t>
            </a:r>
            <a:r>
              <a:rPr lang="el-GR" sz="1400" b="1" dirty="0"/>
              <a:t>σταματά να μεταφέρεται θερμότητα από το ζεστό σώμα στο κρύο σώμα;</a:t>
            </a:r>
            <a:endParaRPr lang="el-GR" sz="1400" dirty="0"/>
          </a:p>
          <a:p>
            <a:pPr>
              <a:lnSpc>
                <a:spcPct val="150000"/>
              </a:lnSpc>
            </a:pPr>
            <a:endParaRPr lang="el-G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24 - Ορθογώνιο"/>
          <p:cNvSpPr/>
          <p:nvPr/>
        </p:nvSpPr>
        <p:spPr>
          <a:xfrm>
            <a:off x="666723" y="3809633"/>
            <a:ext cx="5201421" cy="698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400" u="sng" dirty="0">
                <a:latin typeface="Arial" panose="020B0604020202020204" pitchFamily="34" charset="0"/>
                <a:cs typeface="Arial" panose="020B0604020202020204" pitchFamily="34" charset="0"/>
              </a:rPr>
              <a:t>ΑΠΑΝΤΗΣΗ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el-GR" sz="1400" dirty="0"/>
              <a:t>Όταν τα σώματα αποκτήσουν την ίδια θερμοκρασία</a:t>
            </a:r>
            <a:endParaRPr lang="el-G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Εικόνα 1">
            <a:hlinkClick r:id="rId2" action="ppaction://hlinksldjump"/>
            <a:extLst>
              <a:ext uri="{FF2B5EF4-FFF2-40B4-BE49-F238E27FC236}">
                <a16:creationId xmlns:a16="http://schemas.microsoft.com/office/drawing/2014/main" id="{45753420-D890-20DF-690D-D69887915B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82616"/>
            <a:ext cx="1409700" cy="109601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Εικόνα 3">
            <a:hlinkClick r:id="rId4" action="ppaction://hlinksldjump"/>
            <a:extLst>
              <a:ext uri="{FF2B5EF4-FFF2-40B4-BE49-F238E27FC236}">
                <a16:creationId xmlns:a16="http://schemas.microsoft.com/office/drawing/2014/main" id="{82B14921-A2EE-F48C-AD87-E22B1B1F0B5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885952"/>
            <a:ext cx="1486541" cy="91096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Εικόνα 5">
            <a:hlinkClick r:id="rId6" action="ppaction://hlinksldjump"/>
            <a:extLst>
              <a:ext uri="{FF2B5EF4-FFF2-40B4-BE49-F238E27FC236}">
                <a16:creationId xmlns:a16="http://schemas.microsoft.com/office/drawing/2014/main" id="{6615EB61-644E-17E3-304F-AE6DF587855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flipH="1">
            <a:off x="6588224" y="3016433"/>
            <a:ext cx="2400171" cy="1564695"/>
          </a:xfrm>
          <a:prstGeom prst="rect">
            <a:avLst/>
          </a:prstGeom>
        </p:spPr>
      </p:pic>
      <p:sp>
        <p:nvSpPr>
          <p:cNvPr id="7" name="2 - Ορθογώνιο">
            <a:extLst>
              <a:ext uri="{FF2B5EF4-FFF2-40B4-BE49-F238E27FC236}">
                <a16:creationId xmlns:a16="http://schemas.microsoft.com/office/drawing/2014/main" id="{473F8D4A-2552-9ABB-237A-5E081252FA9E}"/>
              </a:ext>
            </a:extLst>
          </p:cNvPr>
          <p:cNvSpPr/>
          <p:nvPr/>
        </p:nvSpPr>
        <p:spPr>
          <a:xfrm>
            <a:off x="476221" y="4900260"/>
            <a:ext cx="7192123" cy="1021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ΕΡΩΤΗΣΗ 10: Δύο σώματα που έχουν επαφή και έχουν αποκτήσει την ίδια θερμοκρασία λέμε ότι βρίσκονται σε κατάσταση …….</a:t>
            </a:r>
            <a:endParaRPr lang="el-G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l-G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9 - Ορθογώνιο">
            <a:extLst>
              <a:ext uri="{FF2B5EF4-FFF2-40B4-BE49-F238E27FC236}">
                <a16:creationId xmlns:a16="http://schemas.microsoft.com/office/drawing/2014/main" id="{0B911FE4-B2C1-BA06-860A-EE80FB1A0BBE}"/>
              </a:ext>
            </a:extLst>
          </p:cNvPr>
          <p:cNvSpPr/>
          <p:nvPr/>
        </p:nvSpPr>
        <p:spPr>
          <a:xfrm>
            <a:off x="642910" y="5589240"/>
            <a:ext cx="5715040" cy="698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400" u="sng" dirty="0">
                <a:latin typeface="Arial" panose="020B0604020202020204" pitchFamily="34" charset="0"/>
                <a:cs typeface="Arial" panose="020B0604020202020204" pitchFamily="34" charset="0"/>
              </a:rPr>
              <a:t>ΑΠΑΝΤΗΣΗ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Θερμικής ισορροπίας</a:t>
            </a:r>
          </a:p>
        </p:txBody>
      </p:sp>
      <p:pic>
        <p:nvPicPr>
          <p:cNvPr id="9" name="Εικόνα 8">
            <a:hlinkClick r:id="rId8" action="ppaction://hlinksldjump"/>
            <a:extLst>
              <a:ext uri="{FF2B5EF4-FFF2-40B4-BE49-F238E27FC236}">
                <a16:creationId xmlns:a16="http://schemas.microsoft.com/office/drawing/2014/main" id="{70EACEB7-673E-D190-5AEA-7EB73C7E11A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36296" y="4638253"/>
            <a:ext cx="1257300" cy="1743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21" grpId="0"/>
      <p:bldP spid="22" grpId="0"/>
      <p:bldP spid="24" grpId="0"/>
      <p:bldP spid="25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Εικόνα 6">
            <a:hlinkClick r:id="rId2" action="ppaction://hlinksldjump"/>
            <a:extLst>
              <a:ext uri="{FF2B5EF4-FFF2-40B4-BE49-F238E27FC236}">
                <a16:creationId xmlns:a16="http://schemas.microsoft.com/office/drawing/2014/main" id="{E9C73A4C-AD6C-D376-1811-E1CB3FD9318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920047"/>
            <a:ext cx="1368152" cy="200837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Εικόνα 8">
            <a:hlinkClick r:id="rId2" action="ppaction://hlinksldjump"/>
            <a:extLst>
              <a:ext uri="{FF2B5EF4-FFF2-40B4-BE49-F238E27FC236}">
                <a16:creationId xmlns:a16="http://schemas.microsoft.com/office/drawing/2014/main" id="{8D11F2FB-AEDA-9850-F712-7219F6AF80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5938" y="2940468"/>
            <a:ext cx="1290623" cy="1987956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20 - Ορθογώνιο">
            <a:extLst>
              <a:ext uri="{FF2B5EF4-FFF2-40B4-BE49-F238E27FC236}">
                <a16:creationId xmlns:a16="http://schemas.microsoft.com/office/drawing/2014/main" id="{7C6E7C6C-D5E7-BC4A-78AF-61D401324A62}"/>
              </a:ext>
            </a:extLst>
          </p:cNvPr>
          <p:cNvSpPr/>
          <p:nvPr/>
        </p:nvSpPr>
        <p:spPr>
          <a:xfrm>
            <a:off x="539552" y="1068504"/>
            <a:ext cx="7672366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400" b="1" dirty="0"/>
              <a:t>α) Ο αέρας του δωματίου ή το καυτό νερό έχει υψηλότερη θερμοκρασία;</a:t>
            </a:r>
            <a:endParaRPr lang="el-GR" sz="1400" dirty="0"/>
          </a:p>
        </p:txBody>
      </p:sp>
      <p:sp>
        <p:nvSpPr>
          <p:cNvPr id="13" name="20 - Ορθογώνιο">
            <a:extLst>
              <a:ext uri="{FF2B5EF4-FFF2-40B4-BE49-F238E27FC236}">
                <a16:creationId xmlns:a16="http://schemas.microsoft.com/office/drawing/2014/main" id="{E1A983DB-32BC-9F62-452D-CA372620CD19}"/>
              </a:ext>
            </a:extLst>
          </p:cNvPr>
          <p:cNvSpPr/>
          <p:nvPr/>
        </p:nvSpPr>
        <p:spPr>
          <a:xfrm>
            <a:off x="539552" y="1441158"/>
            <a:ext cx="7672366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400" b="1" dirty="0"/>
              <a:t>β) Η θερμότητα μεταφέρεται από τον αέρα του δωματίου στο καυτό νερό ή αντίθετα;</a:t>
            </a:r>
            <a:endParaRPr lang="el-GR" sz="1400" dirty="0"/>
          </a:p>
        </p:txBody>
      </p:sp>
      <p:sp>
        <p:nvSpPr>
          <p:cNvPr id="14" name="20 - Ορθογώνιο">
            <a:extLst>
              <a:ext uri="{FF2B5EF4-FFF2-40B4-BE49-F238E27FC236}">
                <a16:creationId xmlns:a16="http://schemas.microsoft.com/office/drawing/2014/main" id="{D2A366FB-FDC2-4132-26BB-316593EC407E}"/>
              </a:ext>
            </a:extLst>
          </p:cNvPr>
          <p:cNvSpPr/>
          <p:nvPr/>
        </p:nvSpPr>
        <p:spPr>
          <a:xfrm>
            <a:off x="539552" y="1830960"/>
            <a:ext cx="7672366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400" b="1" dirty="0"/>
              <a:t>γ) Καθώς περνά ο χρόνος τι κάνει η θερμοκρασία του νερού;</a:t>
            </a:r>
            <a:endParaRPr lang="el-GR" sz="1400" dirty="0"/>
          </a:p>
        </p:txBody>
      </p:sp>
      <p:sp>
        <p:nvSpPr>
          <p:cNvPr id="15" name="20 - Ορθογώνιο">
            <a:extLst>
              <a:ext uri="{FF2B5EF4-FFF2-40B4-BE49-F238E27FC236}">
                <a16:creationId xmlns:a16="http://schemas.microsoft.com/office/drawing/2014/main" id="{94D9B93F-3CF1-8C09-0D6E-344E90AD6E51}"/>
              </a:ext>
            </a:extLst>
          </p:cNvPr>
          <p:cNvSpPr/>
          <p:nvPr/>
        </p:nvSpPr>
        <p:spPr>
          <a:xfrm>
            <a:off x="539552" y="2214441"/>
            <a:ext cx="7672366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400" b="1" dirty="0"/>
              <a:t>δ) Τελικά τι θερμοκρασία αποκτά το νερό;</a:t>
            </a:r>
            <a:endParaRPr lang="el-GR" sz="1400" dirty="0"/>
          </a:p>
        </p:txBody>
      </p:sp>
      <p:sp>
        <p:nvSpPr>
          <p:cNvPr id="16" name="20 - Ορθογώνιο">
            <a:extLst>
              <a:ext uri="{FF2B5EF4-FFF2-40B4-BE49-F238E27FC236}">
                <a16:creationId xmlns:a16="http://schemas.microsoft.com/office/drawing/2014/main" id="{E953B02B-A002-504F-1005-2E1C0BA2CF8E}"/>
              </a:ext>
            </a:extLst>
          </p:cNvPr>
          <p:cNvSpPr/>
          <p:nvPr/>
        </p:nvSpPr>
        <p:spPr>
          <a:xfrm>
            <a:off x="539552" y="2544495"/>
            <a:ext cx="8136904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400" b="1" dirty="0"/>
              <a:t>ε) Τελικά, σε τί κατάσταση λέμε ότι βρίσκονται ο αέρας του δωματίου και το νερό στο ποτήρι; </a:t>
            </a:r>
            <a:endParaRPr lang="el-G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20 - Ορθογώνιο">
            <a:extLst>
              <a:ext uri="{FF2B5EF4-FFF2-40B4-BE49-F238E27FC236}">
                <a16:creationId xmlns:a16="http://schemas.microsoft.com/office/drawing/2014/main" id="{84DB91C9-4ECF-F97D-F606-51E8FDA0D452}"/>
              </a:ext>
            </a:extLst>
          </p:cNvPr>
          <p:cNvSpPr/>
          <p:nvPr/>
        </p:nvSpPr>
        <p:spPr>
          <a:xfrm>
            <a:off x="375777" y="369787"/>
            <a:ext cx="7672366" cy="698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ΕΡΩΤΗΣΗ 11: </a:t>
            </a:r>
            <a:r>
              <a:rPr lang="el-GR" sz="1400" b="1" dirty="0"/>
              <a:t>Αφήνεις ένα ποτήρι με καυτό νερό στο δωμάτιό του σπιτιού σου.     </a:t>
            </a:r>
          </a:p>
          <a:p>
            <a:pPr>
              <a:lnSpc>
                <a:spcPct val="150000"/>
              </a:lnSpc>
            </a:pPr>
            <a:r>
              <a:rPr lang="el-GR" sz="1400" b="1" dirty="0"/>
              <a:t>         Απάντησε τις επόμενες ερωτήσεις:</a:t>
            </a:r>
          </a:p>
        </p:txBody>
      </p:sp>
      <p:sp>
        <p:nvSpPr>
          <p:cNvPr id="19" name="21 - Ορθογώνιο">
            <a:extLst>
              <a:ext uri="{FF2B5EF4-FFF2-40B4-BE49-F238E27FC236}">
                <a16:creationId xmlns:a16="http://schemas.microsoft.com/office/drawing/2014/main" id="{F3B2EA0F-CDE2-85D1-EFAC-2E7948246C48}"/>
              </a:ext>
            </a:extLst>
          </p:cNvPr>
          <p:cNvSpPr/>
          <p:nvPr/>
        </p:nvSpPr>
        <p:spPr>
          <a:xfrm>
            <a:off x="539552" y="4948845"/>
            <a:ext cx="6378502" cy="698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400" u="sng" dirty="0">
                <a:latin typeface="Arial" panose="020B0604020202020204" pitchFamily="34" charset="0"/>
                <a:cs typeface="Arial" panose="020B0604020202020204" pitchFamily="34" charset="0"/>
              </a:rPr>
              <a:t>ΑΠΑΝΤΗΣΗ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el-GR" sz="1400" dirty="0"/>
              <a:t>α) Το καυτό νερό</a:t>
            </a:r>
          </a:p>
        </p:txBody>
      </p:sp>
      <p:sp>
        <p:nvSpPr>
          <p:cNvPr id="23" name="21 - Ορθογώνιο">
            <a:extLst>
              <a:ext uri="{FF2B5EF4-FFF2-40B4-BE49-F238E27FC236}">
                <a16:creationId xmlns:a16="http://schemas.microsoft.com/office/drawing/2014/main" id="{51E4E139-795A-BC21-0FD8-96C904ADB4A1}"/>
              </a:ext>
            </a:extLst>
          </p:cNvPr>
          <p:cNvSpPr/>
          <p:nvPr/>
        </p:nvSpPr>
        <p:spPr>
          <a:xfrm>
            <a:off x="539552" y="5480207"/>
            <a:ext cx="6378502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400" dirty="0"/>
              <a:t>β) Η θερμότητα μεταφέρεται από το καυτό νερό στον αέρα του δωματίου</a:t>
            </a:r>
          </a:p>
        </p:txBody>
      </p:sp>
      <p:sp>
        <p:nvSpPr>
          <p:cNvPr id="26" name="21 - Ορθογώνιο">
            <a:extLst>
              <a:ext uri="{FF2B5EF4-FFF2-40B4-BE49-F238E27FC236}">
                <a16:creationId xmlns:a16="http://schemas.microsoft.com/office/drawing/2014/main" id="{6CBDE7A0-9FBF-F8AF-DF27-F4A5BD6DAD6A}"/>
              </a:ext>
            </a:extLst>
          </p:cNvPr>
          <p:cNvSpPr/>
          <p:nvPr/>
        </p:nvSpPr>
        <p:spPr>
          <a:xfrm>
            <a:off x="539552" y="5697149"/>
            <a:ext cx="6378502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400" dirty="0"/>
              <a:t>γ) μειώνεται</a:t>
            </a:r>
          </a:p>
        </p:txBody>
      </p:sp>
      <p:sp>
        <p:nvSpPr>
          <p:cNvPr id="29" name="21 - Ορθογώνιο">
            <a:extLst>
              <a:ext uri="{FF2B5EF4-FFF2-40B4-BE49-F238E27FC236}">
                <a16:creationId xmlns:a16="http://schemas.microsoft.com/office/drawing/2014/main" id="{8547A916-5A37-0AC6-ABB2-5FDA5B764F03}"/>
              </a:ext>
            </a:extLst>
          </p:cNvPr>
          <p:cNvSpPr/>
          <p:nvPr/>
        </p:nvSpPr>
        <p:spPr>
          <a:xfrm>
            <a:off x="539552" y="5991148"/>
            <a:ext cx="6378502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400" dirty="0"/>
              <a:t>δ) την θερμοκρασία που έχει και ο αέρας του δωματίου</a:t>
            </a:r>
          </a:p>
        </p:txBody>
      </p:sp>
      <p:sp>
        <p:nvSpPr>
          <p:cNvPr id="30" name="21 - Ορθογώνιο">
            <a:extLst>
              <a:ext uri="{FF2B5EF4-FFF2-40B4-BE49-F238E27FC236}">
                <a16:creationId xmlns:a16="http://schemas.microsoft.com/office/drawing/2014/main" id="{220C4F6B-68D9-21F6-28EC-D27D51FF5FED}"/>
              </a:ext>
            </a:extLst>
          </p:cNvPr>
          <p:cNvSpPr/>
          <p:nvPr/>
        </p:nvSpPr>
        <p:spPr>
          <a:xfrm>
            <a:off x="539552" y="6269515"/>
            <a:ext cx="6378502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400" dirty="0"/>
              <a:t>ε) σε κατάσταση θερμικής ισορροπίας</a:t>
            </a:r>
          </a:p>
        </p:txBody>
      </p:sp>
    </p:spTree>
    <p:extLst>
      <p:ext uri="{BB962C8B-B14F-4D97-AF65-F5344CB8AC3E}">
        <p14:creationId xmlns:p14="http://schemas.microsoft.com/office/powerpoint/2010/main" val="3889230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8" grpId="0"/>
      <p:bldP spid="19" grpId="0"/>
      <p:bldP spid="23" grpId="0"/>
      <p:bldP spid="26" grpId="0"/>
      <p:bldP spid="29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Ορθογώνιο"/>
          <p:cNvSpPr/>
          <p:nvPr/>
        </p:nvSpPr>
        <p:spPr>
          <a:xfrm>
            <a:off x="4500562" y="6429396"/>
            <a:ext cx="8096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ΤΕΛΟΣ</a:t>
            </a:r>
            <a:endParaRPr lang="el-G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2 - Ορθογώνιο">
            <a:extLst>
              <a:ext uri="{FF2B5EF4-FFF2-40B4-BE49-F238E27FC236}">
                <a16:creationId xmlns:a16="http://schemas.microsoft.com/office/drawing/2014/main" id="{39B6AFA4-185F-8844-F0B1-D8A48E40A676}"/>
              </a:ext>
            </a:extLst>
          </p:cNvPr>
          <p:cNvSpPr/>
          <p:nvPr/>
        </p:nvSpPr>
        <p:spPr>
          <a:xfrm>
            <a:off x="307537" y="149752"/>
            <a:ext cx="7192123" cy="698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400" b="1">
                <a:latin typeface="Arial" panose="020B0604020202020204" pitchFamily="34" charset="0"/>
                <a:cs typeface="Arial" panose="020B0604020202020204" pitchFamily="34" charset="0"/>
              </a:rPr>
              <a:t>ΕΡΩΤΗΣΗ 12. </a:t>
            </a:r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Βάζουμε ένα μικρό δοχείο με καυτό νερό μέσα σε ένα μεγαλύτερο που περιέχει νερό βρύσης. </a:t>
            </a:r>
            <a:r>
              <a:rPr lang="el-GR" sz="1400" b="1" dirty="0"/>
              <a:t>Απάντησε στις ερωτήσεις:</a:t>
            </a:r>
          </a:p>
        </p:txBody>
      </p:sp>
      <p:sp>
        <p:nvSpPr>
          <p:cNvPr id="8" name="2 - Ορθογώνιο">
            <a:extLst>
              <a:ext uri="{FF2B5EF4-FFF2-40B4-BE49-F238E27FC236}">
                <a16:creationId xmlns:a16="http://schemas.microsoft.com/office/drawing/2014/main" id="{A1610CBA-C4BC-D326-8F6A-3F7869A97D17}"/>
              </a:ext>
            </a:extLst>
          </p:cNvPr>
          <p:cNvSpPr/>
          <p:nvPr/>
        </p:nvSpPr>
        <p:spPr>
          <a:xfrm>
            <a:off x="667577" y="980728"/>
            <a:ext cx="7192123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400" b="1" dirty="0"/>
              <a:t>α) Καθώς περνά ο χρόνος τι κάνει η θερμοκρασία του καυτού νερού;</a:t>
            </a:r>
            <a:endParaRPr lang="el-GR" sz="1400" dirty="0"/>
          </a:p>
        </p:txBody>
      </p:sp>
      <p:sp>
        <p:nvSpPr>
          <p:cNvPr id="11" name="2 - Ορθογώνιο">
            <a:extLst>
              <a:ext uri="{FF2B5EF4-FFF2-40B4-BE49-F238E27FC236}">
                <a16:creationId xmlns:a16="http://schemas.microsoft.com/office/drawing/2014/main" id="{DFB4594C-D7AB-8591-4F3F-0F5B0820FBEF}"/>
              </a:ext>
            </a:extLst>
          </p:cNvPr>
          <p:cNvSpPr/>
          <p:nvPr/>
        </p:nvSpPr>
        <p:spPr>
          <a:xfrm>
            <a:off x="667576" y="1351955"/>
            <a:ext cx="7192123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400" b="1" dirty="0"/>
              <a:t>β) Όσο περνά ο χρόνος τι κάνει η θερμοκρασία του κρύου νερού;</a:t>
            </a:r>
            <a:endParaRPr lang="el-GR" sz="1400" dirty="0"/>
          </a:p>
        </p:txBody>
      </p:sp>
      <p:sp>
        <p:nvSpPr>
          <p:cNvPr id="12" name="2 - Ορθογώνιο">
            <a:extLst>
              <a:ext uri="{FF2B5EF4-FFF2-40B4-BE49-F238E27FC236}">
                <a16:creationId xmlns:a16="http://schemas.microsoft.com/office/drawing/2014/main" id="{FCE1B6FE-D4B4-7FA3-6AD9-CC6F4B06BCF5}"/>
              </a:ext>
            </a:extLst>
          </p:cNvPr>
          <p:cNvSpPr/>
          <p:nvPr/>
        </p:nvSpPr>
        <p:spPr>
          <a:xfrm>
            <a:off x="689521" y="1713698"/>
            <a:ext cx="7192123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400" b="1" dirty="0"/>
              <a:t>γ) Τελικά τι παρατηρείς για την θερμοκρασία που αποκτά το νερό στα δύο δοχεία;</a:t>
            </a:r>
          </a:p>
        </p:txBody>
      </p:sp>
      <p:sp>
        <p:nvSpPr>
          <p:cNvPr id="15" name="2 - Ορθογώνιο">
            <a:extLst>
              <a:ext uri="{FF2B5EF4-FFF2-40B4-BE49-F238E27FC236}">
                <a16:creationId xmlns:a16="http://schemas.microsoft.com/office/drawing/2014/main" id="{48ED2A72-2C12-1912-115B-1242A9DC1E4D}"/>
              </a:ext>
            </a:extLst>
          </p:cNvPr>
          <p:cNvSpPr/>
          <p:nvPr/>
        </p:nvSpPr>
        <p:spPr>
          <a:xfrm>
            <a:off x="667575" y="2097492"/>
            <a:ext cx="7192123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400" b="1" dirty="0"/>
              <a:t>δ) Σε τί κατάσταση βρίσκονται τελικά το νερό στα δύο δοχεία; </a:t>
            </a:r>
            <a:endParaRPr lang="el-GR" sz="1400" dirty="0"/>
          </a:p>
        </p:txBody>
      </p:sp>
      <p:sp>
        <p:nvSpPr>
          <p:cNvPr id="16" name="9 - Ορθογώνιο">
            <a:extLst>
              <a:ext uri="{FF2B5EF4-FFF2-40B4-BE49-F238E27FC236}">
                <a16:creationId xmlns:a16="http://schemas.microsoft.com/office/drawing/2014/main" id="{CB672DFC-7190-AC90-E262-7C2DE8CC1D5A}"/>
              </a:ext>
            </a:extLst>
          </p:cNvPr>
          <p:cNvSpPr/>
          <p:nvPr/>
        </p:nvSpPr>
        <p:spPr>
          <a:xfrm>
            <a:off x="1002947" y="4987172"/>
            <a:ext cx="65213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u="sng" dirty="0">
                <a:latin typeface="Arial" panose="020B0604020202020204" pitchFamily="34" charset="0"/>
                <a:cs typeface="Arial" panose="020B0604020202020204" pitchFamily="34" charset="0"/>
              </a:rPr>
              <a:t>ΑΠΑΝΤΗΣΗ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l-GR" sz="1400" dirty="0"/>
              <a:t>α) μειώνεται</a:t>
            </a:r>
          </a:p>
        </p:txBody>
      </p:sp>
      <p:sp>
        <p:nvSpPr>
          <p:cNvPr id="17" name="9 - Ορθογώνιο">
            <a:extLst>
              <a:ext uri="{FF2B5EF4-FFF2-40B4-BE49-F238E27FC236}">
                <a16:creationId xmlns:a16="http://schemas.microsoft.com/office/drawing/2014/main" id="{5E627A2B-781B-340D-B22F-2F3AF7B60865}"/>
              </a:ext>
            </a:extLst>
          </p:cNvPr>
          <p:cNvSpPr/>
          <p:nvPr/>
        </p:nvSpPr>
        <p:spPr>
          <a:xfrm>
            <a:off x="1002947" y="5455351"/>
            <a:ext cx="652137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/>
              <a:t>β) αυξάνεται</a:t>
            </a:r>
          </a:p>
        </p:txBody>
      </p:sp>
      <p:sp>
        <p:nvSpPr>
          <p:cNvPr id="18" name="9 - Ορθογώνιο">
            <a:extLst>
              <a:ext uri="{FF2B5EF4-FFF2-40B4-BE49-F238E27FC236}">
                <a16:creationId xmlns:a16="http://schemas.microsoft.com/office/drawing/2014/main" id="{43B7932C-EFA4-BF22-32D6-94492290021B}"/>
              </a:ext>
            </a:extLst>
          </p:cNvPr>
          <p:cNvSpPr/>
          <p:nvPr/>
        </p:nvSpPr>
        <p:spPr>
          <a:xfrm>
            <a:off x="1002950" y="5698863"/>
            <a:ext cx="652137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/>
              <a:t>γ) το νερό στα δύο δοχεία αποκτούν την ίδια θερμοκρασία</a:t>
            </a:r>
          </a:p>
        </p:txBody>
      </p:sp>
      <p:sp>
        <p:nvSpPr>
          <p:cNvPr id="19" name="9 - Ορθογώνιο">
            <a:extLst>
              <a:ext uri="{FF2B5EF4-FFF2-40B4-BE49-F238E27FC236}">
                <a16:creationId xmlns:a16="http://schemas.microsoft.com/office/drawing/2014/main" id="{C0F7A24C-7E94-955A-3C43-132A80580D54}"/>
              </a:ext>
            </a:extLst>
          </p:cNvPr>
          <p:cNvSpPr/>
          <p:nvPr/>
        </p:nvSpPr>
        <p:spPr>
          <a:xfrm>
            <a:off x="1002947" y="5974917"/>
            <a:ext cx="652137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/>
              <a:t>δ) σε κατάσταση θερμικής ισορροπίας</a:t>
            </a:r>
          </a:p>
        </p:txBody>
      </p:sp>
      <p:pic>
        <p:nvPicPr>
          <p:cNvPr id="25" name="Εικόνα 24">
            <a:hlinkClick r:id="rId2" action="ppaction://hlinksldjump"/>
            <a:extLst>
              <a:ext uri="{FF2B5EF4-FFF2-40B4-BE49-F238E27FC236}">
                <a16:creationId xmlns:a16="http://schemas.microsoft.com/office/drawing/2014/main" id="{56E9D772-52BA-A7AD-C594-1B91780509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2574131"/>
            <a:ext cx="1713660" cy="2190272"/>
          </a:xfrm>
          <a:prstGeom prst="rect">
            <a:avLst/>
          </a:prstGeom>
        </p:spPr>
      </p:pic>
      <p:pic>
        <p:nvPicPr>
          <p:cNvPr id="28" name="Εικόνα 27">
            <a:hlinkClick r:id="rId4" action="ppaction://hlinksldjump"/>
            <a:extLst>
              <a:ext uri="{FF2B5EF4-FFF2-40B4-BE49-F238E27FC236}">
                <a16:creationId xmlns:a16="http://schemas.microsoft.com/office/drawing/2014/main" id="{3334AC34-68A0-0FE1-AC10-6C672BF78F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89848" y="2695813"/>
            <a:ext cx="1621427" cy="1236682"/>
          </a:xfrm>
          <a:prstGeom prst="rect">
            <a:avLst/>
          </a:prstGeom>
        </p:spPr>
      </p:pic>
      <p:pic>
        <p:nvPicPr>
          <p:cNvPr id="29" name="Εικόνα 28">
            <a:hlinkClick r:id="rId6" action="ppaction://hlinksldjump"/>
            <a:extLst>
              <a:ext uri="{FF2B5EF4-FFF2-40B4-BE49-F238E27FC236}">
                <a16:creationId xmlns:a16="http://schemas.microsoft.com/office/drawing/2014/main" id="{B482BCA4-2D84-7A78-F365-A9056B0028A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54841" y="2548163"/>
            <a:ext cx="1869484" cy="1438413"/>
          </a:xfrm>
          <a:prstGeom prst="rect">
            <a:avLst/>
          </a:prstGeom>
        </p:spPr>
      </p:pic>
      <p:pic>
        <p:nvPicPr>
          <p:cNvPr id="30" name="Εικόνα 29">
            <a:hlinkClick r:id="rId8" action="ppaction://hlinksldjump"/>
            <a:extLst>
              <a:ext uri="{FF2B5EF4-FFF2-40B4-BE49-F238E27FC236}">
                <a16:creationId xmlns:a16="http://schemas.microsoft.com/office/drawing/2014/main" id="{8798F3CF-0A27-110A-8733-C1041ADE5A4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88024" y="3878460"/>
            <a:ext cx="2411760" cy="1840669"/>
          </a:xfrm>
          <a:prstGeom prst="rect">
            <a:avLst/>
          </a:prstGeom>
        </p:spPr>
      </p:pic>
      <p:pic>
        <p:nvPicPr>
          <p:cNvPr id="3" name="Εικόνα 2">
            <a:extLst>
              <a:ext uri="{FF2B5EF4-FFF2-40B4-BE49-F238E27FC236}">
                <a16:creationId xmlns:a16="http://schemas.microsoft.com/office/drawing/2014/main" id="{2166DFA8-3DA0-06F6-B03E-847CA4936DE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435931" y="6111270"/>
            <a:ext cx="536277" cy="620272"/>
          </a:xfrm>
          <a:prstGeom prst="rect">
            <a:avLst/>
          </a:prstGeom>
        </p:spPr>
      </p:pic>
      <p:sp>
        <p:nvSpPr>
          <p:cNvPr id="4" name="1 - TextBox">
            <a:extLst>
              <a:ext uri="{FF2B5EF4-FFF2-40B4-BE49-F238E27FC236}">
                <a16:creationId xmlns:a16="http://schemas.microsoft.com/office/drawing/2014/main" id="{83221C54-827D-1F25-4559-2FBA40CF7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752" y="4840470"/>
            <a:ext cx="8578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1200" dirty="0"/>
              <a:t>(</a:t>
            </a:r>
            <a:r>
              <a:rPr lang="el-GR" sz="1200" dirty="0">
                <a:hlinkClick r:id="rId11" action="ppaction://hlinksldjump"/>
              </a:rPr>
              <a:t>βίντεο</a:t>
            </a:r>
            <a:r>
              <a:rPr lang="el-GR" sz="1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7080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5" grpId="0"/>
      <p:bldP spid="8" grpId="0"/>
      <p:bldP spid="11" grpId="0"/>
      <p:bldP spid="12" grpId="0"/>
      <p:bldP spid="15" grpId="0"/>
      <p:bldP spid="16" grpId="0"/>
      <p:bldP spid="17" grpId="0"/>
      <p:bldP spid="18" grpId="0"/>
      <p:bldP spid="19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4">
            <a:hlinkClick r:id="rId2" action="ppaction://hlinksldjump"/>
            <a:extLst>
              <a:ext uri="{FF2B5EF4-FFF2-40B4-BE49-F238E27FC236}">
                <a16:creationId xmlns:a16="http://schemas.microsoft.com/office/drawing/2014/main" id="{425AD0DC-22D5-118C-32C0-16555B9E0158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 bwMode="auto">
          <a:xfrm>
            <a:off x="683568" y="404664"/>
            <a:ext cx="6768752" cy="5544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510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hlinkClick r:id="rId2" action="ppaction://hlinksldjump"/>
            <a:extLst>
              <a:ext uri="{FF2B5EF4-FFF2-40B4-BE49-F238E27FC236}">
                <a16:creationId xmlns:a16="http://schemas.microsoft.com/office/drawing/2014/main" id="{58CC1D98-B658-BD27-FF51-AA1A3C41294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52174"/>
            <a:ext cx="4464496" cy="65536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3719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hlinkClick r:id="rId2" action="ppaction://hlinksldjump"/>
            <a:extLst>
              <a:ext uri="{FF2B5EF4-FFF2-40B4-BE49-F238E27FC236}">
                <a16:creationId xmlns:a16="http://schemas.microsoft.com/office/drawing/2014/main" id="{DED2B696-32C5-4DE6-37F7-E11728A00F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052736"/>
            <a:ext cx="6853693" cy="53285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2124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hlinkClick r:id="rId2" action="ppaction://hlinksldjump"/>
            <a:extLst>
              <a:ext uri="{FF2B5EF4-FFF2-40B4-BE49-F238E27FC236}">
                <a16:creationId xmlns:a16="http://schemas.microsoft.com/office/drawing/2014/main" id="{6572A93D-28E9-D85B-6738-2519CC7D43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12776"/>
            <a:ext cx="7402821" cy="45365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3213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hlinkClick r:id="rId2" action="ppaction://hlinksldjump"/>
            <a:extLst>
              <a:ext uri="{FF2B5EF4-FFF2-40B4-BE49-F238E27FC236}">
                <a16:creationId xmlns:a16="http://schemas.microsoft.com/office/drawing/2014/main" id="{74A86EB3-F72D-7CCC-A601-5B9B5CFEAE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827583" y="476672"/>
            <a:ext cx="7842447" cy="511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421128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3270</TotalTime>
  <Words>459</Words>
  <Application>Microsoft Office PowerPoint</Application>
  <PresentationFormat>Προβολή στην οθόνη (4:3)</PresentationFormat>
  <Paragraphs>58</Paragraphs>
  <Slides>16</Slides>
  <Notes>0</Notes>
  <HiddenSlides>0</HiddenSlides>
  <MMClips>1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19" baseType="lpstr">
      <vt:lpstr>Arial</vt:lpstr>
      <vt:lpstr>Calibri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Performance Edition Sept 2009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decon</dc:creator>
  <cp:lastModifiedBy>δημητρης οικονομου</cp:lastModifiedBy>
  <cp:revision>257</cp:revision>
  <cp:lastPrinted>2024-01-19T16:32:22Z</cp:lastPrinted>
  <dcterms:created xsi:type="dcterms:W3CDTF">2015-12-12T14:15:08Z</dcterms:created>
  <dcterms:modified xsi:type="dcterms:W3CDTF">2024-03-31T19:11:16Z</dcterms:modified>
</cp:coreProperties>
</file>