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1"/>
  </p:sldMasterIdLst>
  <p:notesMasterIdLst>
    <p:notesMasterId r:id="rId35"/>
  </p:notesMasterIdLst>
  <p:sldIdLst>
    <p:sldId id="459" r:id="rId2"/>
    <p:sldId id="481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509" r:id="rId12"/>
    <p:sldId id="490" r:id="rId13"/>
    <p:sldId id="516" r:id="rId14"/>
    <p:sldId id="491" r:id="rId15"/>
    <p:sldId id="511" r:id="rId16"/>
    <p:sldId id="492" r:id="rId17"/>
    <p:sldId id="517" r:id="rId18"/>
    <p:sldId id="498" r:id="rId19"/>
    <p:sldId id="493" r:id="rId20"/>
    <p:sldId id="494" r:id="rId21"/>
    <p:sldId id="495" r:id="rId22"/>
    <p:sldId id="496" r:id="rId23"/>
    <p:sldId id="497" r:id="rId24"/>
    <p:sldId id="499" r:id="rId25"/>
    <p:sldId id="500" r:id="rId26"/>
    <p:sldId id="501" r:id="rId27"/>
    <p:sldId id="502" r:id="rId28"/>
    <p:sldId id="503" r:id="rId29"/>
    <p:sldId id="504" r:id="rId30"/>
    <p:sldId id="507" r:id="rId31"/>
    <p:sldId id="508" r:id="rId32"/>
    <p:sldId id="505" r:id="rId33"/>
    <p:sldId id="506" r:id="rId34"/>
  </p:sldIdLst>
  <p:sldSz cx="9144000" cy="6858000" type="screen4x3"/>
  <p:notesSz cx="7104063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9855" autoAdjust="0"/>
  </p:normalViewPr>
  <p:slideViewPr>
    <p:cSldViewPr>
      <p:cViewPr varScale="1">
        <p:scale>
          <a:sx n="72" d="100"/>
          <a:sy n="72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F6347651-ABA1-44CD-A68D-E9381BB088CA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>
              <a:defRPr/>
            </a:pPr>
            <a:fld id="{6DBD4005-C7CD-43F5-A1C9-632895B69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DBA8-3E67-4886-A4C4-BA6A79532C83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67C-A3F4-44A3-8D80-4B546A8C31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5445-6776-4174-A784-9110C0C4B928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4791-45BC-43E1-9A66-4727DC59B0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034A-4F99-4B18-90E6-B76E6526C80F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AE1B-55D6-49BF-939E-309A343876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524B-5B44-45F4-88B6-B3490CF455E6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2B2C-3530-4A58-A239-9AFFCB10AA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40D3-2544-489B-83D3-1260DC1C4637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3F0-B8D1-420D-B8E6-08D3BF5509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C0F3-C587-4D3A-9A9B-DF10C0358CDD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FBF3-D772-4114-86ED-7B3A59685E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2C24-6516-46A1-B730-BCBE828A4570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D3FE-9B7F-46D0-94C1-D46C454621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E658-18AA-4B35-9CC3-6BB284223593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8285-02D0-49C8-9137-F2302F900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8CA1-A06E-4A94-AB93-F76972014F3C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264C-BFA7-4A0C-8D6A-5880BF8692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366B-135B-4FEB-A8EB-EF2E7909E10B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7153-CC97-4020-910E-024E685658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B7B7-44C1-4234-8174-21FAE2496E41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F787-2D0E-4A20-9E9E-984EDD9DB3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C527D7-C38C-4898-B3AF-C8743E5A7B39}" type="datetimeFigureOut">
              <a:rPr lang="el-GR"/>
              <a:pPr>
                <a:defRPr/>
              </a:pPr>
              <a:t>13/5/2024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4683AA-6CFE-4F40-A71F-684A160E1C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slide" Target="slide19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2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TextBox"/>
          <p:cNvSpPr txBox="1">
            <a:spLocks noChangeArrowheads="1"/>
          </p:cNvSpPr>
          <p:nvPr/>
        </p:nvSpPr>
        <p:spPr bwMode="auto">
          <a:xfrm>
            <a:off x="1643042" y="323851"/>
            <a:ext cx="5572164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b="1" dirty="0"/>
              <a:t>Φύλλο Εργασίας 8ο</a:t>
            </a:r>
            <a:endParaRPr lang="el-GR" sz="1600" dirty="0"/>
          </a:p>
          <a:p>
            <a:pPr algn="ctr"/>
            <a:r>
              <a:rPr lang="el-GR" sz="1600" b="1" dirty="0"/>
              <a:t>Το Ηλεκτρικό </a:t>
            </a:r>
            <a:r>
              <a:rPr lang="el-GR" sz="1600" b="1" dirty="0" err="1"/>
              <a:t>βραχυ</a:t>
            </a:r>
            <a:r>
              <a:rPr lang="el-GR" sz="1600" b="1" dirty="0"/>
              <a:t>-κύκλωμα</a:t>
            </a:r>
            <a:endParaRPr lang="el-GR" sz="1600" dirty="0"/>
          </a:p>
        </p:txBody>
      </p:sp>
      <p:sp>
        <p:nvSpPr>
          <p:cNvPr id="30" name="1 - TextBox"/>
          <p:cNvSpPr txBox="1">
            <a:spLocks noChangeArrowheads="1"/>
          </p:cNvSpPr>
          <p:nvPr/>
        </p:nvSpPr>
        <p:spPr bwMode="auto">
          <a:xfrm>
            <a:off x="571473" y="1124744"/>
            <a:ext cx="7286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</a:t>
            </a:r>
            <a:r>
              <a:rPr lang="el-GR" sz="1400" b="1" dirty="0"/>
              <a:t>: Πώς λέγονται οι συσκευές που δημιουργούν ηλεκτρικό ρεύμα;</a:t>
            </a:r>
            <a:endParaRPr lang="el-GR" sz="1400" dirty="0"/>
          </a:p>
        </p:txBody>
      </p:sp>
      <p:sp>
        <p:nvSpPr>
          <p:cNvPr id="32" name="1 - TextBox"/>
          <p:cNvSpPr txBox="1">
            <a:spLocks noChangeArrowheads="1"/>
          </p:cNvSpPr>
          <p:nvPr/>
        </p:nvSpPr>
        <p:spPr bwMode="auto">
          <a:xfrm>
            <a:off x="571472" y="2000240"/>
            <a:ext cx="78889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2</a:t>
            </a:r>
            <a:r>
              <a:rPr lang="el-GR" sz="1400" b="1" dirty="0"/>
              <a:t>: Γράψε τα ονόματα των ηλεκτρικών πηγών που φαίνονται στις εικόνες;</a:t>
            </a:r>
            <a:endParaRPr lang="el-GR" sz="1400" dirty="0"/>
          </a:p>
        </p:txBody>
      </p:sp>
      <p:sp>
        <p:nvSpPr>
          <p:cNvPr id="42" name="1 - TextBox"/>
          <p:cNvSpPr txBox="1">
            <a:spLocks noChangeArrowheads="1"/>
          </p:cNvSpPr>
          <p:nvPr/>
        </p:nvSpPr>
        <p:spPr bwMode="auto">
          <a:xfrm>
            <a:off x="666723" y="1377242"/>
            <a:ext cx="4548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Ηλεκτρικές πηγές</a:t>
            </a:r>
          </a:p>
        </p:txBody>
      </p:sp>
      <p:sp>
        <p:nvSpPr>
          <p:cNvPr id="43" name="1 - TextBox"/>
          <p:cNvSpPr txBox="1">
            <a:spLocks noChangeArrowheads="1"/>
          </p:cNvSpPr>
          <p:nvPr/>
        </p:nvSpPr>
        <p:spPr bwMode="auto">
          <a:xfrm>
            <a:off x="666723" y="3483005"/>
            <a:ext cx="82257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(Εικόνα 1):  μπαταρίες  (Εικόνα 2):δυναμό (Εικόνα 3): </a:t>
            </a:r>
            <a:r>
              <a:rPr lang="el-GR" sz="1400" dirty="0" err="1"/>
              <a:t>φωτοβολταϊκό</a:t>
            </a:r>
            <a:r>
              <a:rPr lang="el-GR" sz="1400" dirty="0"/>
              <a:t> (Εικόνα 4): Εργοστάσιο παραγωγής ηλεκτρικής ενέργειας   (Εικόνα 5): ανεμογεννήτρια  (Εικόνα 6): γεννήτρια</a:t>
            </a:r>
          </a:p>
          <a:p>
            <a:r>
              <a:rPr lang="el-GR" sz="1400" dirty="0"/>
              <a:t> </a:t>
            </a:r>
          </a:p>
        </p:txBody>
      </p:sp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97C78C86-CAF5-6EFE-37D8-DB659491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381549"/>
            <a:ext cx="975111" cy="775302"/>
          </a:xfrm>
          <a:prstGeom prst="rect">
            <a:avLst/>
          </a:prstGeom>
        </p:spPr>
      </p:pic>
      <p:pic>
        <p:nvPicPr>
          <p:cNvPr id="7" name="Εικόνα 6">
            <a:hlinkClick r:id="rId2" action="ppaction://hlinksldjump"/>
            <a:extLst>
              <a:ext uri="{FF2B5EF4-FFF2-40B4-BE49-F238E27FC236}">
                <a16:creationId xmlns:a16="http://schemas.microsoft.com/office/drawing/2014/main" id="{6F3AFAC6-00AF-E0B0-1BF0-C499D9CEE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343009"/>
            <a:ext cx="1005427" cy="845791"/>
          </a:xfrm>
          <a:prstGeom prst="rect">
            <a:avLst/>
          </a:prstGeom>
        </p:spPr>
      </p:pic>
      <p:pic>
        <p:nvPicPr>
          <p:cNvPr id="9" name="Εικόνα 8">
            <a:hlinkClick r:id="rId2" action="ppaction://hlinksldjump"/>
            <a:extLst>
              <a:ext uri="{FF2B5EF4-FFF2-40B4-BE49-F238E27FC236}">
                <a16:creationId xmlns:a16="http://schemas.microsoft.com/office/drawing/2014/main" id="{3930F078-822D-F916-2EDC-F558BEF3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381549"/>
            <a:ext cx="945156" cy="740535"/>
          </a:xfrm>
          <a:prstGeom prst="rect">
            <a:avLst/>
          </a:prstGeom>
        </p:spPr>
      </p:pic>
      <p:pic>
        <p:nvPicPr>
          <p:cNvPr id="11" name="Εικόνα 10">
            <a:hlinkClick r:id="rId2" action="ppaction://hlinksldjump"/>
            <a:extLst>
              <a:ext uri="{FF2B5EF4-FFF2-40B4-BE49-F238E27FC236}">
                <a16:creationId xmlns:a16="http://schemas.microsoft.com/office/drawing/2014/main" id="{947220FE-4778-D33D-FD01-0AF3FEDAF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2389472"/>
            <a:ext cx="1347751" cy="772898"/>
          </a:xfrm>
          <a:prstGeom prst="rect">
            <a:avLst/>
          </a:prstGeom>
        </p:spPr>
      </p:pic>
      <p:pic>
        <p:nvPicPr>
          <p:cNvPr id="13" name="Εικόνα 12">
            <a:hlinkClick r:id="rId2" action="ppaction://hlinksldjump"/>
            <a:extLst>
              <a:ext uri="{FF2B5EF4-FFF2-40B4-BE49-F238E27FC236}">
                <a16:creationId xmlns:a16="http://schemas.microsoft.com/office/drawing/2014/main" id="{9F19A344-3FA4-67EB-049B-50D79B43A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1" y="2368971"/>
            <a:ext cx="622730" cy="836685"/>
          </a:xfrm>
          <a:prstGeom prst="rect">
            <a:avLst/>
          </a:prstGeom>
        </p:spPr>
      </p:pic>
      <p:sp>
        <p:nvSpPr>
          <p:cNvPr id="16" name="1 - TextBox">
            <a:extLst>
              <a:ext uri="{FF2B5EF4-FFF2-40B4-BE49-F238E27FC236}">
                <a16:creationId xmlns:a16="http://schemas.microsoft.com/office/drawing/2014/main" id="{FF152976-6364-433D-D4C5-1B7EEA11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305" y="3212976"/>
            <a:ext cx="76411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100" dirty="0"/>
              <a:t>(Εικόνα 1)          </a:t>
            </a:r>
            <a:r>
              <a:rPr lang="en-US" sz="1100" dirty="0"/>
              <a:t>     </a:t>
            </a:r>
            <a:r>
              <a:rPr lang="el-GR" sz="1100" dirty="0"/>
              <a:t>  (Εικόνα 2)            </a:t>
            </a:r>
            <a:r>
              <a:rPr lang="en-US" sz="1100" dirty="0"/>
              <a:t>        </a:t>
            </a:r>
            <a:r>
              <a:rPr lang="el-GR" sz="1100" dirty="0"/>
              <a:t>(Εικόνα 3)                   </a:t>
            </a:r>
            <a:r>
              <a:rPr lang="en-US" sz="1100" dirty="0"/>
              <a:t>    </a:t>
            </a:r>
            <a:r>
              <a:rPr lang="el-GR" sz="1100" dirty="0"/>
              <a:t> (Εικόνα 4)                </a:t>
            </a:r>
            <a:r>
              <a:rPr lang="en-US" sz="1100" dirty="0"/>
              <a:t>     </a:t>
            </a:r>
            <a:r>
              <a:rPr lang="el-GR" sz="1100" dirty="0"/>
              <a:t>  (Εικόνα 5)            (Εικόνα 6)</a:t>
            </a:r>
          </a:p>
        </p:txBody>
      </p:sp>
      <p:sp>
        <p:nvSpPr>
          <p:cNvPr id="18" name="1 - TextBox">
            <a:extLst>
              <a:ext uri="{FF2B5EF4-FFF2-40B4-BE49-F238E27FC236}">
                <a16:creationId xmlns:a16="http://schemas.microsoft.com/office/drawing/2014/main" id="{C5B18A3D-AC83-8111-8CB9-45C13FFD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470792"/>
            <a:ext cx="8136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3</a:t>
            </a:r>
            <a:r>
              <a:rPr lang="el-GR" sz="1400" b="1" dirty="0"/>
              <a:t>: Πόσα άκρα έχει κάθε μπαταρία στην 1</a:t>
            </a:r>
            <a:r>
              <a:rPr lang="el-GR" sz="1400" b="1" baseline="30000" dirty="0"/>
              <a:t>η</a:t>
            </a:r>
            <a:r>
              <a:rPr lang="el-GR" sz="1400" b="1" dirty="0"/>
              <a:t> εικόνα; Πώς ονομάζουμε αυτά τα άκρα;</a:t>
            </a:r>
            <a:endParaRPr lang="el-GR" sz="1400" dirty="0"/>
          </a:p>
        </p:txBody>
      </p:sp>
      <p:sp>
        <p:nvSpPr>
          <p:cNvPr id="19" name="1 - TextBox">
            <a:extLst>
              <a:ext uri="{FF2B5EF4-FFF2-40B4-BE49-F238E27FC236}">
                <a16:creationId xmlns:a16="http://schemas.microsoft.com/office/drawing/2014/main" id="{A6013247-8C37-4A6E-8D5E-0129CEA64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4705980"/>
            <a:ext cx="8225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Έχει 2 άκρα. Τα ονομάζουμε πόλους της μπαταρίας.  </a:t>
            </a:r>
          </a:p>
        </p:txBody>
      </p:sp>
      <p:sp>
        <p:nvSpPr>
          <p:cNvPr id="28" name="1 - TextBox">
            <a:extLst>
              <a:ext uri="{FF2B5EF4-FFF2-40B4-BE49-F238E27FC236}">
                <a16:creationId xmlns:a16="http://schemas.microsoft.com/office/drawing/2014/main" id="{204808D0-E3C5-CC90-9395-FB30C32D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98068"/>
            <a:ext cx="8532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4</a:t>
            </a:r>
            <a:r>
              <a:rPr lang="el-GR" sz="1400" b="1" dirty="0"/>
              <a:t>: Διαβάστε τις ενδείξεις (1.5</a:t>
            </a:r>
            <a:r>
              <a:rPr lang="en-US" sz="1400" b="1" dirty="0"/>
              <a:t>V, </a:t>
            </a:r>
            <a:r>
              <a:rPr lang="el-GR" sz="1400" b="1" dirty="0" err="1"/>
              <a:t>κτλ</a:t>
            </a:r>
            <a:r>
              <a:rPr lang="el-GR" sz="1400" b="1" dirty="0"/>
              <a:t>) και κατατάξτε τις μπαταρίες με βάση το σχήμα τους.</a:t>
            </a:r>
            <a:endParaRPr lang="el-GR" sz="1400" dirty="0"/>
          </a:p>
        </p:txBody>
      </p:sp>
      <p:sp>
        <p:nvSpPr>
          <p:cNvPr id="29" name="1 - TextBox">
            <a:extLst>
              <a:ext uri="{FF2B5EF4-FFF2-40B4-BE49-F238E27FC236}">
                <a16:creationId xmlns:a16="http://schemas.microsoft.com/office/drawing/2014/main" id="{FD86AC94-48F2-09BB-3E9B-6F78DE7A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5858108"/>
            <a:ext cx="8225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κυλινδρικές 1.5</a:t>
            </a:r>
            <a:r>
              <a:rPr lang="en-US" sz="1400" dirty="0"/>
              <a:t>V, </a:t>
            </a:r>
            <a:r>
              <a:rPr lang="el-GR" sz="1400" dirty="0"/>
              <a:t>οι πλακέ 4.5</a:t>
            </a:r>
            <a:r>
              <a:rPr lang="en-US" sz="1400" dirty="0"/>
              <a:t>V</a:t>
            </a:r>
            <a:r>
              <a:rPr lang="el-GR" sz="1400" dirty="0"/>
              <a:t>, η μπαταρία αυτοκινήτου 12</a:t>
            </a:r>
            <a:r>
              <a:rPr lang="en-US" sz="1400" dirty="0"/>
              <a:t>V</a:t>
            </a:r>
            <a:endParaRPr lang="el-GR" sz="1400" dirty="0"/>
          </a:p>
        </p:txBody>
      </p:sp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4A9A27E9-DA85-4B31-96BD-939F1A64D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173" y="2273779"/>
            <a:ext cx="909730" cy="9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0" grpId="0"/>
      <p:bldP spid="32" grpId="0"/>
      <p:bldP spid="42" grpId="0"/>
      <p:bldP spid="43" grpId="0"/>
      <p:bldP spid="16" grpId="0"/>
      <p:bldP spid="18" grpId="0"/>
      <p:bldP spid="19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BFF8DD51-E0A0-13FB-31B8-2B3A0C46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0" y="156415"/>
            <a:ext cx="6840760" cy="65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9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8A6AC71F-EE3A-4BE3-AB89-64CCA6037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8640"/>
            <a:ext cx="6192688" cy="59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9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418D5793-49D1-83D6-71DC-69632B5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4072"/>
            <a:ext cx="6912768" cy="66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6DCF42CA-C371-CF66-CC36-154E2791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47637"/>
            <a:ext cx="68199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31B55EAF-17FD-7AB4-5E10-7128401E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4624"/>
            <a:ext cx="6840760" cy="68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CE1C17E3-270B-4FF6-9D28-6D86253E1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3362325" cy="2914650"/>
          </a:xfrm>
          <a:prstGeom prst="rect">
            <a:avLst/>
          </a:prstGeom>
        </p:spPr>
      </p:pic>
      <p:pic>
        <p:nvPicPr>
          <p:cNvPr id="6" name="Εικόνα 5">
            <a:hlinkClick r:id="rId2" action="ppaction://hlinksldjump"/>
            <a:extLst>
              <a:ext uri="{FF2B5EF4-FFF2-40B4-BE49-F238E27FC236}">
                <a16:creationId xmlns:a16="http://schemas.microsoft.com/office/drawing/2014/main" id="{1A89BF2B-D1E9-47D4-B3C0-99D9E3EB7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853" y="1196752"/>
            <a:ext cx="3336507" cy="2914650"/>
          </a:xfrm>
          <a:prstGeom prst="rect">
            <a:avLst/>
          </a:prstGeom>
        </p:spPr>
      </p:pic>
      <p:pic>
        <p:nvPicPr>
          <p:cNvPr id="8" name="Εικόνα 7">
            <a:hlinkClick r:id="rId2" action="ppaction://hlinksldjump"/>
            <a:extLst>
              <a:ext uri="{FF2B5EF4-FFF2-40B4-BE49-F238E27FC236}">
                <a16:creationId xmlns:a16="http://schemas.microsoft.com/office/drawing/2014/main" id="{0CF8D4F4-B9A6-45EF-BD71-CE2F8B2FC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905969"/>
            <a:ext cx="30575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C1EB9FC8-30ED-B1F0-6692-8C2F4219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3029"/>
            <a:ext cx="6624736" cy="66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FCB77B2-69A4-4BE6-8506-C629EB21E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97" y="1268760"/>
            <a:ext cx="3277149" cy="248954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50D408-2FA8-41F5-B84B-70B0E948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33056"/>
            <a:ext cx="3489447" cy="2712948"/>
          </a:xfrm>
          <a:prstGeom prst="rect">
            <a:avLst/>
          </a:prstGeom>
        </p:spPr>
      </p:pic>
      <p:pic>
        <p:nvPicPr>
          <p:cNvPr id="4" name="Εικόνα 3">
            <a:hlinkClick r:id="rId4" action="ppaction://hlinksldjump"/>
            <a:extLst>
              <a:ext uri="{FF2B5EF4-FFF2-40B4-BE49-F238E27FC236}">
                <a16:creationId xmlns:a16="http://schemas.microsoft.com/office/drawing/2014/main" id="{7382EFB7-CC1A-4A6C-9D65-F534B9A68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3" y="-59229"/>
            <a:ext cx="3097227" cy="31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4D852FAE-7C29-DE2D-1D99-D8EE8910B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52327"/>
            <a:ext cx="2880320" cy="2776629"/>
          </a:xfrm>
          <a:prstGeom prst="rect">
            <a:avLst/>
          </a:prstGeom>
        </p:spPr>
      </p:pic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7ACC6591-BF3F-F997-0D59-397AA3B17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481542"/>
            <a:ext cx="2736304" cy="2747658"/>
          </a:xfrm>
          <a:prstGeom prst="rect">
            <a:avLst/>
          </a:prstGeom>
        </p:spPr>
      </p:pic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3D925C44-63DA-6653-B91E-1799FFCD5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5" y="2481416"/>
            <a:ext cx="2736303" cy="27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03386-F44F-07C6-4AA2-3F2E30424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>
            <a:extLst>
              <a:ext uri="{FF2B5EF4-FFF2-40B4-BE49-F238E27FC236}">
                <a16:creationId xmlns:a16="http://schemas.microsoft.com/office/drawing/2014/main" id="{F22728EF-E6D0-90D8-3F3E-27F2EB2B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789040"/>
            <a:ext cx="86044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100" dirty="0"/>
              <a:t>(Εικόνα 1)   </a:t>
            </a:r>
            <a:r>
              <a:rPr lang="en-US" sz="1100" dirty="0"/>
              <a:t>      </a:t>
            </a:r>
            <a:r>
              <a:rPr lang="el-GR" sz="1100" dirty="0"/>
              <a:t>                               </a:t>
            </a:r>
            <a:r>
              <a:rPr lang="en-US" sz="1100" dirty="0"/>
              <a:t>     </a:t>
            </a:r>
            <a:r>
              <a:rPr lang="el-GR" sz="1100" dirty="0"/>
              <a:t>     (Εικόνα 2)                               </a:t>
            </a:r>
            <a:r>
              <a:rPr lang="en-US" sz="1100" dirty="0"/>
              <a:t>        </a:t>
            </a:r>
            <a:r>
              <a:rPr lang="el-GR" sz="1100" dirty="0"/>
              <a:t>  (Εικόνα 3)           </a:t>
            </a:r>
            <a:r>
              <a:rPr lang="en-US" sz="1100" dirty="0"/>
              <a:t>  </a:t>
            </a:r>
            <a:r>
              <a:rPr lang="el-GR" sz="1100" dirty="0"/>
              <a:t>                            </a:t>
            </a:r>
            <a:r>
              <a:rPr lang="en-US" sz="1100" dirty="0"/>
              <a:t>    </a:t>
            </a:r>
            <a:r>
              <a:rPr lang="el-GR" sz="1100" dirty="0"/>
              <a:t> (Εικόνα 4) </a:t>
            </a:r>
          </a:p>
        </p:txBody>
      </p:sp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09A5A290-67C1-8339-90C9-73E8C1B5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38" y="1412776"/>
            <a:ext cx="941301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B1B12-1080-FB2D-97B2-FADD6953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 - TextBox">
            <a:extLst>
              <a:ext uri="{FF2B5EF4-FFF2-40B4-BE49-F238E27FC236}">
                <a16:creationId xmlns:a16="http://schemas.microsoft.com/office/drawing/2014/main" id="{50C6723D-58F6-315C-DEEB-4CFE838F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3" y="260648"/>
            <a:ext cx="7286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5</a:t>
            </a:r>
            <a:r>
              <a:rPr lang="el-GR" sz="1400" b="1" dirty="0"/>
              <a:t>: Ποιες είναι οι «επικίνδυνες ενέργειες» που βλέπετε στις εικόνες;</a:t>
            </a:r>
            <a:endParaRPr lang="el-GR" sz="1400" dirty="0"/>
          </a:p>
        </p:txBody>
      </p:sp>
      <p:sp>
        <p:nvSpPr>
          <p:cNvPr id="43" name="1 - TextBox">
            <a:extLst>
              <a:ext uri="{FF2B5EF4-FFF2-40B4-BE49-F238E27FC236}">
                <a16:creationId xmlns:a16="http://schemas.microsoft.com/office/drawing/2014/main" id="{7E46E5B6-772F-E64F-8B68-FCED1D430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3" y="2276872"/>
            <a:ext cx="82257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(Εικόνα 1): Συνδέουμε το φις στην πρίζα με βρεγμένα χέρια           </a:t>
            </a:r>
          </a:p>
          <a:p>
            <a:r>
              <a:rPr lang="el-GR" sz="1400" dirty="0"/>
              <a:t>(Εικόνα 2): Καρφώνουμε το καρφί στον τοίχο κοντά σε πρίζα           </a:t>
            </a:r>
          </a:p>
          <a:p>
            <a:r>
              <a:rPr lang="el-GR" sz="1400" dirty="0"/>
              <a:t>(Εικόνα 3): Ξεβιδώνουμε ηλεκτρική συσκευή ενώ χωρίς να την βγάλουμε από την πρίζα                   </a:t>
            </a:r>
          </a:p>
          <a:p>
            <a:r>
              <a:rPr lang="el-GR" sz="1400" dirty="0"/>
              <a:t>(Εικόνα 4): Πετάμε χαρταετό κοντά σε καλώδια ηλεκτρισμού</a:t>
            </a:r>
          </a:p>
        </p:txBody>
      </p:sp>
      <p:sp>
        <p:nvSpPr>
          <p:cNvPr id="16" name="1 - TextBox">
            <a:extLst>
              <a:ext uri="{FF2B5EF4-FFF2-40B4-BE49-F238E27FC236}">
                <a16:creationId xmlns:a16="http://schemas.microsoft.com/office/drawing/2014/main" id="{8A9D4F8F-3990-ADB5-BBA5-2BAAFA2F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654" y="1844824"/>
            <a:ext cx="51105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100" dirty="0"/>
              <a:t>(Εικόνα 1)   </a:t>
            </a:r>
            <a:r>
              <a:rPr lang="en-US" sz="1100" dirty="0"/>
              <a:t>           </a:t>
            </a:r>
            <a:r>
              <a:rPr lang="el-GR" sz="1100" dirty="0"/>
              <a:t>     (Εικόνα 2)         </a:t>
            </a:r>
            <a:r>
              <a:rPr lang="en-US" sz="1100" dirty="0"/>
              <a:t>        </a:t>
            </a:r>
            <a:r>
              <a:rPr lang="el-GR" sz="1100" dirty="0"/>
              <a:t>  (Εικόνα 3)           </a:t>
            </a:r>
            <a:r>
              <a:rPr lang="en-US" sz="1100" dirty="0"/>
              <a:t>      </a:t>
            </a:r>
            <a:r>
              <a:rPr lang="el-GR" sz="1100" dirty="0"/>
              <a:t> (Εικόνα 4) </a:t>
            </a:r>
          </a:p>
        </p:txBody>
      </p:sp>
      <p:sp>
        <p:nvSpPr>
          <p:cNvPr id="18" name="1 - TextBox">
            <a:extLst>
              <a:ext uri="{FF2B5EF4-FFF2-40B4-BE49-F238E27FC236}">
                <a16:creationId xmlns:a16="http://schemas.microsoft.com/office/drawing/2014/main" id="{2333094D-A563-CEEC-C684-9E45A4595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717032"/>
            <a:ext cx="78889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6</a:t>
            </a:r>
            <a:r>
              <a:rPr lang="el-GR" sz="1400" b="1" dirty="0"/>
              <a:t>: Γιατί είναι «επικίνδυνες» οι προηγούμενες ενέργειες;</a:t>
            </a:r>
            <a:endParaRPr lang="el-GR" sz="1400" dirty="0"/>
          </a:p>
        </p:txBody>
      </p:sp>
      <p:sp>
        <p:nvSpPr>
          <p:cNvPr id="19" name="1 - TextBox">
            <a:extLst>
              <a:ext uri="{FF2B5EF4-FFF2-40B4-BE49-F238E27FC236}">
                <a16:creationId xmlns:a16="http://schemas.microsoft.com/office/drawing/2014/main" id="{E3760C73-2872-3FAA-9E47-50D7A078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3985900"/>
            <a:ext cx="82257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Είναι επικίνδυνες γιατί μπορεί να περάσει ρεύμα μέσα από το σώμα μας και να πάθουμε ηλεκτροπληξία. </a:t>
            </a:r>
          </a:p>
        </p:txBody>
      </p:sp>
      <p:sp>
        <p:nvSpPr>
          <p:cNvPr id="28" name="1 - TextBox">
            <a:extLst>
              <a:ext uri="{FF2B5EF4-FFF2-40B4-BE49-F238E27FC236}">
                <a16:creationId xmlns:a16="http://schemas.microsoft.com/office/drawing/2014/main" id="{EAC96893-6CBF-1453-E8A7-8478470BE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830832"/>
            <a:ext cx="78889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7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Σύνδεσε τα άκρα μίας μπαταρίας με τα άκρα ενός βολτομέτρου. </a:t>
            </a:r>
          </a:p>
          <a:p>
            <a:r>
              <a:rPr lang="el-GR" sz="1400" b="1" dirty="0"/>
              <a:t>Α) Γράψε την ένδειξη του βολτόμετρου, </a:t>
            </a:r>
          </a:p>
          <a:p>
            <a:r>
              <a:rPr lang="el-GR" sz="1400" b="1" dirty="0"/>
              <a:t>Β) Πώς ονομάζεται η σύνδεση όταν έχουν συνδέσει τα άκρα τους </a:t>
            </a:r>
            <a:r>
              <a:rPr lang="el-GR" sz="1400" b="1" u="sng" dirty="0"/>
              <a:t>ένα προς ένα</a:t>
            </a:r>
            <a:r>
              <a:rPr lang="el-GR" sz="1400" b="1" dirty="0"/>
              <a:t>; </a:t>
            </a:r>
            <a:endParaRPr lang="el-GR" sz="1400" dirty="0"/>
          </a:p>
        </p:txBody>
      </p:sp>
      <p:sp>
        <p:nvSpPr>
          <p:cNvPr id="29" name="1 - TextBox">
            <a:extLst>
              <a:ext uri="{FF2B5EF4-FFF2-40B4-BE49-F238E27FC236}">
                <a16:creationId xmlns:a16="http://schemas.microsoft.com/office/drawing/2014/main" id="{877BCC9A-A813-3E27-6A11-579791D6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5766936"/>
            <a:ext cx="82257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Μετράμε 4.5 </a:t>
            </a:r>
            <a:r>
              <a:rPr lang="en-US" sz="1400" dirty="0"/>
              <a:t>V </a:t>
            </a:r>
            <a:r>
              <a:rPr lang="el-GR" sz="1400" dirty="0"/>
              <a:t>(Το ίδιο γράφει και η ένδειξη της μπαταρίας)</a:t>
            </a:r>
          </a:p>
          <a:p>
            <a:r>
              <a:rPr lang="el-GR" sz="1400" dirty="0"/>
              <a:t>Β) Παράλληλη σύνδεση  </a:t>
            </a:r>
          </a:p>
        </p:txBody>
      </p:sp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D803D3C9-8CCA-A43B-B9FB-3F7ED649A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1" y="584280"/>
            <a:ext cx="5292080" cy="1254990"/>
          </a:xfrm>
          <a:prstGeom prst="rect">
            <a:avLst/>
          </a:prstGeom>
        </p:spPr>
      </p:pic>
      <p:pic>
        <p:nvPicPr>
          <p:cNvPr id="10" name="Εικόνα 9">
            <a:hlinkClick r:id="rId4" action="ppaction://hlinksldjump"/>
            <a:extLst>
              <a:ext uri="{FF2B5EF4-FFF2-40B4-BE49-F238E27FC236}">
                <a16:creationId xmlns:a16="http://schemas.microsoft.com/office/drawing/2014/main" id="{8078E568-5AC3-8997-B6D3-685DB742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666" y="4881851"/>
            <a:ext cx="936104" cy="9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16" grpId="0"/>
      <p:bldP spid="18" grpId="0"/>
      <p:bldP spid="19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242E93C4-B1A5-B37B-3FCD-CE824324F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2873"/>
            <a:ext cx="679493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5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5ACB0245-C061-E8A4-E563-77EDD87E9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24"/>
            <a:ext cx="3888432" cy="3614250"/>
          </a:xfrm>
          <a:prstGeom prst="rect">
            <a:avLst/>
          </a:prstGeom>
        </p:spPr>
      </p:pic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5613BE95-8905-5543-3E8C-923E4E96F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060848"/>
            <a:ext cx="4464496" cy="44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42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BC57D782-AB9D-E3DE-5A9C-994D1F94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60648"/>
            <a:ext cx="6048672" cy="68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Εικόνα">
            <a:hlinkClick r:id="rId2" action="ppaction://hlinksldjump"/>
            <a:extLst>
              <a:ext uri="{FF2B5EF4-FFF2-40B4-BE49-F238E27FC236}">
                <a16:creationId xmlns:a16="http://schemas.microsoft.com/office/drawing/2014/main" id="{389E7FC8-2E62-F24B-B9C4-C39D2F9B8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16632"/>
            <a:ext cx="5256584" cy="70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52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98ADC4-248B-A846-1422-421AF47A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86727">
            <a:off x="1763688" y="1412776"/>
            <a:ext cx="1371600" cy="457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A1EA73-B77F-7D1A-87A3-C2E337B0E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43769">
            <a:off x="3015512" y="1700691"/>
            <a:ext cx="847725" cy="11525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BD32966-D93E-AE3C-9ADA-C169F2C6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26399">
            <a:off x="3328987" y="2538412"/>
            <a:ext cx="24860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4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B28220-7366-B6AF-286D-4463C6F3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"/>
            <a:ext cx="6705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B1D3227-0F7B-C66E-40A0-CA342F46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76212"/>
            <a:ext cx="68389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1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9D52E1-F799-51BF-8299-2DFD3843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47637"/>
            <a:ext cx="67722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CF42CA-C371-CF66-CC36-154E27916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47637"/>
            <a:ext cx="68199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0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C160E12-B6C9-671D-7E82-7CB8021E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14300"/>
            <a:ext cx="68389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E911D-66D9-6A31-09FB-472D9499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- TextBox">
            <a:extLst>
              <a:ext uri="{FF2B5EF4-FFF2-40B4-BE49-F238E27FC236}">
                <a16:creationId xmlns:a16="http://schemas.microsoft.com/office/drawing/2014/main" id="{D94F4F2B-30DC-A67C-D0DD-D0FE8A35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42064"/>
            <a:ext cx="78889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8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Πραγματοποίησε το κύκλωμα της διπλανής εικόνας. </a:t>
            </a:r>
          </a:p>
          <a:p>
            <a:r>
              <a:rPr lang="el-GR" sz="1400" b="1" dirty="0"/>
              <a:t>Α) Τι παρατηρείς όταν ακουμπήσεις τους συνδετήρες;</a:t>
            </a:r>
          </a:p>
          <a:p>
            <a:r>
              <a:rPr lang="el-GR" sz="1400" b="1" dirty="0"/>
              <a:t>Β) Πως ονομάζεται η κλειστή διαδρομή</a:t>
            </a:r>
          </a:p>
          <a:p>
            <a:r>
              <a:rPr lang="el-GR" sz="1400" b="1" dirty="0"/>
              <a:t>Γ) Πως ονομάζεται η διαδρομή πριν ακουμπήσουμε τους συνδετήρες;</a:t>
            </a:r>
            <a:endParaRPr lang="el-GR" sz="1400" dirty="0"/>
          </a:p>
        </p:txBody>
      </p:sp>
      <p:sp>
        <p:nvSpPr>
          <p:cNvPr id="29" name="1 - TextBox">
            <a:extLst>
              <a:ext uri="{FF2B5EF4-FFF2-40B4-BE49-F238E27FC236}">
                <a16:creationId xmlns:a16="http://schemas.microsoft.com/office/drawing/2014/main" id="{C09B763B-38BE-9168-38E0-DD3C000B8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1412776"/>
            <a:ext cx="82257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Ανάβει το λαμπάκι γιατί μέσα του περνάει ρεύμα</a:t>
            </a:r>
          </a:p>
          <a:p>
            <a:r>
              <a:rPr lang="el-GR" sz="1400" dirty="0"/>
              <a:t>Β) «Κλειστό ηλεκτρικό κύκλωμα»</a:t>
            </a:r>
          </a:p>
          <a:p>
            <a:r>
              <a:rPr lang="el-GR" sz="1400" dirty="0"/>
              <a:t>Γ) «Ανοικτό ηλεκτρικό κύκλωμα»</a:t>
            </a:r>
          </a:p>
        </p:txBody>
      </p:sp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7A8DC05E-0DBE-3275-C37D-9DA2FD66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031" y="272206"/>
            <a:ext cx="1043102" cy="998029"/>
          </a:xfrm>
          <a:prstGeom prst="rect">
            <a:avLst/>
          </a:prstGeom>
        </p:spPr>
      </p:pic>
      <p:sp>
        <p:nvSpPr>
          <p:cNvPr id="5" name="1 - TextBox">
            <a:extLst>
              <a:ext uri="{FF2B5EF4-FFF2-40B4-BE49-F238E27FC236}">
                <a16:creationId xmlns:a16="http://schemas.microsoft.com/office/drawing/2014/main" id="{CA121B76-86F3-51A4-4502-02361D1FE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494147"/>
            <a:ext cx="78889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9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Πραγματοποίησε το κύκλωμα της διπλανής εικόνας. </a:t>
            </a:r>
          </a:p>
          <a:p>
            <a:r>
              <a:rPr lang="el-GR" sz="1400" b="1" dirty="0"/>
              <a:t>Α) Τι παρατηρείς όταν ακουμπήσεις τους συνδετήρες;</a:t>
            </a:r>
          </a:p>
          <a:p>
            <a:r>
              <a:rPr lang="el-GR" sz="1400" b="1" dirty="0"/>
              <a:t>Β) Μήπως δημιουργείται ένα κοντύτερο κύκλωμα (βραχύ-κύκλωμα);</a:t>
            </a:r>
          </a:p>
        </p:txBody>
      </p:sp>
      <p:sp>
        <p:nvSpPr>
          <p:cNvPr id="7" name="1 - TextBox">
            <a:extLst>
              <a:ext uri="{FF2B5EF4-FFF2-40B4-BE49-F238E27FC236}">
                <a16:creationId xmlns:a16="http://schemas.microsoft.com/office/drawing/2014/main" id="{A5149653-30C0-C6A1-4284-BB9518E52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3429000"/>
            <a:ext cx="82257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Το λαμπάκι σβήνει</a:t>
            </a:r>
          </a:p>
          <a:p>
            <a:r>
              <a:rPr lang="el-GR" sz="1400" dirty="0"/>
              <a:t>Β) Ναι, με το ρεύμα να το προτιμάει </a:t>
            </a:r>
          </a:p>
        </p:txBody>
      </p:sp>
      <p:pic>
        <p:nvPicPr>
          <p:cNvPr id="10" name="Εικόνα 9">
            <a:hlinkClick r:id="rId4" action="ppaction://hlinksldjump"/>
            <a:extLst>
              <a:ext uri="{FF2B5EF4-FFF2-40B4-BE49-F238E27FC236}">
                <a16:creationId xmlns:a16="http://schemas.microsoft.com/office/drawing/2014/main" id="{0E8321C4-9C02-63BC-2CDB-E044818C1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582" y="2420889"/>
            <a:ext cx="1041011" cy="1003534"/>
          </a:xfrm>
          <a:prstGeom prst="rect">
            <a:avLst/>
          </a:prstGeom>
        </p:spPr>
      </p:pic>
      <p:sp>
        <p:nvSpPr>
          <p:cNvPr id="11" name="1 - TextBox">
            <a:extLst>
              <a:ext uri="{FF2B5EF4-FFF2-40B4-BE49-F238E27FC236}">
                <a16:creationId xmlns:a16="http://schemas.microsoft.com/office/drawing/2014/main" id="{BE369AB1-22DA-B4F0-51D0-9B0AB172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74" y="4472533"/>
            <a:ext cx="65740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10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Πραγματοποίησε το κύκλωμα της διπλανής εικόνας χρησιμοποιώντας  </a:t>
            </a:r>
          </a:p>
          <a:p>
            <a:r>
              <a:rPr lang="el-GR" sz="1400" b="1" dirty="0"/>
              <a:t>και λίγο σύρμα κουζίνας. </a:t>
            </a:r>
          </a:p>
          <a:p>
            <a:r>
              <a:rPr lang="el-GR" sz="1400" b="1" dirty="0"/>
              <a:t>Α) Τι παρατηρείς όταν ακουμπήσεις τους συνδετήρες;</a:t>
            </a:r>
          </a:p>
          <a:p>
            <a:r>
              <a:rPr lang="el-GR" sz="1400" b="1" dirty="0"/>
              <a:t>Β) Πως εξηγείς αυτό που συμβαίνει;</a:t>
            </a:r>
          </a:p>
        </p:txBody>
      </p:sp>
      <p:sp>
        <p:nvSpPr>
          <p:cNvPr id="12" name="1 - TextBox">
            <a:extLst>
              <a:ext uri="{FF2B5EF4-FFF2-40B4-BE49-F238E27FC236}">
                <a16:creationId xmlns:a16="http://schemas.microsoft.com/office/drawing/2014/main" id="{DD5E07AF-A67C-6D81-2ABF-CC92927B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3" y="5643245"/>
            <a:ext cx="58494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Το λαμπάκι σβήνει και μετά κόβεται στο σύρμα </a:t>
            </a:r>
          </a:p>
          <a:p>
            <a:r>
              <a:rPr lang="el-GR" sz="1400" dirty="0"/>
              <a:t>Β) Με το βραχυκύκλωμα δημιουργείται ισχυρό ρεύμα και καταστρέφεται </a:t>
            </a:r>
            <a:endParaRPr lang="en-US" sz="1400" dirty="0"/>
          </a:p>
          <a:p>
            <a:r>
              <a:rPr lang="en-US" sz="1400" dirty="0"/>
              <a:t>    </a:t>
            </a:r>
            <a:r>
              <a:rPr lang="el-GR" sz="1400" dirty="0"/>
              <a:t>το σύρμα.</a:t>
            </a:r>
            <a:r>
              <a:rPr lang="en-US" sz="1400" dirty="0"/>
              <a:t> </a:t>
            </a:r>
            <a:r>
              <a:rPr lang="el-GR" sz="1400" dirty="0"/>
              <a:t>Το κύκλωμα ανοίγει και το ρεύμα σταματά</a:t>
            </a:r>
          </a:p>
        </p:txBody>
      </p:sp>
      <p:pic>
        <p:nvPicPr>
          <p:cNvPr id="20" name="Εικόνα 19">
            <a:hlinkClick r:id="rId6" action="ppaction://hlinksldjump"/>
            <a:extLst>
              <a:ext uri="{FF2B5EF4-FFF2-40B4-BE49-F238E27FC236}">
                <a16:creationId xmlns:a16="http://schemas.microsoft.com/office/drawing/2014/main" id="{F337E1FF-A42B-C73D-B1AC-50A29F7EE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565" y="4324857"/>
            <a:ext cx="1035755" cy="1040054"/>
          </a:xfrm>
          <a:prstGeom prst="rect">
            <a:avLst/>
          </a:prstGeom>
        </p:spPr>
      </p:pic>
      <p:pic>
        <p:nvPicPr>
          <p:cNvPr id="4" name="Εικόνα 3">
            <a:hlinkClick r:id="rId8" action="ppaction://hlinksldjump"/>
            <a:extLst>
              <a:ext uri="{FF2B5EF4-FFF2-40B4-BE49-F238E27FC236}">
                <a16:creationId xmlns:a16="http://schemas.microsoft.com/office/drawing/2014/main" id="{D206F9F7-AC54-4E05-B8FA-D0E5DFB734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072" y="1492320"/>
            <a:ext cx="1041011" cy="1004148"/>
          </a:xfrm>
          <a:prstGeom prst="rect">
            <a:avLst/>
          </a:prstGeom>
        </p:spPr>
      </p:pic>
      <p:pic>
        <p:nvPicPr>
          <p:cNvPr id="13" name="Εικόνα 12">
            <a:hlinkClick r:id="rId10" action="ppaction://hlinksldjump"/>
            <a:extLst>
              <a:ext uri="{FF2B5EF4-FFF2-40B4-BE49-F238E27FC236}">
                <a16:creationId xmlns:a16="http://schemas.microsoft.com/office/drawing/2014/main" id="{041ABFAF-969A-444C-87CA-60CC4B1FAD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3538" y="3575518"/>
            <a:ext cx="736924" cy="709135"/>
          </a:xfrm>
          <a:prstGeom prst="rect">
            <a:avLst/>
          </a:prstGeom>
        </p:spPr>
      </p:pic>
      <p:pic>
        <p:nvPicPr>
          <p:cNvPr id="6" name="Εικόνα 5">
            <a:hlinkClick r:id="rId12" action="ppaction://hlinksldjump"/>
            <a:extLst>
              <a:ext uri="{FF2B5EF4-FFF2-40B4-BE49-F238E27FC236}">
                <a16:creationId xmlns:a16="http://schemas.microsoft.com/office/drawing/2014/main" id="{B0ADF61D-AA81-4955-A4EA-62169CC20D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5373" y="5964404"/>
            <a:ext cx="790140" cy="692869"/>
          </a:xfrm>
          <a:prstGeom prst="rect">
            <a:avLst/>
          </a:prstGeom>
        </p:spPr>
      </p:pic>
      <p:pic>
        <p:nvPicPr>
          <p:cNvPr id="9" name="Εικόνα 8">
            <a:hlinkClick r:id="rId12" action="ppaction://hlinksldjump"/>
            <a:extLst>
              <a:ext uri="{FF2B5EF4-FFF2-40B4-BE49-F238E27FC236}">
                <a16:creationId xmlns:a16="http://schemas.microsoft.com/office/drawing/2014/main" id="{7CFA0162-AE20-4A97-8C15-C1A8AA1A73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5876" y="5964404"/>
            <a:ext cx="803510" cy="692869"/>
          </a:xfrm>
          <a:prstGeom prst="rect">
            <a:avLst/>
          </a:prstGeom>
        </p:spPr>
      </p:pic>
      <p:pic>
        <p:nvPicPr>
          <p:cNvPr id="19" name="Εικόνα 18">
            <a:hlinkClick r:id="rId12" action="ppaction://hlinksldjump"/>
            <a:extLst>
              <a:ext uri="{FF2B5EF4-FFF2-40B4-BE49-F238E27FC236}">
                <a16:creationId xmlns:a16="http://schemas.microsoft.com/office/drawing/2014/main" id="{2B929F1D-B0B0-40E6-9EA3-DDB4830AB9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6400" y="5970413"/>
            <a:ext cx="758610" cy="6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/>
      <p:bldP spid="7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89A19C-76D4-420C-A89F-D3B670A2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376362"/>
            <a:ext cx="43148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05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03FB26-32D4-4A1B-B938-E9C5F1DF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3400425" cy="26384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38CADC3-80AA-4F2D-95EC-B46E1130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79698"/>
            <a:ext cx="3448050" cy="26193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8590EFC-682A-40FA-9A9D-D5D53DD0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96" y="3140968"/>
            <a:ext cx="3409950" cy="26574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EB23DAD-388D-4BCB-AFBA-21E3AE020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507" y="3140968"/>
            <a:ext cx="34671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23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84BC7B-2A43-CA65-E334-5D03F26F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47625"/>
            <a:ext cx="68103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7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DC305A-E853-447B-904A-943AE547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0"/>
            <a:ext cx="6984776" cy="6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10D15-48A5-47C5-B913-81636584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- TextBox">
            <a:extLst>
              <a:ext uri="{FF2B5EF4-FFF2-40B4-BE49-F238E27FC236}">
                <a16:creationId xmlns:a16="http://schemas.microsoft.com/office/drawing/2014/main" id="{CFCD0FDF-4368-C79C-FC2E-144D6513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1" y="260648"/>
            <a:ext cx="65740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11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Πραγματοποίησε το κύκλωμα της διπλανής εικόνας χρησιμοποιώντας  </a:t>
            </a:r>
          </a:p>
          <a:p>
            <a:r>
              <a:rPr lang="el-GR" sz="1400" b="1" dirty="0"/>
              <a:t> και λίγο σύρμα κουζίνας. </a:t>
            </a:r>
          </a:p>
          <a:p>
            <a:r>
              <a:rPr lang="el-GR" sz="1400" b="1" dirty="0"/>
              <a:t>Α) Τι παρατηρείς όταν ακουμπήσεις τους συνδετήρες;</a:t>
            </a:r>
          </a:p>
          <a:p>
            <a:r>
              <a:rPr lang="el-GR" sz="1400" b="1" dirty="0"/>
              <a:t>Β) Πως εξηγείς αυτό που συμβαίνει;</a:t>
            </a:r>
          </a:p>
        </p:txBody>
      </p:sp>
      <p:sp>
        <p:nvSpPr>
          <p:cNvPr id="12" name="1 - TextBox">
            <a:extLst>
              <a:ext uri="{FF2B5EF4-FFF2-40B4-BE49-F238E27FC236}">
                <a16:creationId xmlns:a16="http://schemas.microsoft.com/office/drawing/2014/main" id="{904A3D0E-67F8-B8A9-5318-A5EF1970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1431360"/>
            <a:ext cx="63267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Το λαμπάκι σβήνει μέχρι να κοπεί το σύρμα και μετά ανάβει πάλι.</a:t>
            </a:r>
          </a:p>
          <a:p>
            <a:r>
              <a:rPr lang="el-GR" sz="1400" dirty="0"/>
              <a:t>Β) Γίνεται </a:t>
            </a:r>
            <a:r>
              <a:rPr lang="el-GR" sz="1400" dirty="0" err="1"/>
              <a:t>βραχυ-κύλωμα</a:t>
            </a:r>
            <a:r>
              <a:rPr lang="el-GR" sz="1400" dirty="0"/>
              <a:t> και ισχυρό ρεύμα περνά από το σύρμα και όχι από το λαμπάκι με αποτέλεσμα μετά από λίγο να κοπεί. Στην συνέχεια το ρεύμα περνά πάλι από το λαμπάκι.</a:t>
            </a:r>
          </a:p>
        </p:txBody>
      </p:sp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61EC222D-0E70-60F3-AA10-62B4AD87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59" y="236354"/>
            <a:ext cx="900342" cy="904039"/>
          </a:xfrm>
          <a:prstGeom prst="rect">
            <a:avLst/>
          </a:prstGeom>
        </p:spPr>
      </p:pic>
      <p:sp>
        <p:nvSpPr>
          <p:cNvPr id="6" name="1 - TextBox">
            <a:extLst>
              <a:ext uri="{FF2B5EF4-FFF2-40B4-BE49-F238E27FC236}">
                <a16:creationId xmlns:a16="http://schemas.microsoft.com/office/drawing/2014/main" id="{3488452F-5839-23FF-9CEC-2DFB689C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3" y="2780928"/>
            <a:ext cx="6574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12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Τι συμπεράσματα προκύπτουν από τα πειράματα 3, 4, 5 ;</a:t>
            </a:r>
          </a:p>
        </p:txBody>
      </p:sp>
      <p:sp>
        <p:nvSpPr>
          <p:cNvPr id="8" name="1 - TextBox">
            <a:extLst>
              <a:ext uri="{FF2B5EF4-FFF2-40B4-BE49-F238E27FC236}">
                <a16:creationId xmlns:a16="http://schemas.microsoft.com/office/drawing/2014/main" id="{589439D8-703E-CA41-2F68-F1ED5F847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3" y="3284984"/>
            <a:ext cx="82257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Ι) Όταν δημιουργείται </a:t>
            </a:r>
            <a:r>
              <a:rPr lang="el-GR" sz="1400" dirty="0" err="1"/>
              <a:t>βραχυ</a:t>
            </a:r>
            <a:r>
              <a:rPr lang="el-GR" sz="1400" dirty="0"/>
              <a:t>-κύκλωμα το ηλεκτρικό ρεύμα προτιμάει να περάσει από αυτό</a:t>
            </a:r>
          </a:p>
          <a:p>
            <a:r>
              <a:rPr lang="el-GR" sz="1400" dirty="0"/>
              <a:t>ΙΙ) Με το βραχυκύκλωμα δημιουργείται ισχυρό ρεύμα και καταστρέφεται το σύρμα επειδή είναι λεπτό </a:t>
            </a:r>
          </a:p>
          <a:p>
            <a:r>
              <a:rPr lang="el-GR" sz="1400" dirty="0"/>
              <a:t>    και δεν αντέχει</a:t>
            </a:r>
          </a:p>
        </p:txBody>
      </p:sp>
      <p:sp>
        <p:nvSpPr>
          <p:cNvPr id="13" name="1 - TextBox">
            <a:extLst>
              <a:ext uri="{FF2B5EF4-FFF2-40B4-BE49-F238E27FC236}">
                <a16:creationId xmlns:a16="http://schemas.microsoft.com/office/drawing/2014/main" id="{1756B7B6-9EDD-370C-65C1-8DEF8E8E1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4" y="4563125"/>
            <a:ext cx="4216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13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Εφάρμοσε τα συμπεράσματά από τα πειράματα 3, 4, 5 στις εικόνες της ερώτησης 5;</a:t>
            </a:r>
          </a:p>
        </p:txBody>
      </p:sp>
      <p:sp>
        <p:nvSpPr>
          <p:cNvPr id="14" name="1 - TextBox">
            <a:extLst>
              <a:ext uri="{FF2B5EF4-FFF2-40B4-BE49-F238E27FC236}">
                <a16:creationId xmlns:a16="http://schemas.microsoft.com/office/drawing/2014/main" id="{D5C5CC8E-B6D6-C4C5-2A6D-F55FC1CA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68" y="5714672"/>
            <a:ext cx="82257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Θ</a:t>
            </a:r>
            <a:r>
              <a:rPr lang="el-GR" sz="1400"/>
              <a:t>α </a:t>
            </a:r>
            <a:r>
              <a:rPr lang="el-GR" sz="1400" dirty="0"/>
              <a:t>γίνει </a:t>
            </a:r>
            <a:r>
              <a:rPr lang="el-GR" sz="1400" dirty="0" err="1"/>
              <a:t>βραχυ</a:t>
            </a:r>
            <a:r>
              <a:rPr lang="el-GR" sz="1400" dirty="0"/>
              <a:t>-κύκλωμα με αποτέλεσμα το ρεύμα να περάσει από το σώμα μας και να πάθουμε ηλεκτροπληξία</a:t>
            </a:r>
          </a:p>
        </p:txBody>
      </p:sp>
      <p:sp>
        <p:nvSpPr>
          <p:cNvPr id="16" name="1 - TextBox">
            <a:extLst>
              <a:ext uri="{FF2B5EF4-FFF2-40B4-BE49-F238E27FC236}">
                <a16:creationId xmlns:a16="http://schemas.microsoft.com/office/drawing/2014/main" id="{0A07CA38-581B-1BA8-652E-11BEACD7F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14" y="5590227"/>
            <a:ext cx="4425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(Εικόνα 1)    (Εικόνα 2)      (Εικόνα 3)       (Εικόνα 4) </a:t>
            </a:r>
          </a:p>
        </p:txBody>
      </p:sp>
      <p:pic>
        <p:nvPicPr>
          <p:cNvPr id="17" name="Εικόνα 16">
            <a:hlinkClick r:id="rId4" action="ppaction://hlinksldjump"/>
            <a:extLst>
              <a:ext uri="{FF2B5EF4-FFF2-40B4-BE49-F238E27FC236}">
                <a16:creationId xmlns:a16="http://schemas.microsoft.com/office/drawing/2014/main" id="{083A652C-36F1-B933-037F-4D8A0BD14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4545457"/>
            <a:ext cx="4382194" cy="1039215"/>
          </a:xfrm>
          <a:prstGeom prst="rect">
            <a:avLst/>
          </a:prstGeom>
        </p:spPr>
      </p:pic>
      <p:pic>
        <p:nvPicPr>
          <p:cNvPr id="2" name="Εικόνα 1">
            <a:hlinkClick r:id="rId6" action="ppaction://hlinksldjump"/>
            <a:extLst>
              <a:ext uri="{FF2B5EF4-FFF2-40B4-BE49-F238E27FC236}">
                <a16:creationId xmlns:a16="http://schemas.microsoft.com/office/drawing/2014/main" id="{FC0D4AEF-E10B-09BB-F0F0-DE1AD0C12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2729652"/>
            <a:ext cx="805340" cy="776348"/>
          </a:xfrm>
          <a:prstGeom prst="rect">
            <a:avLst/>
          </a:prstGeom>
        </p:spPr>
      </p:pic>
      <p:pic>
        <p:nvPicPr>
          <p:cNvPr id="3" name="Εικόνα 2">
            <a:hlinkClick r:id="rId6" action="ppaction://hlinksldjump"/>
            <a:extLst>
              <a:ext uri="{FF2B5EF4-FFF2-40B4-BE49-F238E27FC236}">
                <a16:creationId xmlns:a16="http://schemas.microsoft.com/office/drawing/2014/main" id="{07903F87-B83B-FA07-6CE4-B994481FB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5583" y="2780928"/>
            <a:ext cx="725193" cy="728202"/>
          </a:xfrm>
          <a:prstGeom prst="rect">
            <a:avLst/>
          </a:prstGeom>
        </p:spPr>
      </p:pic>
      <p:pic>
        <p:nvPicPr>
          <p:cNvPr id="5" name="Εικόνα 4">
            <a:hlinkClick r:id="rId6" action="ppaction://hlinksldjump"/>
            <a:extLst>
              <a:ext uri="{FF2B5EF4-FFF2-40B4-BE49-F238E27FC236}">
                <a16:creationId xmlns:a16="http://schemas.microsoft.com/office/drawing/2014/main" id="{816D2F6C-A1F5-DD7D-4B44-94F732785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57" y="2780928"/>
            <a:ext cx="725193" cy="728171"/>
          </a:xfrm>
          <a:prstGeom prst="rect">
            <a:avLst/>
          </a:prstGeom>
        </p:spPr>
      </p:pic>
      <p:pic>
        <p:nvPicPr>
          <p:cNvPr id="15" name="Εικόνα 14">
            <a:hlinkClick r:id="rId9" action="ppaction://hlinksldjump"/>
            <a:extLst>
              <a:ext uri="{FF2B5EF4-FFF2-40B4-BE49-F238E27FC236}">
                <a16:creationId xmlns:a16="http://schemas.microsoft.com/office/drawing/2014/main" id="{B6C7318A-98D7-4A42-AB7F-A337DE0B8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4177" y="1695725"/>
            <a:ext cx="850492" cy="646092"/>
          </a:xfrm>
          <a:prstGeom prst="rect">
            <a:avLst/>
          </a:prstGeom>
        </p:spPr>
      </p:pic>
      <p:pic>
        <p:nvPicPr>
          <p:cNvPr id="19" name="Εικόνα 18">
            <a:hlinkClick r:id="rId9" action="ppaction://hlinksldjump"/>
            <a:extLst>
              <a:ext uri="{FF2B5EF4-FFF2-40B4-BE49-F238E27FC236}">
                <a16:creationId xmlns:a16="http://schemas.microsoft.com/office/drawing/2014/main" id="{3D909A20-6F95-4EDF-A60D-6A5BC5D27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776" y="1679855"/>
            <a:ext cx="860513" cy="6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8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10D15-48A5-47C5-B913-81636584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- TextBox">
            <a:extLst>
              <a:ext uri="{FF2B5EF4-FFF2-40B4-BE49-F238E27FC236}">
                <a16:creationId xmlns:a16="http://schemas.microsoft.com/office/drawing/2014/main" id="{CFCD0FDF-4368-C79C-FC2E-144D6513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1" y="260648"/>
            <a:ext cx="6574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</a:t>
            </a:r>
            <a:r>
              <a:rPr lang="en-US" sz="1400" b="1" u="sng" dirty="0"/>
              <a:t>4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Τι κίνδυνος υπάρχει αν πέσει το μπιστολάκι ενώ λειτουργεί μέσα στο νερό;</a:t>
            </a:r>
          </a:p>
        </p:txBody>
      </p:sp>
      <p:sp>
        <p:nvSpPr>
          <p:cNvPr id="12" name="1 - TextBox">
            <a:extLst>
              <a:ext uri="{FF2B5EF4-FFF2-40B4-BE49-F238E27FC236}">
                <a16:creationId xmlns:a16="http://schemas.microsoft.com/office/drawing/2014/main" id="{904A3D0E-67F8-B8A9-5318-A5EF1970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11" y="836712"/>
            <a:ext cx="56653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Να γίνει </a:t>
            </a:r>
            <a:r>
              <a:rPr lang="el-GR" sz="1400" dirty="0" err="1"/>
              <a:t>βραχυ</a:t>
            </a:r>
            <a:r>
              <a:rPr lang="el-GR" sz="1400" dirty="0"/>
              <a:t>-κύκλωμα με αποτέλεσμα ισχυρό ρεύμα να περάσει από το σώμα μας και να πάθουμε ηλεκτροπληξία</a:t>
            </a:r>
          </a:p>
        </p:txBody>
      </p:sp>
      <p:sp>
        <p:nvSpPr>
          <p:cNvPr id="6" name="1 - TextBox">
            <a:extLst>
              <a:ext uri="{FF2B5EF4-FFF2-40B4-BE49-F238E27FC236}">
                <a16:creationId xmlns:a16="http://schemas.microsoft.com/office/drawing/2014/main" id="{3488452F-5839-23FF-9CEC-2DFB689C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060848"/>
            <a:ext cx="65740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15</a:t>
            </a:r>
            <a:r>
              <a:rPr lang="el-GR" sz="1400" b="1" dirty="0"/>
              <a:t>: </a:t>
            </a:r>
          </a:p>
          <a:p>
            <a:r>
              <a:rPr lang="el-GR" sz="1400" dirty="0"/>
              <a:t>Εφάρμοσε τα συμπεράσματά σου για να εξηγήσεις πώς λειτουργεί και γιατί είναι απαραίτητη στα ηλεκτρικά κυκλώματα 220 V μια ηλεκτρική ασφάλεια όπως αυτή που φαίνεται στην αριστερή εικόνα ή στα ηλεκτρικά κυκλώματα 12 V των αυτοκινήτων όπως αυτή που φαίνεται στη δεξιά εικόνα.</a:t>
            </a:r>
            <a:endParaRPr lang="el-GR" sz="1400" b="1" dirty="0"/>
          </a:p>
        </p:txBody>
      </p:sp>
      <p:sp>
        <p:nvSpPr>
          <p:cNvPr id="8" name="1 - TextBox">
            <a:extLst>
              <a:ext uri="{FF2B5EF4-FFF2-40B4-BE49-F238E27FC236}">
                <a16:creationId xmlns:a16="http://schemas.microsoft.com/office/drawing/2014/main" id="{589439D8-703E-CA41-2F68-F1ED5F847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18" y="3284984"/>
            <a:ext cx="82257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ηλεκτρικές ασφάλειες έχουν λεπτό σύρμα ώστε εάν συμβεί βραχυκύκλωμα να λειώσουν και έτσι να σταματήσουν το ισχυρό ρεύμα που θα κατέστρεφε από υπερθέρμανση το κύκλωμα.</a:t>
            </a:r>
          </a:p>
        </p:txBody>
      </p:sp>
      <p:sp>
        <p:nvSpPr>
          <p:cNvPr id="13" name="1 - TextBox">
            <a:extLst>
              <a:ext uri="{FF2B5EF4-FFF2-40B4-BE49-F238E27FC236}">
                <a16:creationId xmlns:a16="http://schemas.microsoft.com/office/drawing/2014/main" id="{1756B7B6-9EDD-370C-65C1-8DEF8E8E1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4" y="4613823"/>
            <a:ext cx="64487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16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Α) Φτιάξε μία φυσική μπαταρία χρησιμοποιώντας: δύο ποτήρια, ξίδι , δύο </a:t>
            </a:r>
            <a:r>
              <a:rPr lang="el-GR" sz="1400" b="1" dirty="0" err="1"/>
              <a:t>λαμαρινόβιδες</a:t>
            </a:r>
            <a:r>
              <a:rPr lang="el-GR" sz="1400" b="1" dirty="0"/>
              <a:t>, καλώδια (βλέπε σχήμα)</a:t>
            </a:r>
          </a:p>
          <a:p>
            <a:r>
              <a:rPr lang="el-GR" sz="1400" b="1" dirty="0"/>
              <a:t>Β) Μέτρησε την τάση της μπαταρίας με ένα βολτόμετρο</a:t>
            </a:r>
          </a:p>
        </p:txBody>
      </p:sp>
      <p:sp>
        <p:nvSpPr>
          <p:cNvPr id="14" name="1 - TextBox">
            <a:extLst>
              <a:ext uri="{FF2B5EF4-FFF2-40B4-BE49-F238E27FC236}">
                <a16:creationId xmlns:a16="http://schemas.microsoft.com/office/drawing/2014/main" id="{D5C5CC8E-B6D6-C4C5-2A6D-F55FC1CA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3" y="5548766"/>
            <a:ext cx="8225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Β) Μετρώ και βρίσκω την τάση 0,9 </a:t>
            </a:r>
            <a:r>
              <a:rPr lang="en-US" sz="1400" dirty="0"/>
              <a:t>V</a:t>
            </a:r>
            <a:endParaRPr lang="el-GR" sz="1400" dirty="0"/>
          </a:p>
        </p:txBody>
      </p:sp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BE46953A-B1D4-4009-A8D4-04533C24E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471" y="172421"/>
            <a:ext cx="1647825" cy="1571625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id="{DBA13AE3-407D-4937-A38D-A54608C92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993" y="2376256"/>
            <a:ext cx="742949" cy="690562"/>
          </a:xfrm>
          <a:prstGeom prst="rect">
            <a:avLst/>
          </a:prstGeom>
        </p:spPr>
      </p:pic>
      <p:pic>
        <p:nvPicPr>
          <p:cNvPr id="10" name="Εικόνα 9">
            <a:hlinkClick r:id="rId4" action="ppaction://hlinksldjump"/>
            <a:extLst>
              <a:ext uri="{FF2B5EF4-FFF2-40B4-BE49-F238E27FC236}">
                <a16:creationId xmlns:a16="http://schemas.microsoft.com/office/drawing/2014/main" id="{2DD6EE54-E303-42DF-B9FC-50C585641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939" y="2351940"/>
            <a:ext cx="710205" cy="714878"/>
          </a:xfrm>
          <a:prstGeom prst="rect">
            <a:avLst/>
          </a:prstGeom>
        </p:spPr>
      </p:pic>
      <p:pic>
        <p:nvPicPr>
          <p:cNvPr id="18" name="Εικόνα 17">
            <a:hlinkClick r:id="rId7" action="ppaction://hlinksldjump"/>
            <a:extLst>
              <a:ext uri="{FF2B5EF4-FFF2-40B4-BE49-F238E27FC236}">
                <a16:creationId xmlns:a16="http://schemas.microsoft.com/office/drawing/2014/main" id="{CF5382C2-BA65-4F1E-A4E7-935647EA3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26" y="4613823"/>
            <a:ext cx="1378354" cy="15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8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>
            <a:extLst>
              <a:ext uri="{FF2B5EF4-FFF2-40B4-BE49-F238E27FC236}">
                <a16:creationId xmlns:a16="http://schemas.microsoft.com/office/drawing/2014/main" id="{4CECA737-1CD2-4FCA-A109-768CEE95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4" y="332656"/>
            <a:ext cx="64487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</a:t>
            </a:r>
            <a:r>
              <a:rPr lang="en-US" sz="1400" b="1" u="sng" dirty="0"/>
              <a:t>7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Α) Σύνδεσε δύο φυσικές μπαταρίες όπως φαίνεται στο σχήμα και μέτρησε </a:t>
            </a:r>
          </a:p>
          <a:p>
            <a:r>
              <a:rPr lang="el-GR" sz="1400" b="1" dirty="0"/>
              <a:t>     την συνολική τάση τους</a:t>
            </a:r>
          </a:p>
          <a:p>
            <a:r>
              <a:rPr lang="el-GR" sz="1400" b="1" dirty="0"/>
              <a:t>Β) Πώς ονομάζεται η σύνδεση δύο μπαταριών </a:t>
            </a:r>
          </a:p>
          <a:p>
            <a:r>
              <a:rPr lang="el-GR" sz="1400" b="1" dirty="0"/>
              <a:t>Γ) Πώς ονομάζονται οι μπαταρίες που συνδέσαμε;</a:t>
            </a:r>
          </a:p>
        </p:txBody>
      </p:sp>
      <p:sp>
        <p:nvSpPr>
          <p:cNvPr id="3" name="1 - TextBox">
            <a:extLst>
              <a:ext uri="{FF2B5EF4-FFF2-40B4-BE49-F238E27FC236}">
                <a16:creationId xmlns:a16="http://schemas.microsoft.com/office/drawing/2014/main" id="{4456F925-A2CC-4758-A39D-ED536D0A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3" y="1484784"/>
            <a:ext cx="82257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Μετρώ και βρίσκω την τάση 1,8</a:t>
            </a:r>
            <a:r>
              <a:rPr lang="en-US" sz="1400" dirty="0"/>
              <a:t>V</a:t>
            </a:r>
            <a:endParaRPr lang="el-GR" sz="1400" dirty="0"/>
          </a:p>
          <a:p>
            <a:r>
              <a:rPr lang="el-GR" sz="1400" dirty="0"/>
              <a:t>Β) Σύνδεση σε σειρά</a:t>
            </a:r>
          </a:p>
          <a:p>
            <a:r>
              <a:rPr lang="el-GR" sz="1400" dirty="0"/>
              <a:t>Γ) Ηλεκτρικά στοιχεία</a:t>
            </a:r>
          </a:p>
        </p:txBody>
      </p:sp>
      <p:pic>
        <p:nvPicPr>
          <p:cNvPr id="1025" name="Picture 1" descr="Εικόνα">
            <a:hlinkClick r:id="rId2" action="ppaction://hlinksldjump"/>
            <a:extLst>
              <a:ext uri="{FF2B5EF4-FFF2-40B4-BE49-F238E27FC236}">
                <a16:creationId xmlns:a16="http://schemas.microsoft.com/office/drawing/2014/main" id="{E1291C63-9846-40A9-81AC-305A42DE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134003" cy="15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772FE4E-B398-44FB-A9E9-C0897B52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526" y="332656"/>
            <a:ext cx="5286706" cy="26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1 - TextBox">
            <a:extLst>
              <a:ext uri="{FF2B5EF4-FFF2-40B4-BE49-F238E27FC236}">
                <a16:creationId xmlns:a16="http://schemas.microsoft.com/office/drawing/2014/main" id="{1B842932-87B3-40D3-A47A-C8532A8D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4" y="2697966"/>
            <a:ext cx="6448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u="sng" dirty="0"/>
              <a:t>ΕΡΩΤΗΣΗ 18</a:t>
            </a:r>
            <a:r>
              <a:rPr lang="el-GR" sz="1400" b="1" dirty="0"/>
              <a:t>: </a:t>
            </a:r>
          </a:p>
          <a:p>
            <a:r>
              <a:rPr lang="el-GR" sz="1400" b="1" dirty="0"/>
              <a:t>Τι θα διαπιστώσεις αν ανοίξεις μία μπαταρία 4,5 </a:t>
            </a:r>
            <a:r>
              <a:rPr lang="en-US" sz="1400" b="1" dirty="0"/>
              <a:t>V</a:t>
            </a:r>
            <a:r>
              <a:rPr lang="el-GR" sz="1400" b="1" dirty="0"/>
              <a:t> ;</a:t>
            </a:r>
          </a:p>
        </p:txBody>
      </p:sp>
      <p:sp>
        <p:nvSpPr>
          <p:cNvPr id="7" name="1 - TextBox">
            <a:extLst>
              <a:ext uri="{FF2B5EF4-FFF2-40B4-BE49-F238E27FC236}">
                <a16:creationId xmlns:a16="http://schemas.microsoft.com/office/drawing/2014/main" id="{95FAA6BF-D2EC-447B-859D-752CDE21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212976"/>
            <a:ext cx="5633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Αποτελείται από 3 ηλεκτρικά στοιχεία που το καθένα έχει τάση 1,5</a:t>
            </a:r>
            <a:r>
              <a:rPr lang="en-US" sz="1400" dirty="0"/>
              <a:t>V</a:t>
            </a:r>
            <a:endParaRPr lang="el-GR" sz="1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D4E0540-8F33-4D0D-9400-AA38B28DE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128" y="2264828"/>
            <a:ext cx="1650089" cy="2110739"/>
          </a:xfrm>
          <a:prstGeom prst="rect">
            <a:avLst/>
          </a:prstGeom>
        </p:spPr>
      </p:pic>
      <p:sp>
        <p:nvSpPr>
          <p:cNvPr id="5" name="1 - TextBox">
            <a:extLst>
              <a:ext uri="{FF2B5EF4-FFF2-40B4-BE49-F238E27FC236}">
                <a16:creationId xmlns:a16="http://schemas.microsoft.com/office/drawing/2014/main" id="{FA151EEB-F162-A436-85D6-2EC6C0AA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21" y="6093296"/>
            <a:ext cx="800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ΤΕΛΟΣ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CED6F76-B275-6198-7B14-7C4BBCE85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881" y="5589240"/>
            <a:ext cx="1112713" cy="11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286B3ABB-1DA2-478C-52BC-68B3F2E8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7"/>
            <a:ext cx="3180783" cy="2529012"/>
          </a:xfrm>
          <a:prstGeom prst="rect">
            <a:avLst/>
          </a:prstGeom>
        </p:spPr>
      </p:pic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78D4EC06-6C53-7C2B-0697-278F10B4E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236" y="116631"/>
            <a:ext cx="2871528" cy="2415603"/>
          </a:xfrm>
          <a:prstGeom prst="rect">
            <a:avLst/>
          </a:prstGeom>
        </p:spPr>
      </p:pic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D90E025D-9CA5-3034-7071-02F879018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219" y="191124"/>
            <a:ext cx="2987996" cy="2341111"/>
          </a:xfrm>
          <a:prstGeom prst="rect">
            <a:avLst/>
          </a:prstGeom>
        </p:spPr>
      </p:pic>
      <p:pic>
        <p:nvPicPr>
          <p:cNvPr id="5" name="Εικόνα 4">
            <a:hlinkClick r:id="rId2" action="ppaction://hlinksldjump"/>
            <a:extLst>
              <a:ext uri="{FF2B5EF4-FFF2-40B4-BE49-F238E27FC236}">
                <a16:creationId xmlns:a16="http://schemas.microsoft.com/office/drawing/2014/main" id="{106B3F77-3E16-6ADD-3F32-9D2C63774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712173"/>
            <a:ext cx="3240360" cy="1858257"/>
          </a:xfrm>
          <a:prstGeom prst="rect">
            <a:avLst/>
          </a:prstGeom>
        </p:spPr>
      </p:pic>
      <p:pic>
        <p:nvPicPr>
          <p:cNvPr id="6" name="Εικόνα 5">
            <a:hlinkClick r:id="rId2" action="ppaction://hlinksldjump"/>
            <a:extLst>
              <a:ext uri="{FF2B5EF4-FFF2-40B4-BE49-F238E27FC236}">
                <a16:creationId xmlns:a16="http://schemas.microsoft.com/office/drawing/2014/main" id="{4332CAFE-CF2E-E19A-3E60-9501FB64B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712173"/>
            <a:ext cx="1505809" cy="2023169"/>
          </a:xfrm>
          <a:prstGeom prst="rect">
            <a:avLst/>
          </a:prstGeom>
        </p:spPr>
      </p:pic>
      <p:sp>
        <p:nvSpPr>
          <p:cNvPr id="7" name="1 - TextBox">
            <a:extLst>
              <a:ext uri="{FF2B5EF4-FFF2-40B4-BE49-F238E27FC236}">
                <a16:creationId xmlns:a16="http://schemas.microsoft.com/office/drawing/2014/main" id="{170259F2-909E-3CD3-2439-D0B4C45D1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104" y="2785805"/>
            <a:ext cx="77935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100" dirty="0"/>
              <a:t>(Εικόνα 1)          </a:t>
            </a:r>
            <a:r>
              <a:rPr lang="en-US" sz="1100" dirty="0"/>
              <a:t> </a:t>
            </a:r>
            <a:r>
              <a:rPr lang="el-GR" sz="1100" dirty="0"/>
              <a:t>                                      </a:t>
            </a:r>
            <a:r>
              <a:rPr lang="en-US" sz="1100" dirty="0"/>
              <a:t>    </a:t>
            </a:r>
            <a:r>
              <a:rPr lang="el-GR" sz="1100" dirty="0"/>
              <a:t>  (Εικόνα 2)            </a:t>
            </a:r>
            <a:r>
              <a:rPr lang="en-US" sz="1100" dirty="0"/>
              <a:t>       </a:t>
            </a:r>
            <a:r>
              <a:rPr lang="el-GR" sz="1100" dirty="0"/>
              <a:t>                                                  </a:t>
            </a:r>
            <a:r>
              <a:rPr lang="en-US" sz="1100" dirty="0"/>
              <a:t> </a:t>
            </a:r>
            <a:r>
              <a:rPr lang="el-GR" sz="1100" dirty="0"/>
              <a:t>(Εικόνα 3)                   </a:t>
            </a:r>
            <a:r>
              <a:rPr lang="en-US" sz="1100" dirty="0"/>
              <a:t>    </a:t>
            </a:r>
            <a:endParaRPr lang="el-GR" sz="1100" dirty="0"/>
          </a:p>
        </p:txBody>
      </p:sp>
      <p:pic>
        <p:nvPicPr>
          <p:cNvPr id="8" name="Εικόνα 7">
            <a:hlinkClick r:id="rId2" action="ppaction://hlinksldjump"/>
            <a:extLst>
              <a:ext uri="{FF2B5EF4-FFF2-40B4-BE49-F238E27FC236}">
                <a16:creationId xmlns:a16="http://schemas.microsoft.com/office/drawing/2014/main" id="{164E4716-2D36-203A-D350-E5E8159E0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84" y="3758063"/>
            <a:ext cx="2089300" cy="2191217"/>
          </a:xfrm>
          <a:prstGeom prst="rect">
            <a:avLst/>
          </a:prstGeom>
        </p:spPr>
      </p:pic>
      <p:sp>
        <p:nvSpPr>
          <p:cNvPr id="9" name="1 - TextBox">
            <a:extLst>
              <a:ext uri="{FF2B5EF4-FFF2-40B4-BE49-F238E27FC236}">
                <a16:creationId xmlns:a16="http://schemas.microsoft.com/office/drawing/2014/main" id="{4608DA37-DFDA-3218-4FD2-CFF3F00C8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83" y="5988912"/>
            <a:ext cx="66418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100" dirty="0"/>
              <a:t>(Εικόνα 4)                </a:t>
            </a:r>
            <a:r>
              <a:rPr lang="en-US" sz="1100" dirty="0"/>
              <a:t>   </a:t>
            </a:r>
            <a:r>
              <a:rPr lang="el-GR" sz="1100" dirty="0"/>
              <a:t>                        </a:t>
            </a:r>
            <a:r>
              <a:rPr lang="en-US" sz="1100" dirty="0"/>
              <a:t>  </a:t>
            </a:r>
            <a:r>
              <a:rPr lang="el-GR" sz="1100" dirty="0"/>
              <a:t>  (Εικόνα 5)                                               (Εικόνα 6)</a:t>
            </a:r>
          </a:p>
        </p:txBody>
      </p:sp>
    </p:spTree>
    <p:extLst>
      <p:ext uri="{BB962C8B-B14F-4D97-AF65-F5344CB8AC3E}">
        <p14:creationId xmlns:p14="http://schemas.microsoft.com/office/powerpoint/2010/main" val="4605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>
            <a:extLst>
              <a:ext uri="{FF2B5EF4-FFF2-40B4-BE49-F238E27FC236}">
                <a16:creationId xmlns:a16="http://schemas.microsoft.com/office/drawing/2014/main" id="{5B06B3B9-BCF5-ADB9-A592-297B2227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789040"/>
            <a:ext cx="86044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100" dirty="0"/>
              <a:t>(Εικόνα 1)   </a:t>
            </a:r>
            <a:r>
              <a:rPr lang="en-US" sz="1100" dirty="0"/>
              <a:t>      </a:t>
            </a:r>
            <a:r>
              <a:rPr lang="el-GR" sz="1100" dirty="0"/>
              <a:t>                               </a:t>
            </a:r>
            <a:r>
              <a:rPr lang="en-US" sz="1100" dirty="0"/>
              <a:t>     </a:t>
            </a:r>
            <a:r>
              <a:rPr lang="el-GR" sz="1100" dirty="0"/>
              <a:t>     (Εικόνα 2)                               </a:t>
            </a:r>
            <a:r>
              <a:rPr lang="en-US" sz="1100" dirty="0"/>
              <a:t>        </a:t>
            </a:r>
            <a:r>
              <a:rPr lang="el-GR" sz="1100" dirty="0"/>
              <a:t>  (Εικόνα 3)           </a:t>
            </a:r>
            <a:r>
              <a:rPr lang="en-US" sz="1100" dirty="0"/>
              <a:t>  </a:t>
            </a:r>
            <a:r>
              <a:rPr lang="el-GR" sz="1100" dirty="0"/>
              <a:t>                            </a:t>
            </a:r>
            <a:r>
              <a:rPr lang="en-US" sz="1100" dirty="0"/>
              <a:t>    </a:t>
            </a:r>
            <a:r>
              <a:rPr lang="el-GR" sz="1100" dirty="0"/>
              <a:t> (Εικόνα 4) </a:t>
            </a:r>
          </a:p>
        </p:txBody>
      </p:sp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A0DEFEAE-451B-C441-4F37-86599475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38" y="1412776"/>
            <a:ext cx="941301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0A2F54C9-0F55-4A4D-5C48-C4737D09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32656"/>
            <a:ext cx="6264696" cy="60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45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3741</TotalTime>
  <Words>998</Words>
  <Application>Microsoft Office PowerPoint</Application>
  <PresentationFormat>Προβολή στην οθόνη (4:3)</PresentationFormat>
  <Paragraphs>108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user</cp:lastModifiedBy>
  <cp:revision>285</cp:revision>
  <cp:lastPrinted>2024-01-19T16:32:22Z</cp:lastPrinted>
  <dcterms:created xsi:type="dcterms:W3CDTF">2015-12-12T14:15:08Z</dcterms:created>
  <dcterms:modified xsi:type="dcterms:W3CDTF">2024-05-13T08:43:12Z</dcterms:modified>
</cp:coreProperties>
</file>