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4"/>
  </p:notesMasterIdLst>
  <p:sldIdLst>
    <p:sldId id="459" r:id="rId2"/>
    <p:sldId id="453" r:id="rId3"/>
    <p:sldId id="460" r:id="rId4"/>
    <p:sldId id="461" r:id="rId5"/>
    <p:sldId id="462" r:id="rId6"/>
    <p:sldId id="466" r:id="rId7"/>
    <p:sldId id="463" r:id="rId8"/>
    <p:sldId id="464" r:id="rId9"/>
    <p:sldId id="465" r:id="rId10"/>
    <p:sldId id="468" r:id="rId11"/>
    <p:sldId id="469" r:id="rId12"/>
    <p:sldId id="470" r:id="rId13"/>
  </p:sldIdLst>
  <p:sldSz cx="9144000" cy="6858000" type="screen4x3"/>
  <p:notesSz cx="7104063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42" autoAdjust="0"/>
    <p:restoredTop sz="99855" autoAdjust="0"/>
  </p:normalViewPr>
  <p:slideViewPr>
    <p:cSldViewPr>
      <p:cViewPr varScale="1">
        <p:scale>
          <a:sx n="82" d="100"/>
          <a:sy n="82" d="100"/>
        </p:scale>
        <p:origin x="18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>
              <a:defRPr/>
            </a:pPr>
            <a:fld id="{052AA77D-F425-4828-9E8A-1189266EDD71}" type="datetimeFigureOut">
              <a:rPr lang="el-GR"/>
              <a:pPr>
                <a:defRPr/>
              </a:pPr>
              <a:t>29/9/2024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>
              <a:defRPr/>
            </a:pPr>
            <a:fld id="{93E297D6-6629-4B07-AD50-DD86F5D0CD5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807BB-0078-43A7-B9D9-D5B13CBD44B3}" type="datetimeFigureOut">
              <a:rPr lang="el-GR"/>
              <a:pPr>
                <a:defRPr/>
              </a:pPr>
              <a:t>29/9/2024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C118E-F745-44A1-9819-D982E9C8F57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5EB3F-1214-429F-90C2-D5A6513AC80A}" type="datetimeFigureOut">
              <a:rPr lang="el-GR"/>
              <a:pPr>
                <a:defRPr/>
              </a:pPr>
              <a:t>29/9/2024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6E863-7AA2-4174-9C51-AB5408AE639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0882C-B39B-48E2-B975-FF58661C15A7}" type="datetimeFigureOut">
              <a:rPr lang="el-GR"/>
              <a:pPr>
                <a:defRPr/>
              </a:pPr>
              <a:t>29/9/2024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FB5D2-E82D-41D9-8F4F-52337444DBA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1C0E-4D3A-4283-9A66-68CFFAF6F252}" type="datetimeFigureOut">
              <a:rPr lang="el-GR"/>
              <a:pPr>
                <a:defRPr/>
              </a:pPr>
              <a:t>29/9/2024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6FBF9-A059-4843-807C-722A57516C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4038E-9D37-482B-B5F2-14C031F09C4A}" type="datetimeFigureOut">
              <a:rPr lang="el-GR"/>
              <a:pPr>
                <a:defRPr/>
              </a:pPr>
              <a:t>29/9/2024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02BE-88E8-4D99-A941-F601FD90A23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A199-C6C0-4463-822C-CA45A12634E0}" type="datetimeFigureOut">
              <a:rPr lang="el-GR"/>
              <a:pPr>
                <a:defRPr/>
              </a:pPr>
              <a:t>29/9/2024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8C32-4187-4B38-AE9E-5E023F85B8A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672C3-134D-4148-A220-A0836A9D230E}" type="datetimeFigureOut">
              <a:rPr lang="el-GR"/>
              <a:pPr>
                <a:defRPr/>
              </a:pPr>
              <a:t>29/9/2024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52C1D-8005-41D5-A664-444036265C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0ABF7-028D-4CA8-9714-79B5F9583F52}" type="datetimeFigureOut">
              <a:rPr lang="el-GR"/>
              <a:pPr>
                <a:defRPr/>
              </a:pPr>
              <a:t>29/9/2024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9B06A-55C2-4291-9F47-BD1FD1B0646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4E8E3-C5F7-48F6-9B03-622016CCF31F}" type="datetimeFigureOut">
              <a:rPr lang="el-GR"/>
              <a:pPr>
                <a:defRPr/>
              </a:pPr>
              <a:t>29/9/2024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3AD62-7BAD-4F66-BEBE-6427903FD32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4544-86C6-46A2-8D36-03CC31691F0B}" type="datetimeFigureOut">
              <a:rPr lang="el-GR"/>
              <a:pPr>
                <a:defRPr/>
              </a:pPr>
              <a:t>29/9/2024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D10CC-A178-4383-8A35-BA10ABCFA18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D9CB-84A8-4E17-BFE4-73CE6BBB9E4A}" type="datetimeFigureOut">
              <a:rPr lang="el-GR"/>
              <a:pPr>
                <a:defRPr/>
              </a:pPr>
              <a:t>29/9/2024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34FE3-EB59-4FDB-A96C-EA6C44206FD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EB3A3CA-B443-4158-8CF0-566CA69BCF78}" type="datetimeFigureOut">
              <a:rPr lang="el-GR"/>
              <a:pPr>
                <a:defRPr/>
              </a:pPr>
              <a:t>29/9/2024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3C8EF6-6C2C-495C-B5FF-6FF78B080B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slide" Target="slide5.xml"/><Relationship Id="rId12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slide" Target="slide4.xml"/><Relationship Id="rId10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4.png"/><Relationship Id="rId3" Type="http://schemas.openxmlformats.org/officeDocument/2006/relationships/slide" Target="slide9.xml"/><Relationship Id="rId7" Type="http://schemas.openxmlformats.org/officeDocument/2006/relationships/image" Target="../media/image11.png"/><Relationship Id="rId12" Type="http://schemas.openxmlformats.org/officeDocument/2006/relationships/slide" Target="slide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slide" Target="slide8.xml"/><Relationship Id="rId10" Type="http://schemas.openxmlformats.org/officeDocument/2006/relationships/slide" Target="slide10.xml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TextBox"/>
          <p:cNvSpPr txBox="1">
            <a:spLocks noChangeArrowheads="1"/>
          </p:cNvSpPr>
          <p:nvPr/>
        </p:nvSpPr>
        <p:spPr bwMode="auto">
          <a:xfrm>
            <a:off x="1403350" y="323850"/>
            <a:ext cx="5689600" cy="74635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ΒΙΟΛΟΓΙΑ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΄ ΓΥΜΝΑΣΙΟΥ</a:t>
            </a:r>
          </a:p>
          <a:p>
            <a:pPr algn="ctr">
              <a:defRPr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1.3 Οργάνωση πολυκύτταρων οργανισμών</a:t>
            </a:r>
          </a:p>
          <a:p>
            <a:pPr algn="ctr">
              <a:defRPr/>
            </a:pPr>
            <a:r>
              <a:rPr lang="el-GR" sz="1050" dirty="0">
                <a:latin typeface="Arial" panose="020B0604020202020204" pitchFamily="34" charset="0"/>
                <a:cs typeface="Arial" panose="020B0604020202020204" pitchFamily="34" charset="0"/>
              </a:rPr>
              <a:t>(Σχολικό σελ. 25-26)</a:t>
            </a:r>
          </a:p>
        </p:txBody>
      </p:sp>
      <p:sp>
        <p:nvSpPr>
          <p:cNvPr id="2051" name="8 - Ορθογώνιο"/>
          <p:cNvSpPr>
            <a:spLocks noChangeArrowheads="1"/>
          </p:cNvSpPr>
          <p:nvPr/>
        </p:nvSpPr>
        <p:spPr bwMode="auto">
          <a:xfrm>
            <a:off x="539750" y="1612355"/>
            <a:ext cx="3709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28600" indent="-228600">
              <a:buFont typeface="Arial" charset="0"/>
              <a:buAutoNum type="arabicPeriod"/>
              <a:defRPr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Σε τι διαφέρουν τα κύτταρα ενός οργανισμού;</a:t>
            </a:r>
          </a:p>
        </p:txBody>
      </p:sp>
      <p:sp>
        <p:nvSpPr>
          <p:cNvPr id="2052" name="14 - Ορθογώνιο"/>
          <p:cNvSpPr>
            <a:spLocks noChangeArrowheads="1"/>
          </p:cNvSpPr>
          <p:nvPr/>
        </p:nvSpPr>
        <p:spPr bwMode="auto">
          <a:xfrm>
            <a:off x="5019154" y="1556792"/>
            <a:ext cx="3205162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Διαφέρουν: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ι) στο σχήμα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l-GR" alt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ιι</a:t>
            </a: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) στο μέγεθος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l-GR" altLang="el-GR" sz="1400" dirty="0" err="1">
                <a:latin typeface="Arial" panose="020B0604020202020204" pitchFamily="34" charset="0"/>
                <a:cs typeface="Arial" panose="020B0604020202020204" pitchFamily="34" charset="0"/>
              </a:rPr>
              <a:t>ιιι</a:t>
            </a: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) στις λειτουργίες</a:t>
            </a:r>
          </a:p>
        </p:txBody>
      </p:sp>
      <p:sp>
        <p:nvSpPr>
          <p:cNvPr id="2055" name="8 - Ορθογώνιο"/>
          <p:cNvSpPr>
            <a:spLocks noChangeArrowheads="1"/>
          </p:cNvSpPr>
          <p:nvPr/>
        </p:nvSpPr>
        <p:spPr bwMode="auto">
          <a:xfrm>
            <a:off x="539750" y="2768587"/>
            <a:ext cx="4160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2. Κ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ύτταρα, με παρόμοια μορφή και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λειτουργία που συνδέονται, τι αποτελούν;</a:t>
            </a:r>
            <a:endParaRPr lang="el-G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1" name="8 - Ορθογώνιο"/>
          <p:cNvSpPr>
            <a:spLocks noChangeArrowheads="1"/>
          </p:cNvSpPr>
          <p:nvPr/>
        </p:nvSpPr>
        <p:spPr bwMode="auto">
          <a:xfrm>
            <a:off x="611188" y="1196752"/>
            <a:ext cx="14379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Ερωτήσεις</a:t>
            </a:r>
          </a:p>
        </p:txBody>
      </p:sp>
      <p:sp>
        <p:nvSpPr>
          <p:cNvPr id="2062" name="8 - Ορθογώνιο"/>
          <p:cNvSpPr>
            <a:spLocks noChangeArrowheads="1"/>
          </p:cNvSpPr>
          <p:nvPr/>
        </p:nvSpPr>
        <p:spPr bwMode="auto">
          <a:xfrm>
            <a:off x="5198541" y="1196752"/>
            <a:ext cx="1144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400" u="sng">
                <a:latin typeface="Arial" panose="020B0604020202020204" pitchFamily="34" charset="0"/>
                <a:cs typeface="Arial" panose="020B0604020202020204" pitchFamily="34" charset="0"/>
              </a:rPr>
              <a:t>Απαντήσεις</a:t>
            </a:r>
          </a:p>
        </p:txBody>
      </p:sp>
      <p:sp>
        <p:nvSpPr>
          <p:cNvPr id="15" name="8 - Ορθογώνιο"/>
          <p:cNvSpPr>
            <a:spLocks noChangeArrowheads="1"/>
          </p:cNvSpPr>
          <p:nvPr/>
        </p:nvSpPr>
        <p:spPr bwMode="auto">
          <a:xfrm>
            <a:off x="539749" y="4083422"/>
            <a:ext cx="40705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4. Ιστοί 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που συνεργάζονται μεταξύ τους, τι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αποτελούν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6" name="14 - Ορθογώνιο"/>
          <p:cNvSpPr>
            <a:spLocks noChangeArrowheads="1"/>
          </p:cNvSpPr>
          <p:nvPr/>
        </p:nvSpPr>
        <p:spPr bwMode="auto">
          <a:xfrm>
            <a:off x="5019154" y="4077072"/>
            <a:ext cx="27717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Ένα όργανο (π.χ. καρδιά)</a:t>
            </a:r>
          </a:p>
        </p:txBody>
      </p:sp>
      <p:sp>
        <p:nvSpPr>
          <p:cNvPr id="19" name="8 - Ορθογώνιο"/>
          <p:cNvSpPr>
            <a:spLocks noChangeArrowheads="1"/>
          </p:cNvSpPr>
          <p:nvPr/>
        </p:nvSpPr>
        <p:spPr bwMode="auto">
          <a:xfrm>
            <a:off x="539750" y="4660688"/>
            <a:ext cx="4160316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5. Από ποιους ιστούς αποτελείται το όργανο  </a:t>
            </a:r>
          </a:p>
          <a:p>
            <a:pPr>
              <a:buFont typeface="Arial" charset="0"/>
              <a:buNone/>
              <a:defRPr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«καρδιά»</a:t>
            </a:r>
          </a:p>
        </p:txBody>
      </p:sp>
      <p:sp>
        <p:nvSpPr>
          <p:cNvPr id="20" name="14 - Ορθογώνιο"/>
          <p:cNvSpPr>
            <a:spLocks noChangeArrowheads="1"/>
          </p:cNvSpPr>
          <p:nvPr/>
        </p:nvSpPr>
        <p:spPr bwMode="auto">
          <a:xfrm>
            <a:off x="5055666" y="4657513"/>
            <a:ext cx="2592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Από τον μυϊκό ιστό και τον νευρικό ιστό</a:t>
            </a:r>
          </a:p>
        </p:txBody>
      </p:sp>
      <p:sp>
        <p:nvSpPr>
          <p:cNvPr id="27" name="8 - Ορθογώνιο"/>
          <p:cNvSpPr>
            <a:spLocks noChangeArrowheads="1"/>
          </p:cNvSpPr>
          <p:nvPr/>
        </p:nvSpPr>
        <p:spPr bwMode="auto">
          <a:xfrm>
            <a:off x="539750" y="3556570"/>
            <a:ext cx="33466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3. Αναφέρεται δύο είδη ιστών.</a:t>
            </a:r>
          </a:p>
        </p:txBody>
      </p:sp>
      <p:sp>
        <p:nvSpPr>
          <p:cNvPr id="28" name="14 - Ορθογώνιο"/>
          <p:cNvSpPr>
            <a:spLocks noChangeArrowheads="1"/>
          </p:cNvSpPr>
          <p:nvPr/>
        </p:nvSpPr>
        <p:spPr bwMode="auto">
          <a:xfrm>
            <a:off x="5019154" y="3501008"/>
            <a:ext cx="2054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Ι) μυϊκός ιστός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ΙΙ) νευρικός ιστός</a:t>
            </a:r>
          </a:p>
        </p:txBody>
      </p:sp>
      <p:sp>
        <p:nvSpPr>
          <p:cNvPr id="29" name="14 - Ορθογώνιο"/>
          <p:cNvSpPr>
            <a:spLocks noChangeArrowheads="1"/>
          </p:cNvSpPr>
          <p:nvPr/>
        </p:nvSpPr>
        <p:spPr bwMode="auto">
          <a:xfrm>
            <a:off x="4982641" y="2784462"/>
            <a:ext cx="3205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Έναν ιστό</a:t>
            </a:r>
          </a:p>
        </p:txBody>
      </p:sp>
      <p:pic>
        <p:nvPicPr>
          <p:cNvPr id="206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1622252"/>
            <a:ext cx="706437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6068" y="1553989"/>
            <a:ext cx="7366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15 - TextBox"/>
          <p:cNvSpPr txBox="1">
            <a:spLocks noChangeArrowheads="1"/>
          </p:cNvSpPr>
          <p:nvPr/>
        </p:nvSpPr>
        <p:spPr bwMode="auto">
          <a:xfrm>
            <a:off x="6696744" y="2226037"/>
            <a:ext cx="9944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μυϊκά κύτταρα</a:t>
            </a:r>
          </a:p>
        </p:txBody>
      </p:sp>
      <p:sp>
        <p:nvSpPr>
          <p:cNvPr id="2066" name="16 - TextBox"/>
          <p:cNvSpPr txBox="1">
            <a:spLocks noChangeArrowheads="1"/>
          </p:cNvSpPr>
          <p:nvPr/>
        </p:nvSpPr>
        <p:spPr bwMode="auto">
          <a:xfrm>
            <a:off x="7884368" y="2246675"/>
            <a:ext cx="1227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νευρικά κύτταρα</a:t>
            </a:r>
          </a:p>
        </p:txBody>
      </p:sp>
      <p:pic>
        <p:nvPicPr>
          <p:cNvPr id="2068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60232" y="2852936"/>
            <a:ext cx="444819" cy="36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23 - Δεξιό βέλος"/>
          <p:cNvSpPr/>
          <p:nvPr/>
        </p:nvSpPr>
        <p:spPr>
          <a:xfrm>
            <a:off x="7298331" y="3080609"/>
            <a:ext cx="317204" cy="171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0" name="15 - TextBox"/>
          <p:cNvSpPr txBox="1">
            <a:spLocks noChangeArrowheads="1"/>
          </p:cNvSpPr>
          <p:nvPr/>
        </p:nvSpPr>
        <p:spPr bwMode="auto">
          <a:xfrm>
            <a:off x="6466754" y="3212976"/>
            <a:ext cx="10125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1000" dirty="0">
                <a:latin typeface="Arial" panose="020B0604020202020204" pitchFamily="34" charset="0"/>
                <a:cs typeface="Arial" panose="020B0604020202020204" pitchFamily="34" charset="0"/>
              </a:rPr>
              <a:t>μυϊκά κύτταρα</a:t>
            </a:r>
          </a:p>
        </p:txBody>
      </p:sp>
      <p:pic>
        <p:nvPicPr>
          <p:cNvPr id="3" name="Εικόνα 2">
            <a:hlinkClick r:id="rId7" action="ppaction://hlinksldjump"/>
            <a:extLst>
              <a:ext uri="{FF2B5EF4-FFF2-40B4-BE49-F238E27FC236}">
                <a16:creationId xmlns:a16="http://schemas.microsoft.com/office/drawing/2014/main" id="{0C48275A-4D2C-324E-E198-D3408DE456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9871" y="3739938"/>
            <a:ext cx="750406" cy="982043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C8349FD-CE58-D250-BB49-DB4FB97326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3954" y="2714801"/>
            <a:ext cx="817762" cy="751307"/>
          </a:xfrm>
          <a:prstGeom prst="rect">
            <a:avLst/>
          </a:prstGeom>
        </p:spPr>
      </p:pic>
      <p:sp>
        <p:nvSpPr>
          <p:cNvPr id="21" name="8 - Ορθογώνιο"/>
          <p:cNvSpPr>
            <a:spLocks noChangeArrowheads="1"/>
          </p:cNvSpPr>
          <p:nvPr/>
        </p:nvSpPr>
        <p:spPr bwMode="auto">
          <a:xfrm>
            <a:off x="539749" y="5314695"/>
            <a:ext cx="4488189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6. Τι αποτελούν τα διάφορα όργανα που </a:t>
            </a:r>
          </a:p>
          <a:p>
            <a:pPr>
              <a:buFont typeface="Arial" charset="0"/>
              <a:buNone/>
              <a:defRPr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συνεργάζονται μεταξύ;</a:t>
            </a:r>
          </a:p>
        </p:txBody>
      </p:sp>
      <p:sp>
        <p:nvSpPr>
          <p:cNvPr id="22" name="14 - Ορθογώνιο"/>
          <p:cNvSpPr>
            <a:spLocks noChangeArrowheads="1"/>
          </p:cNvSpPr>
          <p:nvPr/>
        </p:nvSpPr>
        <p:spPr bwMode="auto">
          <a:xfrm>
            <a:off x="5004048" y="5332157"/>
            <a:ext cx="2592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Ένα σύστημα οργάνων (αναπνευστικό σύστημα)</a:t>
            </a:r>
          </a:p>
        </p:txBody>
      </p:sp>
      <p:pic>
        <p:nvPicPr>
          <p:cNvPr id="4" name="Εικόνα 3">
            <a:hlinkClick r:id="rId10" action="ppaction://hlinksldjump"/>
            <a:extLst>
              <a:ext uri="{FF2B5EF4-FFF2-40B4-BE49-F238E27FC236}">
                <a16:creationId xmlns:a16="http://schemas.microsoft.com/office/drawing/2014/main" id="{C18DA04A-1533-4FFF-A818-2E90334D36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33066" y="4798876"/>
            <a:ext cx="750407" cy="843130"/>
          </a:xfrm>
          <a:prstGeom prst="rect">
            <a:avLst/>
          </a:prstGeom>
        </p:spPr>
      </p:pic>
      <p:sp>
        <p:nvSpPr>
          <p:cNvPr id="23" name="8 - Ορθογώνιο"/>
          <p:cNvSpPr>
            <a:spLocks noChangeArrowheads="1"/>
          </p:cNvSpPr>
          <p:nvPr/>
        </p:nvSpPr>
        <p:spPr bwMode="auto">
          <a:xfrm>
            <a:off x="539749" y="6017998"/>
            <a:ext cx="44881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7. Τι γνωρίζεται για το κυκλοφορικό σύστημα;</a:t>
            </a:r>
          </a:p>
        </p:txBody>
      </p:sp>
      <p:sp>
        <p:nvSpPr>
          <p:cNvPr id="24" name="14 - Ορθογώνιο"/>
          <p:cNvSpPr>
            <a:spLocks noChangeArrowheads="1"/>
          </p:cNvSpPr>
          <p:nvPr/>
        </p:nvSpPr>
        <p:spPr bwMode="auto">
          <a:xfrm>
            <a:off x="5004048" y="6002124"/>
            <a:ext cx="2286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Βοηθάει στην κυκλοφορία του αίματος</a:t>
            </a:r>
          </a:p>
        </p:txBody>
      </p:sp>
      <p:pic>
        <p:nvPicPr>
          <p:cNvPr id="3082" name="17 - Εικόνα" descr="download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90452" y="5808996"/>
            <a:ext cx="743104" cy="81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2051" grpId="0"/>
      <p:bldP spid="2052" grpId="0"/>
      <p:bldP spid="2055" grpId="0"/>
      <p:bldP spid="2061" grpId="0"/>
      <p:bldP spid="2062" grpId="0"/>
      <p:bldP spid="15" grpId="0"/>
      <p:bldP spid="16" grpId="0"/>
      <p:bldP spid="19" grpId="0"/>
      <p:bldP spid="20" grpId="0"/>
      <p:bldP spid="27" grpId="0"/>
      <p:bldP spid="28" grpId="0"/>
      <p:bldP spid="29" grpId="0"/>
      <p:bldP spid="2065" grpId="0"/>
      <p:bldP spid="2066" grpId="0"/>
      <p:bldP spid="39" grpId="0" animBg="1"/>
      <p:bldP spid="2070" grpId="0"/>
      <p:bldP spid="21" grpId="0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id="{B3A9A674-5363-B2C3-E345-A620F7C74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9980"/>
            <a:ext cx="9144000" cy="343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63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>
            <a:hlinkClick r:id="rId2" action="ppaction://hlinksldjump"/>
            <a:extLst>
              <a:ext uri="{FF2B5EF4-FFF2-40B4-BE49-F238E27FC236}">
                <a16:creationId xmlns:a16="http://schemas.microsoft.com/office/drawing/2014/main" id="{5B67DC59-A027-F0F6-52D7-EEBD21C6B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7704" y="260648"/>
            <a:ext cx="5112568" cy="65257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570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hlinkClick r:id="rId2" action="ppaction://hlinksldjump"/>
            <a:extLst>
              <a:ext uri="{FF2B5EF4-FFF2-40B4-BE49-F238E27FC236}">
                <a16:creationId xmlns:a16="http://schemas.microsoft.com/office/drawing/2014/main" id="{6564FBEE-A3FA-B2A9-EA55-ED43387F6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713" y="116632"/>
            <a:ext cx="4825440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07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8 - Ορθογώνιο"/>
          <p:cNvSpPr>
            <a:spLocks noChangeArrowheads="1"/>
          </p:cNvSpPr>
          <p:nvPr/>
        </p:nvSpPr>
        <p:spPr bwMode="auto">
          <a:xfrm>
            <a:off x="611188" y="260648"/>
            <a:ext cx="1144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Ερωτήσεις</a:t>
            </a:r>
          </a:p>
        </p:txBody>
      </p:sp>
      <p:sp>
        <p:nvSpPr>
          <p:cNvPr id="2062" name="8 - Ορθογώνιο"/>
          <p:cNvSpPr>
            <a:spLocks noChangeArrowheads="1"/>
          </p:cNvSpPr>
          <p:nvPr/>
        </p:nvSpPr>
        <p:spPr bwMode="auto">
          <a:xfrm>
            <a:off x="5452417" y="260648"/>
            <a:ext cx="1144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400" u="sng">
                <a:latin typeface="Arial" panose="020B0604020202020204" pitchFamily="34" charset="0"/>
                <a:cs typeface="Arial" panose="020B0604020202020204" pitchFamily="34" charset="0"/>
              </a:rPr>
              <a:t>Απαντήσεις</a:t>
            </a:r>
          </a:p>
        </p:txBody>
      </p:sp>
      <p:sp>
        <p:nvSpPr>
          <p:cNvPr id="25" name="14 - Ορθογώνιο"/>
          <p:cNvSpPr>
            <a:spLocks noChangeArrowheads="1"/>
          </p:cNvSpPr>
          <p:nvPr/>
        </p:nvSpPr>
        <p:spPr bwMode="auto">
          <a:xfrm>
            <a:off x="5327005" y="692696"/>
            <a:ext cx="13509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Α) την καρδιά,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Β) τις φλέβες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Γ) τις αρτηρίες</a:t>
            </a:r>
          </a:p>
        </p:txBody>
      </p:sp>
      <p:sp>
        <p:nvSpPr>
          <p:cNvPr id="26" name="8 - Ορθογώνιο"/>
          <p:cNvSpPr>
            <a:spLocks noChangeArrowheads="1"/>
          </p:cNvSpPr>
          <p:nvPr/>
        </p:nvSpPr>
        <p:spPr bwMode="auto">
          <a:xfrm>
            <a:off x="539749" y="730796"/>
            <a:ext cx="4787255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8. Το κυκλοφορικό σύστημα από ποια όργανα </a:t>
            </a:r>
          </a:p>
          <a:p>
            <a:pPr>
              <a:buFont typeface="Arial" charset="0"/>
              <a:buNone/>
              <a:defRPr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αποτελείται;</a:t>
            </a:r>
          </a:p>
        </p:txBody>
      </p:sp>
      <p:sp>
        <p:nvSpPr>
          <p:cNvPr id="43" name="8 - Ορθογώνιο"/>
          <p:cNvSpPr>
            <a:spLocks noChangeArrowheads="1"/>
          </p:cNvSpPr>
          <p:nvPr/>
        </p:nvSpPr>
        <p:spPr bwMode="auto">
          <a:xfrm>
            <a:off x="539750" y="1583071"/>
            <a:ext cx="4288078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9. Συστήματα οργάνων που συνεργάζονται </a:t>
            </a:r>
          </a:p>
          <a:p>
            <a:pPr>
              <a:buFont typeface="Arial" charset="0"/>
              <a:buNone/>
              <a:defRPr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και λειτουργούν, τι δημιουργούν;</a:t>
            </a:r>
          </a:p>
        </p:txBody>
      </p:sp>
      <p:sp>
        <p:nvSpPr>
          <p:cNvPr id="44" name="14 - Ορθογώνιο"/>
          <p:cNvSpPr>
            <a:spLocks noChangeArrowheads="1"/>
          </p:cNvSpPr>
          <p:nvPr/>
        </p:nvSpPr>
        <p:spPr bwMode="auto">
          <a:xfrm>
            <a:off x="5273030" y="1610059"/>
            <a:ext cx="2286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Έναν πολυκύτταρο οργανισμό</a:t>
            </a:r>
          </a:p>
        </p:txBody>
      </p:sp>
      <p:sp>
        <p:nvSpPr>
          <p:cNvPr id="3085" name="21 - TextBox"/>
          <p:cNvSpPr txBox="1">
            <a:spLocks noChangeArrowheads="1"/>
          </p:cNvSpPr>
          <p:nvPr/>
        </p:nvSpPr>
        <p:spPr bwMode="auto">
          <a:xfrm>
            <a:off x="3851920" y="6365705"/>
            <a:ext cx="9286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ΤΕΛΟΣ</a:t>
            </a: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395536" y="2302209"/>
            <a:ext cx="4288078" cy="82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. Καταγράψτε από το μικρότερο προς το </a:t>
            </a:r>
          </a:p>
          <a:p>
            <a:pPr>
              <a:buFont typeface="Arial" charset="0"/>
              <a:buNone/>
              <a:defRPr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μεγαλύτερο τις δομές που αποτελούν έναν </a:t>
            </a:r>
          </a:p>
          <a:p>
            <a:pPr>
              <a:buFont typeface="Arial" charset="0"/>
              <a:buNone/>
              <a:defRPr/>
            </a:pPr>
            <a:r>
              <a:rPr 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άνθρωπο</a:t>
            </a:r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5327005" y="2308559"/>
            <a:ext cx="2574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Μόριο, οργανίδιο, κύτταρο, ιστός, όργανο, σύστημα οργάνων, οργανισμός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97AE6716-D799-07AD-49B5-F7ECD1DB6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543" y="6093296"/>
            <a:ext cx="574792" cy="576064"/>
          </a:xfrm>
          <a:prstGeom prst="rect">
            <a:avLst/>
          </a:prstGeom>
        </p:spPr>
      </p:pic>
      <p:pic>
        <p:nvPicPr>
          <p:cNvPr id="5" name="Εικόνα 4">
            <a:hlinkClick r:id="rId3" action="ppaction://hlinksldjump"/>
            <a:extLst>
              <a:ext uri="{FF2B5EF4-FFF2-40B4-BE49-F238E27FC236}">
                <a16:creationId xmlns:a16="http://schemas.microsoft.com/office/drawing/2014/main" id="{D76BDAFA-5423-109A-17C5-E01FA5C14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930" y="1529558"/>
            <a:ext cx="1024416" cy="1440160"/>
          </a:xfrm>
          <a:prstGeom prst="rect">
            <a:avLst/>
          </a:prstGeom>
        </p:spPr>
      </p:pic>
      <p:pic>
        <p:nvPicPr>
          <p:cNvPr id="7" name="Εικόνα 6">
            <a:hlinkClick r:id="rId5" action="ppaction://hlinksldjump"/>
            <a:extLst>
              <a:ext uri="{FF2B5EF4-FFF2-40B4-BE49-F238E27FC236}">
                <a16:creationId xmlns:a16="http://schemas.microsoft.com/office/drawing/2014/main" id="{CD17D7EA-AAE8-EABE-704B-749D7CBFC9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962" y="1544321"/>
            <a:ext cx="668283" cy="523220"/>
          </a:xfrm>
          <a:prstGeom prst="rect">
            <a:avLst/>
          </a:prstGeom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21F91556-434B-271F-E62C-E348D65B2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568" y="4077072"/>
            <a:ext cx="3240088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Ποια τα όργανα των φυτών;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EF804A2B-11DC-8EBC-F8E6-37664CB10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489" y="4087840"/>
            <a:ext cx="2771775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Ρίζα, βλαστός, φύλλα, άνθος</a:t>
            </a: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CB2BEBDA-4BC5-38AD-D518-F38E846A9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3261675"/>
            <a:ext cx="3714119" cy="563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Πώς οργανώνονται τα κύτταρα των </a:t>
            </a:r>
          </a:p>
          <a:p>
            <a:pPr eaLnBrk="0" hangingPunct="0"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φυτικών οργανισμών;</a:t>
            </a:r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9BC698AD-B9A9-5F3D-6133-DFCF29517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269923"/>
            <a:ext cx="2588600" cy="85303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" name="Rectangle 7">
            <a:extLst>
              <a:ext uri="{FF2B5EF4-FFF2-40B4-BE49-F238E27FC236}">
                <a16:creationId xmlns:a16="http://schemas.microsoft.com/office/drawing/2014/main" id="{83200130-24FC-4690-0849-7CB821AF9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512295"/>
            <a:ext cx="3816226" cy="563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Ποιες ιδιότητες έχουν τα κύτταρα ενός </a:t>
            </a:r>
          </a:p>
          <a:p>
            <a:pPr eaLnBrk="0" hangingPunct="0"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οργανισμού;</a:t>
            </a:r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FA1632B2-F0BB-349C-F354-8A2AAE223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142" y="4509120"/>
            <a:ext cx="3275681" cy="956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Ι) εκτελούν διαφορετικές λειτουργίες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ΙΙ) συνεργάζονται μεταξύ τους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ΙΙΙ) κάθε κύτταρο έχει την ανάγκη των  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υπολοίπων για να ζήσει</a:t>
            </a:r>
          </a:p>
        </p:txBody>
      </p:sp>
      <p:pic>
        <p:nvPicPr>
          <p:cNvPr id="30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id="{CC746544-8E49-AF85-45A5-2C9494ECC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76040" y="4165992"/>
            <a:ext cx="876196" cy="1118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" name="Rectangle 12">
            <a:extLst>
              <a:ext uri="{FF2B5EF4-FFF2-40B4-BE49-F238E27FC236}">
                <a16:creationId xmlns:a16="http://schemas.microsoft.com/office/drawing/2014/main" id="{37C21DB8-6110-B66F-E34F-215B95966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563539"/>
            <a:ext cx="4104456" cy="8177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Γιατί ένα και μοναδικό κύτταρο, ενός </a:t>
            </a:r>
          </a:p>
          <a:p>
            <a:pPr eaLnBrk="0" hangingPunct="0"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μονοκύτταρου οργανισμού, μπορεί να </a:t>
            </a:r>
          </a:p>
          <a:p>
            <a:pPr eaLnBrk="0" hangingPunct="0"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ζήσει μόνο του;</a:t>
            </a:r>
          </a:p>
        </p:txBody>
      </p:sp>
      <p:sp>
        <p:nvSpPr>
          <p:cNvPr id="32" name="Rectangle 13">
            <a:extLst>
              <a:ext uri="{FF2B5EF4-FFF2-40B4-BE49-F238E27FC236}">
                <a16:creationId xmlns:a16="http://schemas.microsoft.com/office/drawing/2014/main" id="{8799C75E-352E-12B8-1010-9E0AC6EFA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5568139"/>
            <a:ext cx="3672136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l-GR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Γιατί εκτελεί, όλες τις λειτουργίες μόνο του</a:t>
            </a:r>
          </a:p>
        </p:txBody>
      </p:sp>
      <p:pic>
        <p:nvPicPr>
          <p:cNvPr id="36" name="Εικόνα 35">
            <a:hlinkClick r:id="rId10" action="ppaction://hlinksldjump"/>
            <a:extLst>
              <a:ext uri="{FF2B5EF4-FFF2-40B4-BE49-F238E27FC236}">
                <a16:creationId xmlns:a16="http://schemas.microsoft.com/office/drawing/2014/main" id="{A0168016-7C05-CD51-1F73-07492C91AC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52728" y="3194659"/>
            <a:ext cx="2195736" cy="825572"/>
          </a:xfrm>
          <a:prstGeom prst="rect">
            <a:avLst/>
          </a:prstGeom>
        </p:spPr>
      </p:pic>
      <p:pic>
        <p:nvPicPr>
          <p:cNvPr id="38" name="Εικόνα 37">
            <a:hlinkClick r:id="rId12" action="ppaction://hlinksldjump"/>
            <a:extLst>
              <a:ext uri="{FF2B5EF4-FFF2-40B4-BE49-F238E27FC236}">
                <a16:creationId xmlns:a16="http://schemas.microsoft.com/office/drawing/2014/main" id="{4A1C0BED-475B-C54F-B4AA-C4376651EE8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6040" y="5452179"/>
            <a:ext cx="795899" cy="1104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2062" grpId="0"/>
      <p:bldP spid="25" grpId="0"/>
      <p:bldP spid="26" grpId="0"/>
      <p:bldP spid="43" grpId="0"/>
      <p:bldP spid="3085" grpId="0"/>
      <p:bldP spid="14" grpId="0"/>
      <p:bldP spid="15" grpId="0"/>
      <p:bldP spid="17" grpId="0"/>
      <p:bldP spid="18" grpId="0"/>
      <p:bldP spid="19" grpId="0"/>
      <p:bldP spid="28" grpId="0"/>
      <p:bldP spid="29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hlinkClick r:id="rId2" action="ppaction://hlinksldjump"/>
            <a:extLst>
              <a:ext uri="{FF2B5EF4-FFF2-40B4-BE49-F238E27FC236}">
                <a16:creationId xmlns:a16="http://schemas.microsoft.com/office/drawing/2014/main" id="{92072F04-B08E-8B12-17DD-BA6BC5CEF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333"/>
            <a:ext cx="9144000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15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hlinkClick r:id="rId2" action="ppaction://hlinksldjump"/>
            <a:extLst>
              <a:ext uri="{FF2B5EF4-FFF2-40B4-BE49-F238E27FC236}">
                <a16:creationId xmlns:a16="http://schemas.microsoft.com/office/drawing/2014/main" id="{7AC15B6D-4559-8DA2-2ED8-6F4FE803B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675"/>
            <a:ext cx="9144000" cy="674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3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hlinkClick r:id="rId2" action="ppaction://hlinksldjump"/>
            <a:extLst>
              <a:ext uri="{FF2B5EF4-FFF2-40B4-BE49-F238E27FC236}">
                <a16:creationId xmlns:a16="http://schemas.microsoft.com/office/drawing/2014/main" id="{A650DC01-C3F8-8632-50C8-DCDD5182B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5355"/>
            <a:ext cx="5184576" cy="67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8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hlinkClick r:id="rId2" action="ppaction://hlinksldjump"/>
            <a:extLst>
              <a:ext uri="{FF2B5EF4-FFF2-40B4-BE49-F238E27FC236}">
                <a16:creationId xmlns:a16="http://schemas.microsoft.com/office/drawing/2014/main" id="{AD899914-B1F3-E115-D378-E2B4A3780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60648"/>
            <a:ext cx="563983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3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 - Εικόνα" descr="download.jpg">
            <a:hlinkClick r:id="rId2" action="ppaction://hlinksldjump"/>
            <a:extLst>
              <a:ext uri="{FF2B5EF4-FFF2-40B4-BE49-F238E27FC236}">
                <a16:creationId xmlns:a16="http://schemas.microsoft.com/office/drawing/2014/main" id="{4C848F4B-AD6E-4A1E-3EED-8655C6FE46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5656" y="43230"/>
            <a:ext cx="6192688" cy="677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6935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hlinkClick r:id="rId2" action="ppaction://hlinksldjump"/>
            <a:extLst>
              <a:ext uri="{FF2B5EF4-FFF2-40B4-BE49-F238E27FC236}">
                <a16:creationId xmlns:a16="http://schemas.microsoft.com/office/drawing/2014/main" id="{71D48CB6-B930-F2E7-9366-244CC9507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15491"/>
            <a:ext cx="8208912" cy="64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84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hlinkClick r:id="rId2" action="ppaction://hlinksldjump"/>
            <a:extLst>
              <a:ext uri="{FF2B5EF4-FFF2-40B4-BE49-F238E27FC236}">
                <a16:creationId xmlns:a16="http://schemas.microsoft.com/office/drawing/2014/main" id="{CA4AEAF0-2E24-B669-02C2-6F5C6A80D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0"/>
            <a:ext cx="4743554" cy="666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3935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</TotalTime>
  <Words>313</Words>
  <Application>Microsoft Office PowerPoint</Application>
  <PresentationFormat>Προβολή στην οθόνη (4:3)</PresentationFormat>
  <Paragraphs>59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Performance Edition Sept 2009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decon</dc:creator>
  <cp:lastModifiedBy>δημητρης οικονομου</cp:lastModifiedBy>
  <cp:revision>188</cp:revision>
  <cp:lastPrinted>2024-04-29T19:02:19Z</cp:lastPrinted>
  <dcterms:created xsi:type="dcterms:W3CDTF">2015-12-12T14:15:08Z</dcterms:created>
  <dcterms:modified xsi:type="dcterms:W3CDTF">2024-09-29T14:03:48Z</dcterms:modified>
</cp:coreProperties>
</file>