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2" r:id="rId9"/>
    <p:sldId id="261" r:id="rId10"/>
    <p:sldId id="266" r:id="rId11"/>
  </p:sldIdLst>
  <p:sldSz cx="9144000" cy="6858000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64416B3-1DEB-4D0A-9150-0E07FF3324DD}" type="datetime">
              <a:rPr lang="el-G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18/11/2024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65CC1F7-31B6-4C78-9752-0473C2B09F7A}" type="slidenum">
              <a:rPr lang="el-G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Πατήστε για επεξεργασία της μορφής κειμένου του τίτλου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12" Type="http://schemas.openxmlformats.org/officeDocument/2006/relationships/image" Target="../media/image1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slide" Target="slide9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3 - TextBox"/>
          <p:cNvSpPr/>
          <p:nvPr/>
        </p:nvSpPr>
        <p:spPr>
          <a:xfrm>
            <a:off x="357839" y="5911560"/>
            <a:ext cx="383123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1" strike="noStrike" spc="-1">
                <a:solidFill>
                  <a:srgbClr val="000000"/>
                </a:solidFill>
              </a:rPr>
              <a:t>7. Ποια η μονάδα μέτρησης του βάρους; </a:t>
            </a:r>
            <a:endParaRPr lang="el-GR" sz="1400" b="0" strike="noStrike" spc="-1"/>
          </a:p>
        </p:txBody>
      </p:sp>
      <p:sp>
        <p:nvSpPr>
          <p:cNvPr id="42" name="4 - TextBox"/>
          <p:cNvSpPr/>
          <p:nvPr/>
        </p:nvSpPr>
        <p:spPr>
          <a:xfrm>
            <a:off x="5287864" y="5911560"/>
            <a:ext cx="230724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strike="noStrike" spc="-1" dirty="0">
                <a:solidFill>
                  <a:srgbClr val="000000"/>
                </a:solidFill>
              </a:rPr>
              <a:t>1Ν</a:t>
            </a:r>
            <a:endParaRPr lang="el-GR" sz="1400" b="0" strike="noStrike" spc="-1" dirty="0"/>
          </a:p>
        </p:txBody>
      </p:sp>
      <p:sp>
        <p:nvSpPr>
          <p:cNvPr id="43" name="7 - TextBox"/>
          <p:cNvSpPr/>
          <p:nvPr/>
        </p:nvSpPr>
        <p:spPr>
          <a:xfrm>
            <a:off x="357840" y="3535920"/>
            <a:ext cx="471821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1" strike="noStrike" spc="-1" dirty="0">
                <a:solidFill>
                  <a:srgbClr val="000000"/>
                </a:solidFill>
              </a:rPr>
              <a:t>4. Οι βαρυτικές δυνάμεις είναι ελκτικές ή απωστικές;</a:t>
            </a:r>
            <a:endParaRPr lang="el-GR" sz="1400" b="0" strike="noStrike" spc="-1" dirty="0"/>
          </a:p>
        </p:txBody>
      </p:sp>
      <p:sp>
        <p:nvSpPr>
          <p:cNvPr id="44" name="8 - TextBox"/>
          <p:cNvSpPr/>
          <p:nvPr/>
        </p:nvSpPr>
        <p:spPr>
          <a:xfrm>
            <a:off x="5287864" y="3563280"/>
            <a:ext cx="194400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strike="noStrike" spc="-1" dirty="0">
                <a:solidFill>
                  <a:srgbClr val="000000"/>
                </a:solidFill>
              </a:rPr>
              <a:t>είναι </a:t>
            </a:r>
            <a:r>
              <a:rPr lang="el-GR" sz="1400" u="sng" spc="-1" dirty="0">
                <a:solidFill>
                  <a:srgbClr val="000000"/>
                </a:solidFill>
              </a:rPr>
              <a:t>πάντα</a:t>
            </a:r>
            <a:r>
              <a:rPr lang="el-GR" sz="1400" spc="-1" dirty="0">
                <a:solidFill>
                  <a:srgbClr val="000000"/>
                </a:solidFill>
              </a:rPr>
              <a:t> </a:t>
            </a:r>
            <a:r>
              <a:rPr lang="el-GR" sz="1400" b="0" strike="noStrike" spc="-1" dirty="0">
                <a:solidFill>
                  <a:srgbClr val="000000"/>
                </a:solidFill>
              </a:rPr>
              <a:t>ελκτικές</a:t>
            </a:r>
            <a:endParaRPr lang="el-GR" sz="1400" b="0" strike="noStrike" spc="-1" dirty="0"/>
          </a:p>
        </p:txBody>
      </p:sp>
      <p:sp>
        <p:nvSpPr>
          <p:cNvPr id="45" name="12 - TextBox"/>
          <p:cNvSpPr/>
          <p:nvPr/>
        </p:nvSpPr>
        <p:spPr>
          <a:xfrm>
            <a:off x="357839" y="5075280"/>
            <a:ext cx="435848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1" strike="noStrike" spc="-1" dirty="0">
                <a:solidFill>
                  <a:srgbClr val="000000"/>
                </a:solidFill>
              </a:rPr>
              <a:t>6. Ποιος δημιουργεί </a:t>
            </a:r>
            <a:r>
              <a:rPr lang="el-GR" sz="1400" b="1" spc="-1" dirty="0">
                <a:solidFill>
                  <a:srgbClr val="000000"/>
                </a:solidFill>
              </a:rPr>
              <a:t>την δύναμη του </a:t>
            </a:r>
            <a:r>
              <a:rPr lang="el-GR" sz="1400" b="1" strike="noStrike" spc="-1" dirty="0">
                <a:solidFill>
                  <a:srgbClr val="000000"/>
                </a:solidFill>
              </a:rPr>
              <a:t>βάρο</a:t>
            </a:r>
            <a:r>
              <a:rPr lang="el-GR" sz="1400" b="1" spc="-1" dirty="0">
                <a:solidFill>
                  <a:srgbClr val="000000"/>
                </a:solidFill>
              </a:rPr>
              <a:t>υς;</a:t>
            </a:r>
            <a:endParaRPr lang="el-GR" sz="1400" b="0" strike="noStrike" spc="-1" dirty="0"/>
          </a:p>
        </p:txBody>
      </p:sp>
      <p:sp>
        <p:nvSpPr>
          <p:cNvPr id="46" name="13 - TextBox"/>
          <p:cNvSpPr/>
          <p:nvPr/>
        </p:nvSpPr>
        <p:spPr>
          <a:xfrm>
            <a:off x="5287864" y="5111280"/>
            <a:ext cx="140400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strike="noStrike" spc="-1" dirty="0">
                <a:solidFill>
                  <a:srgbClr val="000000"/>
                </a:solidFill>
              </a:rPr>
              <a:t>Η Γή</a:t>
            </a:r>
            <a:endParaRPr lang="el-GR" sz="1400" b="0" strike="noStrike" spc="-1" dirty="0"/>
          </a:p>
        </p:txBody>
      </p:sp>
      <p:sp>
        <p:nvSpPr>
          <p:cNvPr id="47" name="10 - TextBox"/>
          <p:cNvSpPr/>
          <p:nvPr/>
        </p:nvSpPr>
        <p:spPr>
          <a:xfrm>
            <a:off x="357840" y="4320720"/>
            <a:ext cx="428580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1" strike="noStrike" spc="-1" dirty="0">
                <a:solidFill>
                  <a:srgbClr val="000000"/>
                </a:solidFill>
              </a:rPr>
              <a:t>5. Τι λέμε βάρος ενός σώματος;</a:t>
            </a:r>
            <a:endParaRPr lang="el-GR" sz="1400" b="0" strike="noStrike" spc="-1" dirty="0"/>
          </a:p>
        </p:txBody>
      </p:sp>
      <p:sp>
        <p:nvSpPr>
          <p:cNvPr id="48" name="11 - TextBox"/>
          <p:cNvSpPr/>
          <p:nvPr/>
        </p:nvSpPr>
        <p:spPr>
          <a:xfrm>
            <a:off x="5287864" y="4320720"/>
            <a:ext cx="237924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strike="noStrike" spc="-1" dirty="0">
                <a:solidFill>
                  <a:srgbClr val="000000"/>
                </a:solidFill>
              </a:rPr>
              <a:t>Την δύναμη που δέχεται το σώμα από την Γη</a:t>
            </a:r>
            <a:endParaRPr lang="el-GR" sz="1400" b="0" strike="noStrike" spc="-1" dirty="0"/>
          </a:p>
        </p:txBody>
      </p:sp>
      <p:sp>
        <p:nvSpPr>
          <p:cNvPr id="49" name="8 - Ορθογώνιο"/>
          <p:cNvSpPr/>
          <p:nvPr/>
        </p:nvSpPr>
        <p:spPr>
          <a:xfrm>
            <a:off x="250920" y="1160640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1" u="sng" strike="noStrike" spc="-1" dirty="0">
                <a:solidFill>
                  <a:srgbClr val="000000"/>
                </a:solidFill>
                <a:uFillTx/>
              </a:rPr>
              <a:t>Ερωτήσεις</a:t>
            </a:r>
            <a:endParaRPr lang="el-GR" sz="1400" b="0" strike="noStrike" spc="-1" dirty="0"/>
          </a:p>
        </p:txBody>
      </p:sp>
      <p:sp>
        <p:nvSpPr>
          <p:cNvPr id="50" name="8 - Ορθογώνιο"/>
          <p:cNvSpPr/>
          <p:nvPr/>
        </p:nvSpPr>
        <p:spPr>
          <a:xfrm>
            <a:off x="5007360" y="1160640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u="sng" strike="noStrike" spc="-1">
                <a:solidFill>
                  <a:srgbClr val="000000"/>
                </a:solidFill>
                <a:uFillTx/>
              </a:rPr>
              <a:t>Απαντήσεις</a:t>
            </a:r>
            <a:endParaRPr lang="el-GR" sz="1400" b="0" strike="noStrike" spc="-1"/>
          </a:p>
        </p:txBody>
      </p:sp>
      <p:sp>
        <p:nvSpPr>
          <p:cNvPr id="51" name="3 - TextBox"/>
          <p:cNvSpPr/>
          <p:nvPr/>
        </p:nvSpPr>
        <p:spPr>
          <a:xfrm>
            <a:off x="323639" y="1623240"/>
            <a:ext cx="476043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108000" algn="l"/>
              </a:tabLst>
            </a:pPr>
            <a:r>
              <a:rPr lang="el-GR" sz="1400" b="1" strike="noStrike" spc="-1" dirty="0">
                <a:solidFill>
                  <a:srgbClr val="000000"/>
                </a:solidFill>
              </a:rPr>
              <a:t>1.  Οι πλανήτες μπορούν να τραβούν πάνω τους τα </a:t>
            </a:r>
            <a:endParaRPr lang="el-GR" sz="1400" b="0" strike="noStrike" spc="-1" dirty="0"/>
          </a:p>
          <a:p>
            <a:pPr>
              <a:lnSpc>
                <a:spcPct val="100000"/>
              </a:lnSpc>
              <a:tabLst>
                <a:tab pos="108000" algn="l"/>
              </a:tabLst>
            </a:pPr>
            <a:r>
              <a:rPr lang="el-GR" sz="1400" b="1" strike="noStrike" spc="-1" dirty="0">
                <a:solidFill>
                  <a:srgbClr val="000000"/>
                </a:solidFill>
              </a:rPr>
              <a:t>      σώματα. Πως ονομάζεται αυτή η δύναμη;</a:t>
            </a:r>
            <a:endParaRPr lang="el-GR" sz="1400" b="0" strike="noStrike" spc="-1" dirty="0"/>
          </a:p>
        </p:txBody>
      </p:sp>
      <p:sp>
        <p:nvSpPr>
          <p:cNvPr id="52" name="4 - TextBox"/>
          <p:cNvSpPr/>
          <p:nvPr/>
        </p:nvSpPr>
        <p:spPr>
          <a:xfrm>
            <a:off x="5325664" y="1623240"/>
            <a:ext cx="176661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strike="noStrike" spc="-1" dirty="0">
                <a:solidFill>
                  <a:srgbClr val="000000"/>
                </a:solidFill>
              </a:rPr>
              <a:t>Βαρυτική δύναμη</a:t>
            </a:r>
            <a:endParaRPr lang="el-GR" sz="1400" b="0" strike="noStrike" spc="-1" dirty="0"/>
          </a:p>
        </p:txBody>
      </p:sp>
      <p:sp>
        <p:nvSpPr>
          <p:cNvPr id="53" name="1 - TextBox"/>
          <p:cNvSpPr/>
          <p:nvPr/>
        </p:nvSpPr>
        <p:spPr>
          <a:xfrm>
            <a:off x="2428920" y="214200"/>
            <a:ext cx="4428720" cy="7525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1600" b="1" strike="noStrike" spc="-1" dirty="0">
                <a:solidFill>
                  <a:srgbClr val="000000"/>
                </a:solidFill>
              </a:rPr>
              <a:t>ΦΥΣΙΚΗ Β΄ ΓΥΜΝΑΣΙΟΥ</a:t>
            </a:r>
            <a:endParaRPr lang="el-GR" sz="1600" b="0" strike="noStrike" spc="-1" dirty="0"/>
          </a:p>
          <a:p>
            <a:pPr algn="ctr">
              <a:lnSpc>
                <a:spcPct val="100000"/>
              </a:lnSpc>
            </a:pPr>
            <a:r>
              <a:rPr lang="el-GR" sz="1600" b="1" strike="noStrike" spc="-1" dirty="0">
                <a:solidFill>
                  <a:srgbClr val="000000"/>
                </a:solidFill>
              </a:rPr>
              <a:t>3.2 Βαρυτική δύναμη</a:t>
            </a:r>
            <a:endParaRPr lang="el-GR" sz="1600" b="0" strike="noStrike" spc="-1" dirty="0"/>
          </a:p>
          <a:p>
            <a:pPr algn="ctr">
              <a:lnSpc>
                <a:spcPct val="100000"/>
              </a:lnSpc>
            </a:pPr>
            <a:r>
              <a:rPr lang="el-GR" sz="1100" b="0" strike="noStrike" spc="-1" dirty="0">
                <a:solidFill>
                  <a:srgbClr val="000000"/>
                </a:solidFill>
              </a:rPr>
              <a:t>(Σχολικό Β΄ σελ. 47-48)</a:t>
            </a:r>
            <a:endParaRPr lang="el-GR" sz="1100" b="0" strike="noStrike" spc="-1" dirty="0"/>
          </a:p>
        </p:txBody>
      </p:sp>
      <p:pic>
        <p:nvPicPr>
          <p:cNvPr id="54" name="Picture 2">
            <a:hlinkClick r:id="rId2" action="ppaction://hlinksldjump"/>
          </p:cNvPr>
          <p:cNvPicPr/>
          <p:nvPr/>
        </p:nvPicPr>
        <p:blipFill>
          <a:blip r:embed="rId3"/>
          <a:stretch/>
        </p:blipFill>
        <p:spPr>
          <a:xfrm>
            <a:off x="7804460" y="4145917"/>
            <a:ext cx="1091160" cy="237312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3">
            <a:hlinkClick r:id="rId4" action="ppaction://hlinksldjump"/>
          </p:cNvPr>
          <p:cNvPicPr/>
          <p:nvPr/>
        </p:nvPicPr>
        <p:blipFill>
          <a:blip r:embed="rId5"/>
          <a:stretch/>
        </p:blipFill>
        <p:spPr>
          <a:xfrm>
            <a:off x="7673523" y="1038340"/>
            <a:ext cx="1091160" cy="920160"/>
          </a:xfrm>
          <a:prstGeom prst="rect">
            <a:avLst/>
          </a:prstGeom>
          <a:ln w="0">
            <a:noFill/>
          </a:ln>
        </p:spPr>
      </p:pic>
      <p:sp>
        <p:nvSpPr>
          <p:cNvPr id="56" name="7 - TextBox_0"/>
          <p:cNvSpPr/>
          <p:nvPr/>
        </p:nvSpPr>
        <p:spPr>
          <a:xfrm>
            <a:off x="357839" y="2311920"/>
            <a:ext cx="435848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1" strike="noStrike" spc="-1" dirty="0">
                <a:solidFill>
                  <a:srgbClr val="000000"/>
                </a:solidFill>
              </a:rPr>
              <a:t>2. Πως λέμε τις δυνάμεις που τραβούν και κάνουν  </a:t>
            </a:r>
          </a:p>
          <a:p>
            <a:pPr>
              <a:lnSpc>
                <a:spcPct val="100000"/>
              </a:lnSpc>
            </a:pPr>
            <a:r>
              <a:rPr lang="el-GR" sz="1400" b="1" spc="-1" dirty="0">
                <a:solidFill>
                  <a:srgbClr val="000000"/>
                </a:solidFill>
              </a:rPr>
              <a:t>    </a:t>
            </a:r>
            <a:r>
              <a:rPr lang="el-GR" sz="1400" b="1" strike="noStrike" spc="-1" dirty="0">
                <a:solidFill>
                  <a:srgbClr val="000000"/>
                </a:solidFill>
              </a:rPr>
              <a:t>τα σώματα να πλησιάζουν;</a:t>
            </a:r>
            <a:endParaRPr lang="el-GR" sz="1400" b="0" strike="noStrike" spc="-1" dirty="0"/>
          </a:p>
        </p:txBody>
      </p:sp>
      <p:sp>
        <p:nvSpPr>
          <p:cNvPr id="57" name="8 - TextBox_0"/>
          <p:cNvSpPr/>
          <p:nvPr/>
        </p:nvSpPr>
        <p:spPr>
          <a:xfrm>
            <a:off x="5287864" y="2339280"/>
            <a:ext cx="194400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spc="-1" dirty="0">
                <a:solidFill>
                  <a:srgbClr val="000000"/>
                </a:solidFill>
              </a:rPr>
              <a:t>Ε</a:t>
            </a:r>
            <a:r>
              <a:rPr lang="el-GR" sz="1400" b="0" strike="noStrike" spc="-1" dirty="0">
                <a:solidFill>
                  <a:srgbClr val="000000"/>
                </a:solidFill>
              </a:rPr>
              <a:t>λκτικές δυνάμεις</a:t>
            </a:r>
            <a:endParaRPr lang="el-GR" sz="1400" b="0" strike="noStrike" spc="-1" dirty="0"/>
          </a:p>
        </p:txBody>
      </p:sp>
      <p:sp>
        <p:nvSpPr>
          <p:cNvPr id="58" name="7 - TextBox_1"/>
          <p:cNvSpPr/>
          <p:nvPr/>
        </p:nvSpPr>
        <p:spPr>
          <a:xfrm>
            <a:off x="357839" y="2851920"/>
            <a:ext cx="450219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1" strike="noStrike" spc="-1" dirty="0">
                <a:solidFill>
                  <a:srgbClr val="000000"/>
                </a:solidFill>
              </a:rPr>
              <a:t>3. Πως λέμε τις δυνάμεις που κάνουν δύο σώματα  </a:t>
            </a:r>
          </a:p>
          <a:p>
            <a:pPr>
              <a:lnSpc>
                <a:spcPct val="100000"/>
              </a:lnSpc>
            </a:pPr>
            <a:r>
              <a:rPr lang="el-GR" sz="1400" b="1" spc="-1" dirty="0">
                <a:solidFill>
                  <a:srgbClr val="000000"/>
                </a:solidFill>
              </a:rPr>
              <a:t>    </a:t>
            </a:r>
            <a:r>
              <a:rPr lang="el-GR" sz="1400" b="1" strike="noStrike" spc="-1" dirty="0">
                <a:solidFill>
                  <a:srgbClr val="000000"/>
                </a:solidFill>
              </a:rPr>
              <a:t>να απομακρύνονται</a:t>
            </a:r>
            <a:endParaRPr lang="el-GR" sz="1400" b="0" strike="noStrike" spc="-1" dirty="0"/>
          </a:p>
        </p:txBody>
      </p:sp>
      <p:sp>
        <p:nvSpPr>
          <p:cNvPr id="59" name="8 - TextBox_1"/>
          <p:cNvSpPr/>
          <p:nvPr/>
        </p:nvSpPr>
        <p:spPr>
          <a:xfrm>
            <a:off x="5287864" y="2879280"/>
            <a:ext cx="194400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spc="-1" dirty="0">
                <a:solidFill>
                  <a:srgbClr val="000000"/>
                </a:solidFill>
              </a:rPr>
              <a:t>Α</a:t>
            </a:r>
            <a:r>
              <a:rPr lang="el-GR" sz="1400" b="0" strike="noStrike" spc="-1" dirty="0">
                <a:solidFill>
                  <a:srgbClr val="000000"/>
                </a:solidFill>
              </a:rPr>
              <a:t>πωστικές δυνάμεις</a:t>
            </a:r>
            <a:endParaRPr lang="el-GR" sz="1400" b="0" strike="noStrike" spc="-1" dirty="0"/>
          </a:p>
        </p:txBody>
      </p:sp>
      <p:pic>
        <p:nvPicPr>
          <p:cNvPr id="7" name="Εικόνα 6">
            <a:hlinkClick r:id="rId6" action="ppaction://hlinksldjump"/>
            <a:extLst>
              <a:ext uri="{FF2B5EF4-FFF2-40B4-BE49-F238E27FC236}">
                <a16:creationId xmlns:a16="http://schemas.microsoft.com/office/drawing/2014/main" id="{B30DBEFB-1C47-FE92-178F-64AB361F9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9356" y="1769346"/>
            <a:ext cx="664167" cy="953328"/>
          </a:xfrm>
          <a:prstGeom prst="rect">
            <a:avLst/>
          </a:prstGeom>
        </p:spPr>
      </p:pic>
      <p:pic>
        <p:nvPicPr>
          <p:cNvPr id="9" name="Εικόνα 8">
            <a:hlinkClick r:id="rId6" action="ppaction://hlinksldjump"/>
            <a:extLst>
              <a:ext uri="{FF2B5EF4-FFF2-40B4-BE49-F238E27FC236}">
                <a16:creationId xmlns:a16="http://schemas.microsoft.com/office/drawing/2014/main" id="{26CF7406-5249-059C-D42E-8DAAFDCAC7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1864" y="2823834"/>
            <a:ext cx="1264835" cy="427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6" grpId="0"/>
      <p:bldP spid="57" grpId="0"/>
      <p:bldP spid="58" grpId="0"/>
      <p:bldP spid="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id="{AE3E3EEE-39F0-8319-403E-399D04ECC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88" y="44624"/>
            <a:ext cx="7416824" cy="654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4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2 - TextBox"/>
          <p:cNvSpPr/>
          <p:nvPr/>
        </p:nvSpPr>
        <p:spPr>
          <a:xfrm>
            <a:off x="4143240" y="6147013"/>
            <a:ext cx="85680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1" strike="noStrike" spc="-1" dirty="0">
                <a:solidFill>
                  <a:srgbClr val="000000"/>
                </a:solidFill>
              </a:rPr>
              <a:t>ΤΕΛΟΣ</a:t>
            </a:r>
            <a:endParaRPr lang="el-GR" sz="1400" b="0" strike="noStrike" spc="-1" dirty="0"/>
          </a:p>
        </p:txBody>
      </p:sp>
      <p:sp>
        <p:nvSpPr>
          <p:cNvPr id="61" name="12 - TextBox"/>
          <p:cNvSpPr/>
          <p:nvPr/>
        </p:nvSpPr>
        <p:spPr>
          <a:xfrm>
            <a:off x="213840" y="3258152"/>
            <a:ext cx="457416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108000" algn="l"/>
              </a:tabLst>
            </a:pPr>
            <a:r>
              <a:rPr lang="el-GR" sz="1400" b="1" strike="noStrike" spc="-1" dirty="0">
                <a:solidFill>
                  <a:srgbClr val="000000"/>
                </a:solidFill>
              </a:rPr>
              <a:t>10. Ένα μικρό παιδί έχει βάρος 300 Ν </a:t>
            </a:r>
            <a:r>
              <a:rPr lang="en-US" sz="1400" b="1" strike="noStrike" spc="-1" dirty="0">
                <a:solidFill>
                  <a:srgbClr val="000000"/>
                </a:solidFill>
              </a:rPr>
              <a:t>(</a:t>
            </a:r>
            <a:r>
              <a:rPr lang="el-GR" sz="1400" b="1" strike="noStrike" spc="-1" dirty="0">
                <a:solidFill>
                  <a:srgbClr val="000000"/>
                </a:solidFill>
              </a:rPr>
              <a:t>μάζα </a:t>
            </a:r>
            <a:r>
              <a:rPr lang="en-US" sz="1400" b="1" strike="noStrike" spc="-1" dirty="0">
                <a:solidFill>
                  <a:srgbClr val="000000"/>
                </a:solidFill>
              </a:rPr>
              <a:t>30Kg) </a:t>
            </a:r>
            <a:endParaRPr lang="el-GR" sz="1400" b="1" strike="noStrike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108000" algn="l"/>
              </a:tabLst>
            </a:pPr>
            <a:r>
              <a:rPr lang="el-GR" sz="1400" b="1" spc="-1" dirty="0">
                <a:solidFill>
                  <a:srgbClr val="000000"/>
                </a:solidFill>
              </a:rPr>
              <a:t>      </a:t>
            </a:r>
            <a:r>
              <a:rPr lang="el-GR" sz="1400" b="1" strike="noStrike" spc="-1" dirty="0">
                <a:solidFill>
                  <a:srgbClr val="000000"/>
                </a:solidFill>
              </a:rPr>
              <a:t>στην επιφάνεια</a:t>
            </a:r>
            <a:r>
              <a:rPr lang="en-US" sz="1400" b="1" spc="-1" dirty="0">
                <a:solidFill>
                  <a:srgbClr val="000000"/>
                </a:solidFill>
              </a:rPr>
              <a:t> </a:t>
            </a:r>
            <a:r>
              <a:rPr lang="el-GR" sz="1400" b="1" strike="noStrike" spc="-1" dirty="0">
                <a:solidFill>
                  <a:srgbClr val="000000"/>
                </a:solidFill>
              </a:rPr>
              <a:t>του εδάφους. </a:t>
            </a:r>
            <a:endParaRPr lang="el-GR" sz="1400" b="0" strike="noStrike" spc="-1" dirty="0"/>
          </a:p>
          <a:p>
            <a:pPr>
              <a:lnSpc>
                <a:spcPct val="100000"/>
              </a:lnSpc>
              <a:tabLst>
                <a:tab pos="108000" algn="l"/>
              </a:tabLst>
            </a:pPr>
            <a:r>
              <a:rPr lang="el-GR" sz="1400" b="1" strike="noStrike" spc="-1" dirty="0">
                <a:solidFill>
                  <a:srgbClr val="000000"/>
                </a:solidFill>
              </a:rPr>
              <a:t>         Πόσο θα είναι το βάρος του αν ανέβει στην </a:t>
            </a:r>
          </a:p>
          <a:p>
            <a:pPr>
              <a:lnSpc>
                <a:spcPct val="100000"/>
              </a:lnSpc>
              <a:tabLst>
                <a:tab pos="108000" algn="l"/>
              </a:tabLst>
            </a:pPr>
            <a:r>
              <a:rPr lang="el-GR" sz="1400" b="1" spc="-1" dirty="0">
                <a:solidFill>
                  <a:srgbClr val="000000"/>
                </a:solidFill>
              </a:rPr>
              <a:t>      </a:t>
            </a:r>
            <a:r>
              <a:rPr lang="el-GR" sz="1400" b="1" strike="noStrike" spc="-1" dirty="0">
                <a:solidFill>
                  <a:srgbClr val="000000"/>
                </a:solidFill>
              </a:rPr>
              <a:t>κορυφή του Έβερεστ; </a:t>
            </a:r>
            <a:endParaRPr lang="el-GR" sz="1400" b="0" strike="noStrike" spc="-1" dirty="0"/>
          </a:p>
        </p:txBody>
      </p:sp>
      <p:sp>
        <p:nvSpPr>
          <p:cNvPr id="62" name="13 - TextBox"/>
          <p:cNvSpPr/>
          <p:nvPr/>
        </p:nvSpPr>
        <p:spPr>
          <a:xfrm>
            <a:off x="5000760" y="3447416"/>
            <a:ext cx="78568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strike="noStrike" spc="-1" dirty="0">
                <a:solidFill>
                  <a:srgbClr val="000000"/>
                </a:solidFill>
              </a:rPr>
              <a:t>299 Ν</a:t>
            </a:r>
            <a:endParaRPr lang="el-GR" sz="1400" b="0" strike="noStrike" spc="-1" dirty="0"/>
          </a:p>
        </p:txBody>
      </p:sp>
      <p:sp>
        <p:nvSpPr>
          <p:cNvPr id="63" name="10 - TextBox"/>
          <p:cNvSpPr/>
          <p:nvPr/>
        </p:nvSpPr>
        <p:spPr>
          <a:xfrm>
            <a:off x="285840" y="1196640"/>
            <a:ext cx="428580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108000" algn="l"/>
              </a:tabLst>
            </a:pPr>
            <a:r>
              <a:rPr lang="el-GR" sz="1400" b="1" strike="noStrike" spc="-1" dirty="0">
                <a:solidFill>
                  <a:srgbClr val="000000"/>
                </a:solidFill>
              </a:rPr>
              <a:t>8. Ποια είναι η κατεύθυνση του βάρους ενός </a:t>
            </a:r>
          </a:p>
          <a:p>
            <a:pPr>
              <a:lnSpc>
                <a:spcPct val="100000"/>
              </a:lnSpc>
              <a:tabLst>
                <a:tab pos="108000" algn="l"/>
              </a:tabLst>
            </a:pPr>
            <a:r>
              <a:rPr lang="el-GR" sz="1400" b="1" spc="-1" dirty="0">
                <a:solidFill>
                  <a:srgbClr val="000000"/>
                </a:solidFill>
              </a:rPr>
              <a:t>    </a:t>
            </a:r>
            <a:r>
              <a:rPr lang="el-GR" sz="1400" b="1" strike="noStrike" spc="-1" dirty="0">
                <a:solidFill>
                  <a:srgbClr val="000000"/>
                </a:solidFill>
              </a:rPr>
              <a:t>σώματος;</a:t>
            </a:r>
            <a:endParaRPr lang="el-GR" sz="1400" b="0" strike="noStrike" spc="-1" dirty="0"/>
          </a:p>
          <a:p>
            <a:pPr>
              <a:lnSpc>
                <a:spcPct val="100000"/>
              </a:lnSpc>
              <a:tabLst>
                <a:tab pos="108000" algn="l"/>
              </a:tabLst>
            </a:pPr>
            <a:endParaRPr lang="el-GR" sz="1400" b="0" strike="noStrike" spc="-1" dirty="0"/>
          </a:p>
        </p:txBody>
      </p:sp>
      <p:sp>
        <p:nvSpPr>
          <p:cNvPr id="64" name="11 - TextBox"/>
          <p:cNvSpPr/>
          <p:nvPr/>
        </p:nvSpPr>
        <p:spPr>
          <a:xfrm>
            <a:off x="4788024" y="1196640"/>
            <a:ext cx="364284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strike="noStrike" spc="-1" dirty="0">
                <a:solidFill>
                  <a:srgbClr val="000000"/>
                </a:solidFill>
              </a:rPr>
              <a:t>Πάντα προς το κέντρο της Γής</a:t>
            </a:r>
            <a:endParaRPr lang="el-GR" sz="1400" b="0" strike="noStrike" spc="-1" dirty="0"/>
          </a:p>
        </p:txBody>
      </p:sp>
      <p:sp>
        <p:nvSpPr>
          <p:cNvPr id="65" name="8 - Ορθογώνιο"/>
          <p:cNvSpPr/>
          <p:nvPr/>
        </p:nvSpPr>
        <p:spPr>
          <a:xfrm>
            <a:off x="250920" y="404664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1" u="sng" strike="noStrike" spc="-1">
                <a:solidFill>
                  <a:srgbClr val="000000"/>
                </a:solidFill>
                <a:uFillTx/>
              </a:rPr>
              <a:t>Ερωτήσεις</a:t>
            </a:r>
            <a:endParaRPr lang="el-GR" sz="1400" b="0" strike="noStrike" spc="-1"/>
          </a:p>
        </p:txBody>
      </p:sp>
      <p:sp>
        <p:nvSpPr>
          <p:cNvPr id="66" name="8 - Ορθογώνιο"/>
          <p:cNvSpPr/>
          <p:nvPr/>
        </p:nvSpPr>
        <p:spPr>
          <a:xfrm>
            <a:off x="4651560" y="404664"/>
            <a:ext cx="114408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u="sng" strike="noStrike" spc="-1">
                <a:solidFill>
                  <a:srgbClr val="000000"/>
                </a:solidFill>
                <a:uFillTx/>
              </a:rPr>
              <a:t>Απαντήσεις</a:t>
            </a:r>
            <a:endParaRPr lang="el-GR" sz="1400" b="0" strike="noStrike" spc="-1"/>
          </a:p>
        </p:txBody>
      </p:sp>
      <p:sp>
        <p:nvSpPr>
          <p:cNvPr id="67" name="10 - TextBox"/>
          <p:cNvSpPr/>
          <p:nvPr/>
        </p:nvSpPr>
        <p:spPr>
          <a:xfrm>
            <a:off x="323640" y="2131314"/>
            <a:ext cx="413640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108000" algn="l"/>
              </a:tabLst>
            </a:pPr>
            <a:r>
              <a:rPr lang="el-GR" sz="1400" b="1" strike="noStrike" spc="-1" dirty="0">
                <a:solidFill>
                  <a:srgbClr val="000000"/>
                </a:solidFill>
              </a:rPr>
              <a:t>9. Πώς αλλάζει η τιμή του βάρους ενός </a:t>
            </a:r>
          </a:p>
          <a:p>
            <a:pPr>
              <a:lnSpc>
                <a:spcPct val="100000"/>
              </a:lnSpc>
              <a:tabLst>
                <a:tab pos="108000" algn="l"/>
              </a:tabLst>
            </a:pPr>
            <a:r>
              <a:rPr lang="el-GR" sz="1400" b="1" spc="-1" dirty="0">
                <a:solidFill>
                  <a:srgbClr val="000000"/>
                </a:solidFill>
              </a:rPr>
              <a:t>    </a:t>
            </a:r>
            <a:r>
              <a:rPr lang="el-GR" sz="1400" b="1" strike="noStrike" spc="-1" dirty="0">
                <a:solidFill>
                  <a:srgbClr val="000000"/>
                </a:solidFill>
              </a:rPr>
              <a:t>σώματος όσο αυξάνεται το ύψος του από το </a:t>
            </a:r>
          </a:p>
          <a:p>
            <a:pPr>
              <a:lnSpc>
                <a:spcPct val="100000"/>
              </a:lnSpc>
              <a:tabLst>
                <a:tab pos="108000" algn="l"/>
              </a:tabLst>
            </a:pPr>
            <a:r>
              <a:rPr lang="el-GR" sz="1400" b="1" spc="-1" dirty="0">
                <a:solidFill>
                  <a:srgbClr val="000000"/>
                </a:solidFill>
              </a:rPr>
              <a:t>    </a:t>
            </a:r>
            <a:r>
              <a:rPr lang="el-GR" sz="1400" b="1" strike="noStrike" spc="-1" dirty="0">
                <a:solidFill>
                  <a:srgbClr val="000000"/>
                </a:solidFill>
              </a:rPr>
              <a:t>την επιφάνεια της </a:t>
            </a:r>
            <a:r>
              <a:rPr lang="el-GR" sz="1400" b="1" spc="-1" dirty="0">
                <a:solidFill>
                  <a:srgbClr val="000000"/>
                </a:solidFill>
              </a:rPr>
              <a:t>Γής</a:t>
            </a:r>
            <a:r>
              <a:rPr lang="el-GR" sz="1400" b="1" strike="noStrike" spc="-1" dirty="0">
                <a:solidFill>
                  <a:srgbClr val="000000"/>
                </a:solidFill>
              </a:rPr>
              <a:t>;</a:t>
            </a:r>
            <a:endParaRPr lang="el-GR" sz="1400" b="0" strike="noStrike" spc="-1" dirty="0"/>
          </a:p>
        </p:txBody>
      </p:sp>
      <p:sp>
        <p:nvSpPr>
          <p:cNvPr id="68" name="11 - TextBox"/>
          <p:cNvSpPr/>
          <p:nvPr/>
        </p:nvSpPr>
        <p:spPr>
          <a:xfrm>
            <a:off x="5038560" y="2131314"/>
            <a:ext cx="110507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strike="noStrike" spc="-1" dirty="0">
                <a:solidFill>
                  <a:srgbClr val="000000"/>
                </a:solidFill>
              </a:rPr>
              <a:t>μειώνεται</a:t>
            </a:r>
            <a:endParaRPr lang="el-GR" sz="1400" b="0" strike="noStrike" spc="-1" dirty="0"/>
          </a:p>
        </p:txBody>
      </p:sp>
      <p:sp>
        <p:nvSpPr>
          <p:cNvPr id="69" name="12 - TextBox"/>
          <p:cNvSpPr/>
          <p:nvPr/>
        </p:nvSpPr>
        <p:spPr>
          <a:xfrm>
            <a:off x="286200" y="4826428"/>
            <a:ext cx="428580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108000" algn="l"/>
              </a:tabLst>
            </a:pPr>
            <a:r>
              <a:rPr lang="el-GR" sz="1400" b="1" strike="noStrike" spc="-1" dirty="0">
                <a:solidFill>
                  <a:srgbClr val="000000"/>
                </a:solidFill>
              </a:rPr>
              <a:t>11. Πόσο είναι το βάρος ενός σώματος στην </a:t>
            </a:r>
          </a:p>
          <a:p>
            <a:pPr>
              <a:lnSpc>
                <a:spcPct val="100000"/>
              </a:lnSpc>
              <a:tabLst>
                <a:tab pos="108000" algn="l"/>
              </a:tabLst>
            </a:pPr>
            <a:r>
              <a:rPr lang="el-GR" sz="1400" b="1" spc="-1" dirty="0">
                <a:solidFill>
                  <a:srgbClr val="000000"/>
                </a:solidFill>
              </a:rPr>
              <a:t>      </a:t>
            </a:r>
            <a:r>
              <a:rPr lang="el-GR" sz="1400" b="1" strike="noStrike" spc="-1" dirty="0">
                <a:solidFill>
                  <a:srgbClr val="000000"/>
                </a:solidFill>
              </a:rPr>
              <a:t>Σελήνη σε σχέση με αυτό που έχει στην Γή ;</a:t>
            </a:r>
            <a:endParaRPr lang="el-GR" sz="1400" b="0" strike="noStrike" spc="-1" dirty="0"/>
          </a:p>
        </p:txBody>
      </p:sp>
      <p:sp>
        <p:nvSpPr>
          <p:cNvPr id="70" name="13 - TextBox"/>
          <p:cNvSpPr/>
          <p:nvPr/>
        </p:nvSpPr>
        <p:spPr>
          <a:xfrm>
            <a:off x="4951420" y="4826428"/>
            <a:ext cx="242889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1400" b="0" strike="noStrike" spc="-1" dirty="0">
                <a:solidFill>
                  <a:srgbClr val="000000"/>
                </a:solidFill>
              </a:rPr>
              <a:t>θα είναι 6 φόρες μικρότερο </a:t>
            </a:r>
          </a:p>
        </p:txBody>
      </p:sp>
      <p:pic>
        <p:nvPicPr>
          <p:cNvPr id="71" name="Picture 2">
            <a:hlinkClick r:id="rId2" action="ppaction://hlinksldjump"/>
          </p:cNvPr>
          <p:cNvPicPr/>
          <p:nvPr/>
        </p:nvPicPr>
        <p:blipFill>
          <a:blip r:embed="rId3" cstate="print"/>
          <a:stretch/>
        </p:blipFill>
        <p:spPr>
          <a:xfrm>
            <a:off x="7317265" y="456553"/>
            <a:ext cx="1021870" cy="1197254"/>
          </a:xfrm>
          <a:prstGeom prst="rect">
            <a:avLst/>
          </a:prstGeom>
          <a:ln w="9525">
            <a:noFill/>
          </a:ln>
        </p:spPr>
      </p:pic>
      <p:pic>
        <p:nvPicPr>
          <p:cNvPr id="72" name="Picture 3">
            <a:hlinkClick r:id="rId4" action="ppaction://hlinksldjump"/>
          </p:cNvPr>
          <p:cNvPicPr/>
          <p:nvPr/>
        </p:nvPicPr>
        <p:blipFill>
          <a:blip r:embed="rId5"/>
          <a:stretch/>
        </p:blipFill>
        <p:spPr>
          <a:xfrm>
            <a:off x="6458425" y="3001904"/>
            <a:ext cx="1638254" cy="751835"/>
          </a:xfrm>
          <a:prstGeom prst="rect">
            <a:avLst/>
          </a:prstGeom>
          <a:ln w="9525">
            <a:noFill/>
          </a:ln>
        </p:spPr>
      </p:pic>
      <p:pic>
        <p:nvPicPr>
          <p:cNvPr id="73" name="Picture 4">
            <a:hlinkClick r:id="rId4" action="ppaction://hlinksldjump"/>
          </p:cNvPr>
          <p:cNvPicPr/>
          <p:nvPr/>
        </p:nvPicPr>
        <p:blipFill>
          <a:blip r:embed="rId6"/>
          <a:stretch/>
        </p:blipFill>
        <p:spPr>
          <a:xfrm>
            <a:off x="6461604" y="3763270"/>
            <a:ext cx="1601579" cy="714749"/>
          </a:xfrm>
          <a:prstGeom prst="rect">
            <a:avLst/>
          </a:prstGeom>
          <a:ln w="9525">
            <a:noFill/>
          </a:ln>
        </p:spPr>
      </p:pic>
      <p:pic>
        <p:nvPicPr>
          <p:cNvPr id="2051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9307" y="1993144"/>
            <a:ext cx="874981" cy="81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>
            <a:hlinkClick r:id="rId9" action="ppaction://hlinksldjump"/>
            <a:extLst>
              <a:ext uri="{FF2B5EF4-FFF2-40B4-BE49-F238E27FC236}">
                <a16:creationId xmlns:a16="http://schemas.microsoft.com/office/drawing/2014/main" id="{F7722436-E60C-A9ED-BD75-49DCD5D9E2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4694" y="4917191"/>
            <a:ext cx="1245840" cy="1099748"/>
          </a:xfrm>
          <a:prstGeom prst="rect">
            <a:avLst/>
          </a:prstGeom>
        </p:spPr>
      </p:pic>
      <p:pic>
        <p:nvPicPr>
          <p:cNvPr id="5" name="Εικόνα 4">
            <a:hlinkClick r:id="rId11" action="ppaction://hlinksldjump"/>
            <a:extLst>
              <a:ext uri="{FF2B5EF4-FFF2-40B4-BE49-F238E27FC236}">
                <a16:creationId xmlns:a16="http://schemas.microsoft.com/office/drawing/2014/main" id="{419869FA-0F03-E586-A0A6-690D18BEB8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0688" y="568289"/>
            <a:ext cx="600724" cy="835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/>
          <p:nvPr/>
        </p:nvPicPr>
        <p:blipFill>
          <a:blip r:embed="rId3"/>
          <a:stretch/>
        </p:blipFill>
        <p:spPr>
          <a:xfrm>
            <a:off x="1214414" y="500042"/>
            <a:ext cx="6286544" cy="592935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hlinkClick r:id="rId2" action="ppaction://hlinksldjump"/>
            <a:extLst>
              <a:ext uri="{FF2B5EF4-FFF2-40B4-BE49-F238E27FC236}">
                <a16:creationId xmlns:a16="http://schemas.microsoft.com/office/drawing/2014/main" id="{88A840F2-B531-C3DF-3353-120BE3A2E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30" y="185285"/>
            <a:ext cx="8697539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7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id="{B5BA1229-5958-47C0-A56E-A3952076C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25" y="166232"/>
            <a:ext cx="8773749" cy="65255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/>
          <p:nvPr/>
        </p:nvPicPr>
        <p:blipFill>
          <a:blip r:embed="rId3" cstate="print"/>
          <a:stretch/>
        </p:blipFill>
        <p:spPr>
          <a:xfrm>
            <a:off x="2000232" y="357166"/>
            <a:ext cx="5214974" cy="6215106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0B56D0B-5D3F-6D07-D8FA-22594F5AD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75582"/>
            <a:ext cx="4824536" cy="67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290"/>
            <a:ext cx="6715172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sldjump"/>
          </p:cNvPr>
          <p:cNvPicPr/>
          <p:nvPr/>
        </p:nvPicPr>
        <p:blipFill>
          <a:blip r:embed="rId3"/>
          <a:stretch/>
        </p:blipFill>
        <p:spPr>
          <a:xfrm>
            <a:off x="500034" y="0"/>
            <a:ext cx="4969023" cy="3381511"/>
          </a:xfrm>
          <a:prstGeom prst="rect">
            <a:avLst/>
          </a:prstGeom>
          <a:ln w="9525">
            <a:noFill/>
          </a:ln>
        </p:spPr>
      </p:pic>
      <p:pic>
        <p:nvPicPr>
          <p:cNvPr id="3" name="Picture 4">
            <a:hlinkClick r:id="rId2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2071670" y="3357562"/>
            <a:ext cx="4857784" cy="321471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2988</TotalTime>
  <Words>229</Words>
  <Application>Microsoft Office PowerPoint</Application>
  <PresentationFormat>Προβολή στην οθόνη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Performance Edition Sept 2009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decon</dc:creator>
  <cp:lastModifiedBy>δημητρης οικονομου</cp:lastModifiedBy>
  <cp:revision>191</cp:revision>
  <dcterms:created xsi:type="dcterms:W3CDTF">2015-12-03T21:04:30Z</dcterms:created>
  <dcterms:modified xsi:type="dcterms:W3CDTF">2024-11-18T20:24:34Z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Προβολή στην οθόνη (4:3)</vt:lpwstr>
  </property>
  <property fmtid="{D5CDD505-2E9C-101B-9397-08002B2CF9AE}" pid="3" name="Slides">
    <vt:i4>2</vt:i4>
  </property>
</Properties>
</file>