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606" autoAdjust="0"/>
    <p:restoredTop sz="94660"/>
  </p:normalViewPr>
  <p:slideViewPr>
    <p:cSldViewPr>
      <p:cViewPr varScale="1">
        <p:scale>
          <a:sx n="78" d="100"/>
          <a:sy n="78" d="100"/>
        </p:scale>
        <p:origin x="1824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451B5-CB50-43A9-BC23-58FD9272B07C}" type="datetimeFigureOut">
              <a:rPr lang="el-GR" smtClean="0"/>
              <a:t>30/11/2024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107D1-C4A8-4D0C-A071-7D1BF3A66E65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451B5-CB50-43A9-BC23-58FD9272B07C}" type="datetimeFigureOut">
              <a:rPr lang="el-GR" smtClean="0"/>
              <a:t>30/11/2024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107D1-C4A8-4D0C-A071-7D1BF3A66E65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451B5-CB50-43A9-BC23-58FD9272B07C}" type="datetimeFigureOut">
              <a:rPr lang="el-GR" smtClean="0"/>
              <a:t>30/11/2024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107D1-C4A8-4D0C-A071-7D1BF3A66E65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451B5-CB50-43A9-BC23-58FD9272B07C}" type="datetimeFigureOut">
              <a:rPr lang="el-GR" smtClean="0"/>
              <a:t>30/11/2024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107D1-C4A8-4D0C-A071-7D1BF3A66E65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451B5-CB50-43A9-BC23-58FD9272B07C}" type="datetimeFigureOut">
              <a:rPr lang="el-GR" smtClean="0"/>
              <a:t>30/11/2024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107D1-C4A8-4D0C-A071-7D1BF3A66E65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451B5-CB50-43A9-BC23-58FD9272B07C}" type="datetimeFigureOut">
              <a:rPr lang="el-GR" smtClean="0"/>
              <a:t>30/11/2024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107D1-C4A8-4D0C-A071-7D1BF3A66E65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451B5-CB50-43A9-BC23-58FD9272B07C}" type="datetimeFigureOut">
              <a:rPr lang="el-GR" smtClean="0"/>
              <a:t>30/11/2024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107D1-C4A8-4D0C-A071-7D1BF3A66E65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451B5-CB50-43A9-BC23-58FD9272B07C}" type="datetimeFigureOut">
              <a:rPr lang="el-GR" smtClean="0"/>
              <a:t>30/11/2024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107D1-C4A8-4D0C-A071-7D1BF3A66E65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451B5-CB50-43A9-BC23-58FD9272B07C}" type="datetimeFigureOut">
              <a:rPr lang="el-GR" smtClean="0"/>
              <a:t>30/11/2024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107D1-C4A8-4D0C-A071-7D1BF3A66E65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451B5-CB50-43A9-BC23-58FD9272B07C}" type="datetimeFigureOut">
              <a:rPr lang="el-GR" smtClean="0"/>
              <a:t>30/11/2024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107D1-C4A8-4D0C-A071-7D1BF3A66E65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451B5-CB50-43A9-BC23-58FD9272B07C}" type="datetimeFigureOut">
              <a:rPr lang="el-GR" smtClean="0"/>
              <a:t>30/11/2024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107D1-C4A8-4D0C-A071-7D1BF3A66E65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B451B5-CB50-43A9-BC23-58FD9272B07C}" type="datetimeFigureOut">
              <a:rPr lang="el-GR" smtClean="0"/>
              <a:t>30/11/2024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3107D1-C4A8-4D0C-A071-7D1BF3A66E65}" type="slidenum">
              <a:rPr lang="el-GR" smtClean="0"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" Target="slide6.xml"/><Relationship Id="rId3" Type="http://schemas.openxmlformats.org/officeDocument/2006/relationships/image" Target="../media/image1.jpeg"/><Relationship Id="rId7" Type="http://schemas.openxmlformats.org/officeDocument/2006/relationships/image" Target="../media/image3.jpeg"/><Relationship Id="rId12" Type="http://schemas.openxmlformats.org/officeDocument/2006/relationships/image" Target="../media/image7.jpeg"/><Relationship Id="rId2" Type="http://schemas.openxmlformats.org/officeDocument/2006/relationships/slide" Target="slide3.xml"/><Relationship Id="rId1" Type="http://schemas.openxmlformats.org/officeDocument/2006/relationships/slideLayout" Target="../slideLayouts/slideLayout1.xml"/><Relationship Id="rId6" Type="http://schemas.openxmlformats.org/officeDocument/2006/relationships/slide" Target="slide5.xml"/><Relationship Id="rId11" Type="http://schemas.openxmlformats.org/officeDocument/2006/relationships/image" Target="../media/image6.jpeg"/><Relationship Id="rId5" Type="http://schemas.openxmlformats.org/officeDocument/2006/relationships/image" Target="../media/image2.png"/><Relationship Id="rId10" Type="http://schemas.openxmlformats.org/officeDocument/2006/relationships/image" Target="../media/image5.png"/><Relationship Id="rId4" Type="http://schemas.openxmlformats.org/officeDocument/2006/relationships/slide" Target="slide4.xml"/><Relationship Id="rId9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7" Type="http://schemas.openxmlformats.org/officeDocument/2006/relationships/image" Target="../media/image9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slide" Target="slide7.xml"/><Relationship Id="rId5" Type="http://schemas.openxmlformats.org/officeDocument/2006/relationships/slide" Target="slide9.xml"/><Relationship Id="rId4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TextBox"/>
          <p:cNvSpPr txBox="1"/>
          <p:nvPr/>
        </p:nvSpPr>
        <p:spPr>
          <a:xfrm>
            <a:off x="214282" y="1690206"/>
            <a:ext cx="386717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b="1" dirty="0">
                <a:latin typeface="Arial" panose="020B0604020202020204" pitchFamily="34" charset="0"/>
                <a:cs typeface="Arial" panose="020B0604020202020204" pitchFamily="34" charset="0"/>
              </a:rPr>
              <a:t>1. Τι κάνει ένα </a:t>
            </a:r>
            <a:r>
              <a:rPr lang="el-GR" sz="1400" b="1" u="sng" dirty="0">
                <a:latin typeface="Arial" panose="020B0604020202020204" pitchFamily="34" charset="0"/>
                <a:cs typeface="Arial" panose="020B0604020202020204" pitchFamily="34" charset="0"/>
              </a:rPr>
              <a:t>ακίνητο</a:t>
            </a:r>
            <a:r>
              <a:rPr lang="el-GR" sz="1400" b="1" dirty="0">
                <a:latin typeface="Arial" panose="020B0604020202020204" pitchFamily="34" charset="0"/>
                <a:cs typeface="Arial" panose="020B0604020202020204" pitchFamily="34" charset="0"/>
              </a:rPr>
              <a:t> σώμα όταν η </a:t>
            </a:r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F</a:t>
            </a:r>
            <a:r>
              <a:rPr lang="el-GR" sz="1400" b="1" dirty="0" err="1">
                <a:latin typeface="Arial" panose="020B0604020202020204" pitchFamily="34" charset="0"/>
                <a:cs typeface="Arial" panose="020B0604020202020204" pitchFamily="34" charset="0"/>
              </a:rPr>
              <a:t>ολ</a:t>
            </a:r>
            <a:r>
              <a:rPr lang="el-GR" sz="1400" b="1" dirty="0">
                <a:latin typeface="Arial" panose="020B0604020202020204" pitchFamily="34" charset="0"/>
                <a:cs typeface="Arial" panose="020B0604020202020204" pitchFamily="34" charset="0"/>
              </a:rPr>
              <a:t> =0;</a:t>
            </a:r>
          </a:p>
        </p:txBody>
      </p:sp>
      <p:sp>
        <p:nvSpPr>
          <p:cNvPr id="6" name="5 - TextBox"/>
          <p:cNvSpPr txBox="1"/>
          <p:nvPr/>
        </p:nvSpPr>
        <p:spPr>
          <a:xfrm>
            <a:off x="4411479" y="1643050"/>
            <a:ext cx="281732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l-GR" sz="1400" dirty="0">
                <a:latin typeface="Arial" panose="020B0604020202020204" pitchFamily="34" charset="0"/>
                <a:cs typeface="Arial" panose="020B0604020202020204" pitchFamily="34" charset="0"/>
              </a:rPr>
              <a:t>συνεχίζει να παραμένει ακίνητο</a:t>
            </a:r>
            <a:endParaRPr lang="el-GR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6 - Εικόνα" descr="download.jpg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4332" y="1378343"/>
            <a:ext cx="971963" cy="935434"/>
          </a:xfrm>
          <a:prstGeom prst="rect">
            <a:avLst/>
          </a:prstGeom>
        </p:spPr>
      </p:pic>
      <p:pic>
        <p:nvPicPr>
          <p:cNvPr id="8" name="7 - Εικόνα" descr="download.jpg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87077" y="1389907"/>
            <a:ext cx="786079" cy="922788"/>
          </a:xfrm>
          <a:prstGeom prst="rect">
            <a:avLst/>
          </a:prstGeom>
        </p:spPr>
      </p:pic>
      <p:cxnSp>
        <p:nvCxnSpPr>
          <p:cNvPr id="9" name="8 - Ευθύγραμμο βέλος σύνδεσης"/>
          <p:cNvCxnSpPr>
            <a:cxnSpLocks/>
          </p:cNvCxnSpPr>
          <p:nvPr/>
        </p:nvCxnSpPr>
        <p:spPr>
          <a:xfrm>
            <a:off x="8731379" y="2022864"/>
            <a:ext cx="442298" cy="107683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0" name="9 - Ευθύγραμμο βέλος σύνδεσης"/>
          <p:cNvCxnSpPr>
            <a:cxnSpLocks/>
          </p:cNvCxnSpPr>
          <p:nvPr/>
        </p:nvCxnSpPr>
        <p:spPr>
          <a:xfrm flipH="1" flipV="1">
            <a:off x="8186556" y="1907773"/>
            <a:ext cx="502980" cy="10933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1" name="10 - TextBox"/>
          <p:cNvSpPr txBox="1"/>
          <p:nvPr/>
        </p:nvSpPr>
        <p:spPr>
          <a:xfrm>
            <a:off x="8900789" y="1681201"/>
            <a:ext cx="7025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l-GR" sz="1400" b="1" dirty="0">
                <a:latin typeface="Arial" panose="020B0604020202020204" pitchFamily="34" charset="0"/>
                <a:cs typeface="Arial" pitchFamily="34" charset="0"/>
              </a:rPr>
              <a:t>400 Ν</a:t>
            </a:r>
          </a:p>
        </p:txBody>
      </p:sp>
      <p:sp>
        <p:nvSpPr>
          <p:cNvPr id="12" name="11 - TextBox"/>
          <p:cNvSpPr txBox="1"/>
          <p:nvPr/>
        </p:nvSpPr>
        <p:spPr>
          <a:xfrm>
            <a:off x="8203148" y="1629916"/>
            <a:ext cx="1161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l-GR" sz="1400" b="1" dirty="0">
                <a:latin typeface="Arial" panose="020B0604020202020204" pitchFamily="34" charset="0"/>
                <a:cs typeface="Arial" pitchFamily="34" charset="0"/>
              </a:rPr>
              <a:t>400 Ν</a:t>
            </a:r>
          </a:p>
        </p:txBody>
      </p:sp>
      <p:sp>
        <p:nvSpPr>
          <p:cNvPr id="13" name="16 - TextBox"/>
          <p:cNvSpPr txBox="1"/>
          <p:nvPr/>
        </p:nvSpPr>
        <p:spPr>
          <a:xfrm>
            <a:off x="214282" y="2500306"/>
            <a:ext cx="40719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b="1" dirty="0">
                <a:latin typeface="Arial" panose="020B0604020202020204" pitchFamily="34" charset="0"/>
                <a:cs typeface="Arial" panose="020B0604020202020204" pitchFamily="34" charset="0"/>
              </a:rPr>
              <a:t>2. Τι κάνει ένα </a:t>
            </a:r>
            <a:r>
              <a:rPr lang="el-GR" sz="1400" b="1" u="sng" dirty="0">
                <a:latin typeface="Arial" panose="020B0604020202020204" pitchFamily="34" charset="0"/>
                <a:cs typeface="Arial" panose="020B0604020202020204" pitchFamily="34" charset="0"/>
              </a:rPr>
              <a:t>κινούμενο</a:t>
            </a:r>
            <a:r>
              <a:rPr lang="el-GR" sz="1400" b="1" dirty="0">
                <a:latin typeface="Arial" panose="020B0604020202020204" pitchFamily="34" charset="0"/>
                <a:cs typeface="Arial" panose="020B0604020202020204" pitchFamily="34" charset="0"/>
              </a:rPr>
              <a:t> σώμα όταν η </a:t>
            </a:r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F</a:t>
            </a:r>
            <a:r>
              <a:rPr lang="el-GR" sz="1400" b="1" dirty="0" err="1">
                <a:latin typeface="Arial" panose="020B0604020202020204" pitchFamily="34" charset="0"/>
                <a:cs typeface="Arial" panose="020B0604020202020204" pitchFamily="34" charset="0"/>
              </a:rPr>
              <a:t>ολ</a:t>
            </a:r>
            <a:r>
              <a:rPr lang="el-GR" sz="1400" b="1" dirty="0">
                <a:latin typeface="Arial" panose="020B0604020202020204" pitchFamily="34" charset="0"/>
                <a:cs typeface="Arial" panose="020B0604020202020204" pitchFamily="34" charset="0"/>
              </a:rPr>
              <a:t> =0; </a:t>
            </a:r>
          </a:p>
        </p:txBody>
      </p:sp>
      <p:sp>
        <p:nvSpPr>
          <p:cNvPr id="14" name="17 - TextBox"/>
          <p:cNvSpPr txBox="1"/>
          <p:nvPr/>
        </p:nvSpPr>
        <p:spPr>
          <a:xfrm>
            <a:off x="4397230" y="2500306"/>
            <a:ext cx="255103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l-GR" sz="1400" dirty="0">
                <a:latin typeface="Arial" panose="020B0604020202020204" pitchFamily="34" charset="0"/>
                <a:cs typeface="Arial" panose="020B0604020202020204" pitchFamily="34" charset="0"/>
              </a:rPr>
              <a:t>συνεχίζει να κινείται με την ίδια ταχύτητα</a:t>
            </a:r>
            <a:endParaRPr lang="el-GR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5" name="Picture 4">
            <a:hlinkClick r:id="rId4" action="ppaction://hlinksldjump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399122" y="3286124"/>
            <a:ext cx="1214446" cy="5091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6" name="21 - Εικόνα" descr="images.jpg">
            <a:hlinkClick r:id="rId6" action="ppaction://hlinksldjump"/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399122" y="3786190"/>
            <a:ext cx="1997414" cy="591467"/>
          </a:xfrm>
          <a:prstGeom prst="rect">
            <a:avLst/>
          </a:prstGeom>
        </p:spPr>
      </p:pic>
      <p:sp>
        <p:nvSpPr>
          <p:cNvPr id="17" name="5 - TextBox"/>
          <p:cNvSpPr txBox="1"/>
          <p:nvPr/>
        </p:nvSpPr>
        <p:spPr>
          <a:xfrm>
            <a:off x="214282" y="3429000"/>
            <a:ext cx="442872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l-GR" sz="1400" b="1" dirty="0">
                <a:latin typeface="Arial" panose="020B0604020202020204" pitchFamily="34" charset="0"/>
                <a:cs typeface="Arial" panose="020B0604020202020204" pitchFamily="34" charset="0"/>
              </a:rPr>
              <a:t>3. «Ένα σώμα συνεχίζει να παραμένει ακίνητο ή </a:t>
            </a:r>
          </a:p>
          <a:p>
            <a:pPr lvl="0"/>
            <a:r>
              <a:rPr lang="el-GR" sz="1400" b="1" dirty="0">
                <a:latin typeface="Arial" panose="020B0604020202020204" pitchFamily="34" charset="0"/>
                <a:cs typeface="Arial" panose="020B0604020202020204" pitchFamily="34" charset="0"/>
              </a:rPr>
              <a:t>      συνεχίζει να κινείται με την ίδια ταχύτητα όταν </a:t>
            </a:r>
          </a:p>
          <a:p>
            <a:pPr lvl="0"/>
            <a:r>
              <a:rPr lang="el-GR" sz="1400" b="1" dirty="0">
                <a:latin typeface="Arial" panose="020B0604020202020204" pitchFamily="34" charset="0"/>
                <a:cs typeface="Arial" panose="020B0604020202020204" pitchFamily="34" charset="0"/>
              </a:rPr>
              <a:t>      η </a:t>
            </a:r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F</a:t>
            </a:r>
            <a:r>
              <a:rPr lang="el-GR" sz="1400" b="1" dirty="0" err="1">
                <a:latin typeface="Arial" panose="020B0604020202020204" pitchFamily="34" charset="0"/>
                <a:cs typeface="Arial" panose="020B0604020202020204" pitchFamily="34" charset="0"/>
              </a:rPr>
              <a:t>ολ</a:t>
            </a:r>
            <a:r>
              <a:rPr lang="el-GR" sz="1400" b="1" dirty="0">
                <a:latin typeface="Arial" panose="020B0604020202020204" pitchFamily="34" charset="0"/>
                <a:cs typeface="Arial" panose="020B0604020202020204" pitchFamily="34" charset="0"/>
              </a:rPr>
              <a:t> =0». </a:t>
            </a:r>
          </a:p>
          <a:p>
            <a:pPr lvl="0"/>
            <a:r>
              <a:rPr lang="el-GR" sz="1400" b="1" dirty="0">
                <a:latin typeface="Arial" panose="020B0604020202020204" pitchFamily="34" charset="0"/>
                <a:cs typeface="Arial" panose="020B0604020202020204" pitchFamily="34" charset="0"/>
              </a:rPr>
              <a:t>            Πώς είναι γνωστή αυτή η πρόταση;</a:t>
            </a:r>
          </a:p>
        </p:txBody>
      </p:sp>
      <p:sp>
        <p:nvSpPr>
          <p:cNvPr id="19" name="CustomShape 3"/>
          <p:cNvSpPr/>
          <p:nvPr/>
        </p:nvSpPr>
        <p:spPr>
          <a:xfrm>
            <a:off x="2285984" y="214200"/>
            <a:ext cx="4428720" cy="752599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l-GR" sz="1600" b="1" strike="noStrike" spc="-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ΦΥΣΙΚΗ Β΄ </a:t>
            </a:r>
            <a:r>
              <a:rPr lang="el-GR" sz="1600" b="1" spc="-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ΓΥΜΝΑΣΙΟΥ </a:t>
            </a:r>
          </a:p>
          <a:p>
            <a:pPr algn="ctr">
              <a:lnSpc>
                <a:spcPct val="100000"/>
              </a:lnSpc>
            </a:pPr>
            <a:r>
              <a:rPr lang="el-GR" sz="1600" b="1" strike="noStrike" spc="-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3.4 -3.5 Δύναμη και ισορροπία</a:t>
            </a:r>
            <a:endParaRPr lang="el-GR" sz="1600" b="0" strike="noStrike" spc="-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00000"/>
              </a:lnSpc>
            </a:pPr>
            <a:r>
              <a:rPr lang="el-GR" sz="1100" b="0" strike="noStrike" spc="-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(Σχολικό Β΄ σελ. 52-54)</a:t>
            </a:r>
            <a:endParaRPr lang="el-GR" sz="1100" b="0" strike="noStrike" spc="-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CustomShape 1"/>
          <p:cNvSpPr/>
          <p:nvPr/>
        </p:nvSpPr>
        <p:spPr>
          <a:xfrm>
            <a:off x="250920" y="1142984"/>
            <a:ext cx="1144080" cy="306323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el-GR" sz="1400" b="1" u="sng" strike="noStrike" spc="-1">
                <a:solidFill>
                  <a:srgbClr val="000000"/>
                </a:solidFill>
                <a:uFillTx/>
                <a:latin typeface="Arial" panose="020B0604020202020204" pitchFamily="34" charset="0"/>
                <a:cs typeface="Arial" panose="020B0604020202020204" pitchFamily="34" charset="0"/>
              </a:rPr>
              <a:t>Ερωτήσεις</a:t>
            </a:r>
            <a:endParaRPr lang="el-GR" sz="1400" b="0" strike="noStrike" spc="-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CustomShape 2"/>
          <p:cNvSpPr/>
          <p:nvPr/>
        </p:nvSpPr>
        <p:spPr>
          <a:xfrm>
            <a:off x="5119732" y="1142984"/>
            <a:ext cx="1144080" cy="306323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el-GR" sz="1400" b="0" u="sng" strike="noStrike" spc="-1">
                <a:solidFill>
                  <a:srgbClr val="000000"/>
                </a:solidFill>
                <a:uFillTx/>
                <a:latin typeface="Arial" panose="020B0604020202020204" pitchFamily="34" charset="0"/>
                <a:cs typeface="Arial" panose="020B0604020202020204" pitchFamily="34" charset="0"/>
              </a:rPr>
              <a:t>Απαντήσεις</a:t>
            </a:r>
            <a:endParaRPr lang="el-GR" sz="1400" b="0" strike="noStrike" spc="-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17 - TextBox"/>
          <p:cNvSpPr txBox="1"/>
          <p:nvPr/>
        </p:nvSpPr>
        <p:spPr>
          <a:xfrm>
            <a:off x="4840499" y="3719908"/>
            <a:ext cx="232378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l-GR" sz="14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l-GR" sz="1400" baseline="30000" dirty="0">
                <a:latin typeface="Arial" panose="020B0604020202020204" pitchFamily="34" charset="0"/>
                <a:cs typeface="Arial" panose="020B0604020202020204" pitchFamily="34" charset="0"/>
              </a:rPr>
              <a:t>ος</a:t>
            </a:r>
            <a:r>
              <a:rPr lang="el-GR" sz="1400" dirty="0">
                <a:latin typeface="Arial" panose="020B0604020202020204" pitchFamily="34" charset="0"/>
                <a:cs typeface="Arial" panose="020B0604020202020204" pitchFamily="34" charset="0"/>
              </a:rPr>
              <a:t> νόμος του Νεύτωνα</a:t>
            </a:r>
            <a:endParaRPr lang="el-GR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3 - TextBox"/>
          <p:cNvSpPr txBox="1"/>
          <p:nvPr/>
        </p:nvSpPr>
        <p:spPr>
          <a:xfrm>
            <a:off x="285720" y="5159980"/>
            <a:ext cx="46115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l-GR" sz="1400" b="1" dirty="0">
                <a:latin typeface="Arial" panose="020B0604020202020204" pitchFamily="34" charset="0"/>
                <a:cs typeface="Arial" panose="020B0604020202020204" pitchFamily="34" charset="0"/>
              </a:rPr>
              <a:t>4. Πώς ονομάζεται η ιδιότητα των σωμάτων να θέλουν να διατηρήσουν την ταχύτητάς τους;</a:t>
            </a:r>
          </a:p>
        </p:txBody>
      </p:sp>
      <p:sp>
        <p:nvSpPr>
          <p:cNvPr id="24" name="4 - TextBox"/>
          <p:cNvSpPr txBox="1"/>
          <p:nvPr/>
        </p:nvSpPr>
        <p:spPr>
          <a:xfrm>
            <a:off x="4897296" y="5214950"/>
            <a:ext cx="98526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l-GR" sz="1200" dirty="0">
                <a:latin typeface="Arial" panose="020B0604020202020204" pitchFamily="34" charset="0"/>
                <a:cs typeface="Arial" pitchFamily="34" charset="0"/>
              </a:rPr>
              <a:t>αδράνεια</a:t>
            </a:r>
            <a:endParaRPr lang="el-GR" sz="12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25" name="Picture 2">
            <a:hlinkClick r:id="rId8" action="ppaction://hlinksldjump"/>
          </p:cNvPr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6540370" y="4572008"/>
            <a:ext cx="2143140" cy="9316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6" name="Picture 2">
            <a:hlinkClick r:id="rId8" action="ppaction://hlinksldjump"/>
          </p:cNvPr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6540370" y="5500702"/>
            <a:ext cx="2402444" cy="1024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6" name="Picture 2">
            <a:hlinkClick r:id="rId4" action="ppaction://hlinksldjump"/>
          </p:cNvPr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7470560" y="2500306"/>
            <a:ext cx="1143008" cy="448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>
            <a:hlinkClick r:id="rId4" action="ppaction://hlinksldjump"/>
          </p:cNvPr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7399122" y="2928934"/>
            <a:ext cx="1246533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11" grpId="0"/>
      <p:bldP spid="12" grpId="0"/>
      <p:bldP spid="13" grpId="0"/>
      <p:bldP spid="14" grpId="0"/>
      <p:bldP spid="17" grpId="0"/>
      <p:bldP spid="19" grpId="0" animBg="1"/>
      <p:bldP spid="20" grpId="0"/>
      <p:bldP spid="21" grpId="0"/>
      <p:bldP spid="22" grpId="0"/>
      <p:bldP spid="23" grpId="0"/>
      <p:bldP spid="2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- Εικόνα" descr="download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12665" y="457950"/>
            <a:ext cx="1152838" cy="1353332"/>
          </a:xfrm>
          <a:prstGeom prst="rect">
            <a:avLst/>
          </a:prstGeom>
        </p:spPr>
      </p:pic>
      <p:sp>
        <p:nvSpPr>
          <p:cNvPr id="3" name="2 - TextBox"/>
          <p:cNvSpPr txBox="1"/>
          <p:nvPr/>
        </p:nvSpPr>
        <p:spPr>
          <a:xfrm>
            <a:off x="214282" y="1000108"/>
            <a:ext cx="46457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5. </a:t>
            </a:r>
            <a:r>
              <a:rPr lang="el-GR" sz="1400" b="1" dirty="0">
                <a:latin typeface="Arial" panose="020B0604020202020204" pitchFamily="34" charset="0"/>
                <a:cs typeface="Arial" panose="020B0604020202020204" pitchFamily="34" charset="0"/>
              </a:rPr>
              <a:t>Τι λέμε ότι κάνει ένα σώμα όταν είναι ακίνητο </a:t>
            </a:r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l-GR" sz="1400" b="1" dirty="0">
                <a:latin typeface="Arial" panose="020B0604020202020204" pitchFamily="34" charset="0"/>
                <a:cs typeface="Arial" panose="020B0604020202020204" pitchFamily="34" charset="0"/>
              </a:rPr>
              <a:t>ή </a:t>
            </a:r>
            <a:endParaRPr lang="en-US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el-GR" sz="1400" b="1" dirty="0">
                <a:latin typeface="Arial" panose="020B0604020202020204" pitchFamily="34" charset="0"/>
                <a:cs typeface="Arial" panose="020B0604020202020204" pitchFamily="34" charset="0"/>
              </a:rPr>
              <a:t>κινείται με σταθερή ταχύτητα</a:t>
            </a:r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el-GR" sz="1400" b="1" dirty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endParaRPr lang="el-GR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3 - TextBox"/>
          <p:cNvSpPr txBox="1"/>
          <p:nvPr/>
        </p:nvSpPr>
        <p:spPr>
          <a:xfrm>
            <a:off x="5448100" y="980728"/>
            <a:ext cx="15001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l-GR" sz="1400" dirty="0">
                <a:latin typeface="Arial" panose="020B0604020202020204" pitchFamily="34" charset="0"/>
                <a:cs typeface="Arial" panose="020B0604020202020204" pitchFamily="34" charset="0"/>
              </a:rPr>
              <a:t>ισορροπεί</a:t>
            </a:r>
            <a:endParaRPr lang="el-GR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4 - TextBox"/>
          <p:cNvSpPr txBox="1"/>
          <p:nvPr/>
        </p:nvSpPr>
        <p:spPr>
          <a:xfrm>
            <a:off x="214282" y="2263967"/>
            <a:ext cx="51435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6. </a:t>
            </a:r>
            <a:r>
              <a:rPr lang="el-GR" sz="1400" b="1" dirty="0">
                <a:latin typeface="Arial" panose="020B0604020202020204" pitchFamily="34" charset="0"/>
                <a:cs typeface="Arial" panose="020B0604020202020204" pitchFamily="34" charset="0"/>
              </a:rPr>
              <a:t>Τι πρέπει να συμβαίνει για να ισορροπεί ένα σώμα; </a:t>
            </a:r>
            <a:endParaRPr lang="el-GR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5 - TextBox"/>
          <p:cNvSpPr txBox="1"/>
          <p:nvPr/>
        </p:nvSpPr>
        <p:spPr>
          <a:xfrm>
            <a:off x="5016052" y="2263967"/>
            <a:ext cx="15001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l-GR" sz="1400" dirty="0">
                <a:latin typeface="Arial" panose="020B0604020202020204" pitchFamily="34" charset="0"/>
                <a:cs typeface="Arial" panose="020B0604020202020204" pitchFamily="34" charset="0"/>
              </a:rPr>
              <a:t>Πρέπει     </a:t>
            </a:r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F</a:t>
            </a:r>
            <a:r>
              <a:rPr lang="el-GR" sz="1400" b="1" dirty="0">
                <a:latin typeface="Arial" panose="020B0604020202020204" pitchFamily="34" charset="0"/>
                <a:cs typeface="Arial" panose="020B0604020202020204" pitchFamily="34" charset="0"/>
              </a:rPr>
              <a:t>ολ=0</a:t>
            </a:r>
          </a:p>
        </p:txBody>
      </p:sp>
      <p:sp>
        <p:nvSpPr>
          <p:cNvPr id="12" name="8 - TextBox"/>
          <p:cNvSpPr txBox="1"/>
          <p:nvPr/>
        </p:nvSpPr>
        <p:spPr>
          <a:xfrm>
            <a:off x="4614385" y="6278343"/>
            <a:ext cx="125375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l-GR" sz="1400" b="1" dirty="0">
                <a:latin typeface="Arial" pitchFamily="34" charset="0"/>
                <a:cs typeface="Arial" pitchFamily="34" charset="0"/>
              </a:rPr>
              <a:t>ΤΕΛΟΣ</a:t>
            </a:r>
            <a:endParaRPr lang="el-GR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CustomShape 1"/>
          <p:cNvSpPr/>
          <p:nvPr/>
        </p:nvSpPr>
        <p:spPr>
          <a:xfrm>
            <a:off x="250920" y="357166"/>
            <a:ext cx="1144080" cy="306323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el-GR" sz="1400" b="1" u="sng" strike="noStrike" spc="-1">
                <a:solidFill>
                  <a:srgbClr val="000000"/>
                </a:solidFill>
                <a:uFillTx/>
                <a:latin typeface="Arial" panose="020B0604020202020204" pitchFamily="34" charset="0"/>
                <a:cs typeface="Arial" panose="020B0604020202020204" pitchFamily="34" charset="0"/>
              </a:rPr>
              <a:t>Ερωτήσεις</a:t>
            </a:r>
            <a:endParaRPr lang="el-GR" sz="1400" b="0" strike="noStrike" spc="-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CustomShape 2"/>
          <p:cNvSpPr/>
          <p:nvPr/>
        </p:nvSpPr>
        <p:spPr>
          <a:xfrm>
            <a:off x="4651560" y="357166"/>
            <a:ext cx="1144080" cy="306323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el-GR" sz="1400" b="0" u="sng" strike="noStrike" spc="-1">
                <a:solidFill>
                  <a:srgbClr val="000000"/>
                </a:solidFill>
                <a:uFillTx/>
                <a:latin typeface="Arial" panose="020B0604020202020204" pitchFamily="34" charset="0"/>
                <a:cs typeface="Arial" panose="020B0604020202020204" pitchFamily="34" charset="0"/>
              </a:rPr>
              <a:t>Απαντήσεις</a:t>
            </a:r>
            <a:endParaRPr lang="el-GR" sz="1400" b="0" strike="noStrike" spc="-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050" name="Picture 2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623198" y="1976434"/>
            <a:ext cx="1126939" cy="17621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2" name="21 - Εικόνα" descr="download.jpg">
            <a:hlinkClick r:id="rId5" action="ppaction://hlinksldjump"/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68560" y="2516442"/>
            <a:ext cx="785818" cy="922482"/>
          </a:xfrm>
          <a:prstGeom prst="rect">
            <a:avLst/>
          </a:prstGeom>
        </p:spPr>
      </p:pic>
      <p:pic>
        <p:nvPicPr>
          <p:cNvPr id="2051" name="Picture 3">
            <a:hlinkClick r:id="rId6" action="ppaction://hlinksldjump"/>
          </p:cNvPr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4331284" y="3312383"/>
            <a:ext cx="1866898" cy="13299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27" name="26 - Ευθύγραμμο βέλος σύνδεσης"/>
          <p:cNvCxnSpPr>
            <a:cxnSpLocks/>
          </p:cNvCxnSpPr>
          <p:nvPr/>
        </p:nvCxnSpPr>
        <p:spPr>
          <a:xfrm>
            <a:off x="8424386" y="3168041"/>
            <a:ext cx="411945" cy="182483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8" name="27 - Ευθύγραμμο βέλος σύνδεσης"/>
          <p:cNvCxnSpPr>
            <a:cxnSpLocks/>
          </p:cNvCxnSpPr>
          <p:nvPr/>
        </p:nvCxnSpPr>
        <p:spPr>
          <a:xfrm flipH="1" flipV="1">
            <a:off x="7973536" y="3014126"/>
            <a:ext cx="363992" cy="14287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29" name="28 - TextBox"/>
          <p:cNvSpPr txBox="1"/>
          <p:nvPr/>
        </p:nvSpPr>
        <p:spPr>
          <a:xfrm>
            <a:off x="8535836" y="2925752"/>
            <a:ext cx="78581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l-GR" sz="1400" b="1" dirty="0">
                <a:latin typeface="Arial" panose="020B0604020202020204" pitchFamily="34" charset="0"/>
                <a:cs typeface="Arial" pitchFamily="34" charset="0"/>
              </a:rPr>
              <a:t>400 Ν</a:t>
            </a:r>
          </a:p>
        </p:txBody>
      </p:sp>
      <p:sp>
        <p:nvSpPr>
          <p:cNvPr id="30" name="29 - TextBox"/>
          <p:cNvSpPr txBox="1"/>
          <p:nvPr/>
        </p:nvSpPr>
        <p:spPr>
          <a:xfrm>
            <a:off x="7779685" y="2669906"/>
            <a:ext cx="78581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l-GR" sz="1400" b="1" dirty="0">
                <a:latin typeface="Arial" panose="020B0604020202020204" pitchFamily="34" charset="0"/>
                <a:cs typeface="Arial" pitchFamily="34" charset="0"/>
              </a:rPr>
              <a:t>400 Ν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6" grpId="0"/>
      <p:bldP spid="12" grpId="0"/>
      <p:bldP spid="13" grpId="0"/>
      <p:bldP spid="14" grpId="0"/>
      <p:bldP spid="29" grpId="0"/>
      <p:bldP spid="3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- Εικόνα" descr="download.jpg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5786" y="357166"/>
            <a:ext cx="2571768" cy="3019032"/>
          </a:xfrm>
          <a:prstGeom prst="rect">
            <a:avLst/>
          </a:prstGeom>
        </p:spPr>
      </p:pic>
      <p:pic>
        <p:nvPicPr>
          <p:cNvPr id="3" name="2 - Εικόνα" descr="download.jpg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0" y="785794"/>
            <a:ext cx="3712131" cy="4357718"/>
          </a:xfrm>
          <a:prstGeom prst="rect">
            <a:avLst/>
          </a:prstGeom>
        </p:spPr>
      </p:pic>
      <p:cxnSp>
        <p:nvCxnSpPr>
          <p:cNvPr id="4" name="3 - Ευθύγραμμο βέλος σύνδεσης"/>
          <p:cNvCxnSpPr/>
          <p:nvPr/>
        </p:nvCxnSpPr>
        <p:spPr>
          <a:xfrm>
            <a:off x="6357950" y="4000504"/>
            <a:ext cx="2201883" cy="508517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5" name="4 - Ευθύγραμμο βέλος σύνδεσης"/>
          <p:cNvCxnSpPr/>
          <p:nvPr/>
        </p:nvCxnSpPr>
        <p:spPr>
          <a:xfrm rot="10800000">
            <a:off x="4572000" y="3429000"/>
            <a:ext cx="1671880" cy="50006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6" name="5 - TextBox"/>
          <p:cNvSpPr txBox="1"/>
          <p:nvPr/>
        </p:nvSpPr>
        <p:spPr>
          <a:xfrm>
            <a:off x="7429520" y="3857628"/>
            <a:ext cx="78581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l-GR" sz="1400" b="1" dirty="0">
                <a:latin typeface="Arial" pitchFamily="34" charset="0"/>
                <a:cs typeface="Arial" pitchFamily="34" charset="0"/>
              </a:rPr>
              <a:t>400 Ν</a:t>
            </a:r>
          </a:p>
        </p:txBody>
      </p:sp>
      <p:sp>
        <p:nvSpPr>
          <p:cNvPr id="7" name="6 - TextBox"/>
          <p:cNvSpPr txBox="1"/>
          <p:nvPr/>
        </p:nvSpPr>
        <p:spPr>
          <a:xfrm>
            <a:off x="5072066" y="3214686"/>
            <a:ext cx="78581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l-GR" sz="1400" b="1" dirty="0">
                <a:latin typeface="Arial" pitchFamily="34" charset="0"/>
                <a:cs typeface="Arial" pitchFamily="34" charset="0"/>
              </a:rPr>
              <a:t>400 Ν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71604" y="4071942"/>
            <a:ext cx="6000792" cy="25155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" name="Picture 2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500166" y="0"/>
            <a:ext cx="5286412" cy="20731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" name="Picture 3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428728" y="2000240"/>
            <a:ext cx="5796419" cy="22145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21 - Εικόνα" descr="images.jpg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8596" y="1643050"/>
            <a:ext cx="7961241" cy="2357454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1471" y="214290"/>
            <a:ext cx="6902355" cy="30003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" name="Picture 2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42910" y="3357562"/>
            <a:ext cx="7072362" cy="30146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85786" y="500042"/>
            <a:ext cx="6643734" cy="47329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85984" y="571480"/>
            <a:ext cx="3429024" cy="53617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- Εικόνα" descr="download.jpg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24862" y="326475"/>
            <a:ext cx="5090277" cy="5975542"/>
          </a:xfrm>
          <a:prstGeom prst="rect">
            <a:avLst/>
          </a:prstGeom>
        </p:spPr>
      </p:pic>
      <p:cxnSp>
        <p:nvCxnSpPr>
          <p:cNvPr id="3" name="2 - Ευθύγραμμο βέλος σύνδεσης"/>
          <p:cNvCxnSpPr/>
          <p:nvPr/>
        </p:nvCxnSpPr>
        <p:spPr>
          <a:xfrm>
            <a:off x="4286248" y="4714884"/>
            <a:ext cx="3486534" cy="570453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4" name="3 - Ευθύγραμμο βέλος σύνδεσης"/>
          <p:cNvCxnSpPr/>
          <p:nvPr/>
        </p:nvCxnSpPr>
        <p:spPr>
          <a:xfrm rot="10800000">
            <a:off x="2143108" y="4357694"/>
            <a:ext cx="2143140" cy="42862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5" name="4 - TextBox"/>
          <p:cNvSpPr txBox="1"/>
          <p:nvPr/>
        </p:nvSpPr>
        <p:spPr>
          <a:xfrm>
            <a:off x="6858016" y="4786322"/>
            <a:ext cx="80250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l-GR" sz="1400" b="1" dirty="0">
                <a:latin typeface="Arial" pitchFamily="34" charset="0"/>
                <a:cs typeface="Arial" pitchFamily="34" charset="0"/>
              </a:rPr>
              <a:t>400 Ν</a:t>
            </a:r>
          </a:p>
        </p:txBody>
      </p:sp>
      <p:sp>
        <p:nvSpPr>
          <p:cNvPr id="6" name="5 - TextBox"/>
          <p:cNvSpPr txBox="1"/>
          <p:nvPr/>
        </p:nvSpPr>
        <p:spPr>
          <a:xfrm>
            <a:off x="2357422" y="4000504"/>
            <a:ext cx="8754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l-GR" sz="1400" b="1" dirty="0">
                <a:latin typeface="Arial" pitchFamily="34" charset="0"/>
                <a:cs typeface="Arial" pitchFamily="34" charset="0"/>
              </a:rPr>
              <a:t>400 Ν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Διαβάθμιση του γκρι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</TotalTime>
  <Words>171</Words>
  <Application>Microsoft Office PowerPoint</Application>
  <PresentationFormat>Προβολή στην οθόνη (4:3)</PresentationFormat>
  <Paragraphs>32</Paragraphs>
  <Slides>9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2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9</vt:i4>
      </vt:variant>
    </vt:vector>
  </HeadingPairs>
  <TitlesOfParts>
    <vt:vector size="12" baseType="lpstr">
      <vt:lpstr>Arial</vt:lpstr>
      <vt:lpstr>Calibri</vt:lpstr>
      <vt:lpstr>Θέμα του Office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decon</dc:creator>
  <cp:lastModifiedBy>δημητρης οικονομου</cp:lastModifiedBy>
  <cp:revision>11</cp:revision>
  <dcterms:created xsi:type="dcterms:W3CDTF">2023-11-20T20:24:06Z</dcterms:created>
  <dcterms:modified xsi:type="dcterms:W3CDTF">2024-11-30T17:58:32Z</dcterms:modified>
</cp:coreProperties>
</file>