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94660"/>
  </p:normalViewPr>
  <p:slideViewPr>
    <p:cSldViewPr>
      <p:cViewPr varScale="1">
        <p:scale>
          <a:sx n="78" d="100"/>
          <a:sy n="78" d="100"/>
        </p:scale>
        <p:origin x="182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pPr/>
              <a:t>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pPr/>
              <a:t>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pPr/>
              <a:t>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pPr/>
              <a:t>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pPr/>
              <a:t>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pPr/>
              <a:t>3/12/2024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pPr/>
              <a:t>3/12/2024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pPr/>
              <a:t>3/12/2024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pPr/>
              <a:t>3/12/2024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pPr/>
              <a:t>3/12/2024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pPr/>
              <a:t>3/12/2024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451B5-CB50-43A9-BC23-58FD9272B07C}" type="datetimeFigureOut">
              <a:rPr lang="el-GR" smtClean="0"/>
              <a:pPr/>
              <a:t>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107D1-C4A8-4D0C-A071-7D1BF3A66E6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image" Target="../media/image2.png"/><Relationship Id="rId10" Type="http://schemas.openxmlformats.org/officeDocument/2006/relationships/image" Target="../media/image5.png"/><Relationship Id="rId4" Type="http://schemas.openxmlformats.org/officeDocument/2006/relationships/slide" Target="slide5.xml"/><Relationship Id="rId9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slide" Target="slide7.xml"/><Relationship Id="rId7" Type="http://schemas.openxmlformats.org/officeDocument/2006/relationships/oleObject" Target="../embeddings/oleObject2.bin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0.wmf"/><Relationship Id="rId4" Type="http://schemas.openxmlformats.org/officeDocument/2006/relationships/image" Target="../media/image7.jpeg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85720" y="1833082"/>
            <a:ext cx="43662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1. Τι κάνει η ταχύτητα ενός σώματος όταν δεν   </a:t>
            </a:r>
          </a:p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    δέχεται δύναμη (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ολ=0);</a:t>
            </a:r>
            <a:endParaRPr lang="el-G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609620" y="1785926"/>
            <a:ext cx="2557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δεν αλλάζει την ταχύτητά του</a:t>
            </a:r>
            <a:endParaRPr lang="el-GR" sz="1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6 - Εικόνα" descr="download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6644" y="568374"/>
            <a:ext cx="1071570" cy="1257930"/>
          </a:xfrm>
          <a:prstGeom prst="rect">
            <a:avLst/>
          </a:prstGeom>
        </p:spPr>
      </p:pic>
      <p:sp>
        <p:nvSpPr>
          <p:cNvPr id="13" name="16 - TextBox"/>
          <p:cNvSpPr txBox="1"/>
          <p:nvPr/>
        </p:nvSpPr>
        <p:spPr>
          <a:xfrm>
            <a:off x="285720" y="2786058"/>
            <a:ext cx="39262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2. Τι κάνει η ταχύτητα ενός σώματος όταν </a:t>
            </a:r>
          </a:p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    δέχεται δύναμη (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ολ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" name="17 - TextBox"/>
          <p:cNvSpPr txBox="1"/>
          <p:nvPr/>
        </p:nvSpPr>
        <p:spPr>
          <a:xfrm>
            <a:off x="4643285" y="2786058"/>
            <a:ext cx="23237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αλλάζει την ταχύτητά του</a:t>
            </a:r>
            <a:endParaRPr lang="el-GR" sz="1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5 - TextBox"/>
          <p:cNvSpPr txBox="1"/>
          <p:nvPr/>
        </p:nvSpPr>
        <p:spPr>
          <a:xfrm>
            <a:off x="285720" y="3714752"/>
            <a:ext cx="4291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3. Μήπως όσο μεγαλύτερη μάζα έχει ένα σώμα   </a:t>
            </a:r>
          </a:p>
          <a:p>
            <a:pPr marL="342900" lvl="0" indent="-34290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   τόσο δυσκολότερα αλλάζει η ταχύτητά του;</a:t>
            </a:r>
          </a:p>
        </p:txBody>
      </p:sp>
      <p:sp>
        <p:nvSpPr>
          <p:cNvPr id="19" name="CustomShape 3"/>
          <p:cNvSpPr/>
          <p:nvPr/>
        </p:nvSpPr>
        <p:spPr>
          <a:xfrm>
            <a:off x="2285984" y="214200"/>
            <a:ext cx="4428720" cy="7525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l-GR" sz="16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ΦΥΣΙΚΗ Β΄ </a:t>
            </a:r>
            <a:r>
              <a:rPr lang="el-GR" sz="16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ΓΥΜΝΑΣΙΟΥ </a:t>
            </a:r>
          </a:p>
          <a:p>
            <a:pPr algn="ctr">
              <a:lnSpc>
                <a:spcPct val="100000"/>
              </a:lnSpc>
            </a:pPr>
            <a:r>
              <a:rPr lang="el-GR" sz="16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3.6 Δύναμη και μεταβολή της ταχύτητας</a:t>
            </a:r>
            <a:endParaRPr lang="en-US" sz="1600" b="1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l-GR" sz="11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Β΄ σελ. 5</a:t>
            </a:r>
            <a:r>
              <a:rPr lang="en-US" sz="11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l-GR" sz="11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  <a:r>
              <a:rPr lang="en-US" sz="11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l-GR" sz="11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l-GR" sz="11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stomShape 1"/>
          <p:cNvSpPr/>
          <p:nvPr/>
        </p:nvSpPr>
        <p:spPr>
          <a:xfrm>
            <a:off x="250920" y="1285860"/>
            <a:ext cx="114408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1" u="sng" strike="noStrike" spc="-1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  <a:endParaRPr lang="el-GR" sz="1400" b="0" strike="noStrike" spc="-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stomShape 2"/>
          <p:cNvSpPr/>
          <p:nvPr/>
        </p:nvSpPr>
        <p:spPr>
          <a:xfrm>
            <a:off x="4903494" y="1285860"/>
            <a:ext cx="114408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0" u="sng" strike="noStrike" spc="-1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  <a:endParaRPr lang="el-GR" sz="1400" b="0" strike="noStrike" spc="-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3 - TextBox"/>
          <p:cNvSpPr txBox="1"/>
          <p:nvPr/>
        </p:nvSpPr>
        <p:spPr>
          <a:xfrm>
            <a:off x="285719" y="4643446"/>
            <a:ext cx="4177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4. Μήπως όσο μεγαλύτερη μάζα έχει ένα σώμα τόσο μεγαλύτερη αδράνεια έχει το σώμα;</a:t>
            </a:r>
          </a:p>
        </p:txBody>
      </p:sp>
      <p:sp>
        <p:nvSpPr>
          <p:cNvPr id="24" name="4 - TextBox"/>
          <p:cNvSpPr txBox="1"/>
          <p:nvPr/>
        </p:nvSpPr>
        <p:spPr>
          <a:xfrm>
            <a:off x="4681058" y="5478677"/>
            <a:ext cx="2500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Ή μάζα του</a:t>
            </a:r>
          </a:p>
        </p:txBody>
      </p:sp>
      <p:sp>
        <p:nvSpPr>
          <p:cNvPr id="30" name="17 - TextBox"/>
          <p:cNvSpPr txBox="1"/>
          <p:nvPr/>
        </p:nvSpPr>
        <p:spPr>
          <a:xfrm>
            <a:off x="4681058" y="3714752"/>
            <a:ext cx="23237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Σωστό</a:t>
            </a:r>
            <a:endParaRPr lang="el-G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17 - TextBox"/>
          <p:cNvSpPr txBox="1"/>
          <p:nvPr/>
        </p:nvSpPr>
        <p:spPr>
          <a:xfrm>
            <a:off x="4681058" y="4621421"/>
            <a:ext cx="23237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Σωστό</a:t>
            </a:r>
            <a:endParaRPr lang="el-G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3 - TextBox"/>
          <p:cNvSpPr txBox="1"/>
          <p:nvPr/>
        </p:nvSpPr>
        <p:spPr>
          <a:xfrm>
            <a:off x="285719" y="5477548"/>
            <a:ext cx="4177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5. Ποιο φυσικό μέγεθος ενός σώματος μας δείχνει πόση αδράνεια έχει το σώμα;</a:t>
            </a:r>
          </a:p>
        </p:txBody>
      </p:sp>
      <p:pic>
        <p:nvPicPr>
          <p:cNvPr id="2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52760" y="3071810"/>
            <a:ext cx="2150211" cy="202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10391" y="5807303"/>
            <a:ext cx="2376253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4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25144" y="5786454"/>
            <a:ext cx="709587" cy="723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67074" y="2285992"/>
            <a:ext cx="230787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/>
      <p:bldP spid="14" grpId="0"/>
      <p:bldP spid="17" grpId="0"/>
      <p:bldP spid="19" grpId="0" animBg="1"/>
      <p:bldP spid="20" grpId="0"/>
      <p:bldP spid="21" grpId="0"/>
      <p:bldP spid="23" grpId="0"/>
      <p:bldP spid="24" grpId="0"/>
      <p:bldP spid="30" grpId="0"/>
      <p:bldP spid="31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ustomShape 24"/>
          <p:cNvSpPr/>
          <p:nvPr/>
        </p:nvSpPr>
        <p:spPr>
          <a:xfrm>
            <a:off x="4068360" y="6382148"/>
            <a:ext cx="113940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1" u="sng" strike="noStrike" spc="-1" dirty="0">
                <a:solidFill>
                  <a:srgbClr val="000000"/>
                </a:solidFill>
                <a:uFillTx/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ΤΕΛΟΣ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stomShape 8_3"/>
          <p:cNvSpPr/>
          <p:nvPr/>
        </p:nvSpPr>
        <p:spPr>
          <a:xfrm>
            <a:off x="1436628" y="590200"/>
            <a:ext cx="972000" cy="46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l-GR" sz="1400" b="1" i="1" u="sng" strike="noStrike" spc="-1" dirty="0">
                <a:solidFill>
                  <a:srgbClr val="000000"/>
                </a:solidFill>
                <a:uFillTx/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Βάρος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l-GR" sz="1400" b="0" i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stomShape 8_4"/>
          <p:cNvSpPr/>
          <p:nvPr/>
        </p:nvSpPr>
        <p:spPr>
          <a:xfrm>
            <a:off x="6080530" y="571480"/>
            <a:ext cx="814512" cy="46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l-GR" sz="1400" b="1" i="1" u="sng" strike="noStrike" spc="-1" dirty="0">
                <a:solidFill>
                  <a:srgbClr val="000000"/>
                </a:solidFill>
                <a:uFillTx/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Μάζα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l-GR" sz="1400" b="0" i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stomShape 8_5"/>
          <p:cNvSpPr/>
          <p:nvPr/>
        </p:nvSpPr>
        <p:spPr>
          <a:xfrm>
            <a:off x="468000" y="1421712"/>
            <a:ext cx="4212000" cy="46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l-GR" sz="1400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2</a:t>
            </a: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. Το βάρος συμβολίζεται με το γράμμα Β (ή w)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l-GR" sz="1400" b="0" i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stomShape 8_6"/>
          <p:cNvSpPr/>
          <p:nvPr/>
        </p:nvSpPr>
        <p:spPr>
          <a:xfrm>
            <a:off x="4680464" y="1402992"/>
            <a:ext cx="4068000" cy="46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l-GR" sz="1400" i="1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2</a:t>
            </a:r>
            <a:r>
              <a:rPr lang="el-GR" sz="1400" b="0" i="1" strike="noStrike" spc="-1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. </a:t>
            </a:r>
            <a:r>
              <a:rPr lang="el-GR" sz="1400" b="0" i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Η μάζα συμβολίζεται με το γράμμα m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l-GR" sz="1400" b="0" i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ustomShape 8_7"/>
          <p:cNvSpPr/>
          <p:nvPr/>
        </p:nvSpPr>
        <p:spPr>
          <a:xfrm>
            <a:off x="468000" y="1932736"/>
            <a:ext cx="3850920" cy="46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3. Το βάρος είναι διανυσματικό μέγεθος     </a:t>
            </a:r>
          </a:p>
          <a:p>
            <a:pPr>
              <a:lnSpc>
                <a:spcPct val="100000"/>
              </a:lnSpc>
            </a:pPr>
            <a:r>
              <a:rPr lang="el-GR" sz="1400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    </a:t>
            </a: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(ζωγραφίζεται με ένα βέλος)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l-GR" sz="1400" b="0" i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ustomShape 8_8"/>
          <p:cNvSpPr/>
          <p:nvPr/>
        </p:nvSpPr>
        <p:spPr>
          <a:xfrm>
            <a:off x="4680464" y="1914016"/>
            <a:ext cx="4068000" cy="46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l-GR" sz="1400" b="0" i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3. Η μάζα είναι μονόμετρο μέγεθος </a:t>
            </a:r>
          </a:p>
          <a:p>
            <a:pPr>
              <a:lnSpc>
                <a:spcPct val="100000"/>
              </a:lnSpc>
            </a:pPr>
            <a:r>
              <a:rPr lang="el-GR" sz="1400" i="1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   </a:t>
            </a:r>
            <a:r>
              <a:rPr lang="el-GR" sz="1400" b="0" i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(δεν παριστάνεται με βέλος)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l-GR" sz="1400" b="0" i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stomShape 8_9"/>
          <p:cNvSpPr/>
          <p:nvPr/>
        </p:nvSpPr>
        <p:spPr>
          <a:xfrm>
            <a:off x="468000" y="3357562"/>
            <a:ext cx="3850920" cy="46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4. Το βάρος έχει μονάδα το 1Ν (</a:t>
            </a:r>
            <a:r>
              <a:rPr lang="el-GR" sz="1400" b="0" strike="noStrike" spc="-1" dirty="0" err="1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νιούτον</a:t>
            </a: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)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l-GR" sz="1400" b="0" i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ustomShape 8_10"/>
          <p:cNvSpPr/>
          <p:nvPr/>
        </p:nvSpPr>
        <p:spPr>
          <a:xfrm>
            <a:off x="4680464" y="3374842"/>
            <a:ext cx="4068000" cy="46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l-GR" sz="1400" b="0" i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4. Η μάζα έχει μονάδα το 1 K</a:t>
            </a:r>
            <a:r>
              <a:rPr lang="en-US" sz="1400" b="0" i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g</a:t>
            </a:r>
            <a:r>
              <a:rPr lang="el-GR" sz="1400" b="0" i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(κιλό)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l-GR" sz="1400" b="0" i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ustomShape 8_11"/>
          <p:cNvSpPr/>
          <p:nvPr/>
        </p:nvSpPr>
        <p:spPr>
          <a:xfrm>
            <a:off x="468000" y="3891134"/>
            <a:ext cx="4212000" cy="46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5. Το βάρος </a:t>
            </a:r>
            <a:r>
              <a:rPr lang="el-GR" sz="1400" b="0" u="sng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αλλάζει</a:t>
            </a: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όταν το σώμα αλλάζει τόπο 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l-GR" sz="1400" b="0" i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ustomShape 8_12"/>
          <p:cNvSpPr/>
          <p:nvPr/>
        </p:nvSpPr>
        <p:spPr>
          <a:xfrm>
            <a:off x="4680464" y="3931560"/>
            <a:ext cx="4068000" cy="46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l-GR" sz="1400" b="0" i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5. Η μάζα </a:t>
            </a:r>
            <a:r>
              <a:rPr lang="el-GR" sz="1400" b="0" i="1" u="sng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δεν αλλάζει </a:t>
            </a:r>
            <a:endParaRPr lang="el-GR" sz="1400" b="0" i="1" u="sng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l-GR" sz="1400" b="0" i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stomShape 8_13"/>
          <p:cNvSpPr/>
          <p:nvPr/>
        </p:nvSpPr>
        <p:spPr>
          <a:xfrm>
            <a:off x="468000" y="861166"/>
            <a:ext cx="3850920" cy="46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2900" indent="-342900">
              <a:lnSpc>
                <a:spcPct val="100000"/>
              </a:lnSpc>
            </a:pP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1. Το βάρος </a:t>
            </a:r>
            <a:r>
              <a:rPr lang="el-GR" sz="140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είναι</a:t>
            </a: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η </a:t>
            </a:r>
            <a:r>
              <a:rPr lang="el-GR" sz="1400" b="0" u="sng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δύναμη</a:t>
            </a: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που δέχεται το   </a:t>
            </a:r>
          </a:p>
          <a:p>
            <a:pPr marL="342900" indent="-342900">
              <a:lnSpc>
                <a:spcPct val="100000"/>
              </a:lnSpc>
            </a:pPr>
            <a:r>
              <a:rPr lang="el-GR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   σώμα από την Γη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l-GR" sz="1400" b="0" i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CustomShape 8_14"/>
          <p:cNvSpPr/>
          <p:nvPr/>
        </p:nvSpPr>
        <p:spPr>
          <a:xfrm>
            <a:off x="4680464" y="842446"/>
            <a:ext cx="4068000" cy="46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l-GR" sz="1400" i="1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1</a:t>
            </a:r>
            <a:r>
              <a:rPr lang="el-GR" sz="1400" b="0" i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. Η μάζα είναι η ποσότητα του υλικού που έχει το σώμα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6" name="35 - Εικόνα"/>
          <p:cNvPicPr/>
          <p:nvPr/>
        </p:nvPicPr>
        <p:blipFill>
          <a:blip r:embed="rId2"/>
          <a:stretch/>
        </p:blipFill>
        <p:spPr>
          <a:xfrm>
            <a:off x="1903680" y="2412616"/>
            <a:ext cx="1336320" cy="996120"/>
          </a:xfrm>
          <a:prstGeom prst="rect">
            <a:avLst/>
          </a:prstGeom>
          <a:ln w="0">
            <a:noFill/>
          </a:ln>
        </p:spPr>
      </p:pic>
      <p:sp>
        <p:nvSpPr>
          <p:cNvPr id="38" name="37 - Ευθεία γραμμή σύνδεσης"/>
          <p:cNvSpPr/>
          <p:nvPr/>
        </p:nvSpPr>
        <p:spPr>
          <a:xfrm>
            <a:off x="2556000" y="2530336"/>
            <a:ext cx="0" cy="540000"/>
          </a:xfrm>
          <a:prstGeom prst="line">
            <a:avLst/>
          </a:prstGeom>
          <a:ln w="0">
            <a:solidFill>
              <a:srgbClr val="3465A4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" name="CustomShape 8_1"/>
          <p:cNvSpPr/>
          <p:nvPr/>
        </p:nvSpPr>
        <p:spPr>
          <a:xfrm>
            <a:off x="2592000" y="2798176"/>
            <a:ext cx="972000" cy="46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l-GR" sz="1400" b="1" i="1" strike="noStrike" spc="-1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Β</a:t>
            </a:r>
            <a:endParaRPr lang="el-GR" sz="1400" b="0" strike="noStrike" spc="-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l-GR" sz="1400" b="0" strike="noStrike" spc="-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l-GR" sz="1400" b="0" i="1" strike="noStrike" spc="-1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endParaRPr lang="el-GR" sz="1400" b="0" strike="noStrike" spc="-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37918" y="2428868"/>
            <a:ext cx="1512795" cy="915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" name="3 - TextBox"/>
          <p:cNvSpPr txBox="1"/>
          <p:nvPr/>
        </p:nvSpPr>
        <p:spPr>
          <a:xfrm>
            <a:off x="285720" y="4548854"/>
            <a:ext cx="4718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. Από ποιά σχέση συνδέονται η μάζα και το βάρος;</a:t>
            </a:r>
          </a:p>
        </p:txBody>
      </p:sp>
      <p:sp>
        <p:nvSpPr>
          <p:cNvPr id="47" name="3 - TextBox"/>
          <p:cNvSpPr txBox="1"/>
          <p:nvPr/>
        </p:nvSpPr>
        <p:spPr>
          <a:xfrm>
            <a:off x="285720" y="262574"/>
            <a:ext cx="3964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6. Ποιες οι διαφορές βάρους και μάζας;</a:t>
            </a:r>
          </a:p>
        </p:txBody>
      </p:sp>
      <p:sp>
        <p:nvSpPr>
          <p:cNvPr id="50" name="49 - Ορθογώνιο"/>
          <p:cNvSpPr/>
          <p:nvPr/>
        </p:nvSpPr>
        <p:spPr>
          <a:xfrm>
            <a:off x="214282" y="571480"/>
            <a:ext cx="8678198" cy="37147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4 - TextBox"/>
          <p:cNvSpPr txBox="1"/>
          <p:nvPr/>
        </p:nvSpPr>
        <p:spPr>
          <a:xfrm>
            <a:off x="5168014" y="5050049"/>
            <a:ext cx="2500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Επιτάχυνση της βαρύτητας</a:t>
            </a:r>
          </a:p>
        </p:txBody>
      </p:sp>
      <p:sp>
        <p:nvSpPr>
          <p:cNvPr id="52" name="3 - TextBox"/>
          <p:cNvSpPr txBox="1"/>
          <p:nvPr/>
        </p:nvSpPr>
        <p:spPr>
          <a:xfrm>
            <a:off x="285720" y="5048920"/>
            <a:ext cx="4718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. Στην σχέση                           πως ονομάζεται το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;</a:t>
            </a:r>
          </a:p>
        </p:txBody>
      </p:sp>
      <p:graphicFrame>
        <p:nvGraphicFramePr>
          <p:cNvPr id="53" name="52 - Αντικείμενο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756378"/>
              </p:ext>
            </p:extLst>
          </p:nvPr>
        </p:nvGraphicFramePr>
        <p:xfrm>
          <a:off x="5382327" y="4572008"/>
          <a:ext cx="1263903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5" imgW="583920" imgH="164880" progId="Equation.3">
                  <p:embed/>
                </p:oleObj>
              </mc:Choice>
              <mc:Fallback>
                <p:oleObj name="Εξίσωση" r:id="rId5" imgW="58392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2327" y="4572008"/>
                        <a:ext cx="1263903" cy="357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670144"/>
              </p:ext>
            </p:extLst>
          </p:nvPr>
        </p:nvGraphicFramePr>
        <p:xfrm>
          <a:off x="1773971" y="5101603"/>
          <a:ext cx="997829" cy="256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7" imgW="583920" imgH="164880" progId="Equation.3">
                  <p:embed/>
                </p:oleObj>
              </mc:Choice>
              <mc:Fallback>
                <p:oleObj name="Εξίσωση" r:id="rId7" imgW="58392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3971" y="5101603"/>
                        <a:ext cx="997829" cy="2562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3 - TextBox"/>
          <p:cNvSpPr txBox="1"/>
          <p:nvPr/>
        </p:nvSpPr>
        <p:spPr>
          <a:xfrm>
            <a:off x="285720" y="5548986"/>
            <a:ext cx="4718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9. Ποια η τιμή του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στην επιφάνεια της Γής;</a:t>
            </a: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855286"/>
              </p:ext>
            </p:extLst>
          </p:nvPr>
        </p:nvGraphicFramePr>
        <p:xfrm>
          <a:off x="5239452" y="5429264"/>
          <a:ext cx="584186" cy="548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9" imgW="419040" imgH="393480" progId="Equation.3">
                  <p:embed/>
                </p:oleObj>
              </mc:Choice>
              <mc:Fallback>
                <p:oleObj name="Εξίσωση" r:id="rId9" imgW="4190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9452" y="5429264"/>
                        <a:ext cx="584186" cy="5483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31" grpId="0"/>
      <p:bldP spid="32" grpId="0"/>
      <p:bldP spid="33" grpId="0"/>
      <p:bldP spid="34" grpId="0"/>
      <p:bldP spid="40" grpId="0"/>
      <p:bldP spid="47" grpId="0"/>
      <p:bldP spid="50" grpId="0" animBg="1"/>
      <p:bldP spid="51" grpId="0"/>
      <p:bldP spid="52" grpId="0"/>
      <p:bldP spid="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download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2" y="285728"/>
            <a:ext cx="5000660" cy="58703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7" y="2214554"/>
            <a:ext cx="8366051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428604"/>
            <a:ext cx="5929354" cy="5594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3429000"/>
            <a:ext cx="2942449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28604"/>
            <a:ext cx="807926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093" y="642918"/>
            <a:ext cx="8617187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Διαβάθμιση του γκρι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300</Words>
  <Application>Microsoft Office PowerPoint</Application>
  <PresentationFormat>Προβολή στην οθόνη (4:3)</PresentationFormat>
  <Paragraphs>65</Paragraphs>
  <Slides>7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Calibri</vt:lpstr>
      <vt:lpstr>Θέμα του Office</vt:lpstr>
      <vt:lpstr>Εξίσωση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decon</dc:creator>
  <cp:lastModifiedBy>δημητρης οικονομου</cp:lastModifiedBy>
  <cp:revision>22</cp:revision>
  <dcterms:created xsi:type="dcterms:W3CDTF">2023-11-20T20:24:06Z</dcterms:created>
  <dcterms:modified xsi:type="dcterms:W3CDTF">2024-12-03T15:21:44Z</dcterms:modified>
</cp:coreProperties>
</file>