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470" r:id="rId2"/>
    <p:sldId id="474" r:id="rId3"/>
    <p:sldId id="479" r:id="rId4"/>
    <p:sldId id="491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92" r:id="rId15"/>
    <p:sldId id="489" r:id="rId16"/>
    <p:sldId id="493" r:id="rId17"/>
    <p:sldId id="490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80" autoAdjust="0"/>
  </p:normalViewPr>
  <p:slideViewPr>
    <p:cSldViewPr>
      <p:cViewPr varScale="1">
        <p:scale>
          <a:sx n="78" d="100"/>
          <a:sy n="78" d="100"/>
        </p:scale>
        <p:origin x="174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71454-311F-4C54-80D9-25F48E6F0678}" type="datetimeFigureOut">
              <a:rPr lang="el-GR" smtClean="0"/>
              <a:pPr/>
              <a:t>8/12/2024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0D9A8-8379-44D8-B89F-722D1992F9D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260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8/12/2024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8/12/2024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8/12/2024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8/12/2024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8/12/2024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8/12/2024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8/12/2024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8/12/2024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8/12/2024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8/12/2024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667C-4021-4228-B2B2-FFFB372A4307}" type="datetimeFigureOut">
              <a:rPr lang="el-GR" smtClean="0"/>
              <a:pPr/>
              <a:t>8/12/2024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A667C-4021-4228-B2B2-FFFB372A4307}" type="datetimeFigureOut">
              <a:rPr lang="el-GR" smtClean="0"/>
              <a:pPr/>
              <a:t>8/12/2024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D922-2682-4674-9999-B5C261C7956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wmf"/><Relationship Id="rId7" Type="http://schemas.openxmlformats.org/officeDocument/2006/relationships/slide" Target="slide6.xml"/><Relationship Id="rId12" Type="http://schemas.openxmlformats.org/officeDocument/2006/relationships/image" Target="../media/image6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4.xml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slide" Target="slide10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5.xml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14.xml"/><Relationship Id="rId5" Type="http://schemas.openxmlformats.org/officeDocument/2006/relationships/image" Target="../media/image13.png"/><Relationship Id="rId1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slide" Target="slide13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372075" y="3529600"/>
            <a:ext cx="3795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5. Ποιά σχέση μας υπολογίζει την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υδροστατική πίεση που δημιουργεί ένα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υγρό στον πυθμένα  του δοχείου του.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343958" y="4444177"/>
            <a:ext cx="4588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6. Πως λέγεται το όργανο που μετράμε την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υδροστατική πίεση;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4732158" y="4430260"/>
            <a:ext cx="1623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Μανόμετρο</a:t>
            </a:r>
            <a:endParaRPr lang="el-GR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343957" y="5073202"/>
            <a:ext cx="343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7. Ποιόν τύπο μανομέτρου έχουμε στο 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εργαστήριο φυσικής;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4283968" y="5105955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 μανόμετρο που αποτελείται:</a:t>
            </a:r>
          </a:p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 Ι) από μία ελαστική μεμβράνη</a:t>
            </a:r>
          </a:p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ΙΙ) έναν γυάλινο διαφανή σωλήνα  </a:t>
            </a:r>
          </a:p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    τύπου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με λάδι ή υδράργυρο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372074" y="3072938"/>
            <a:ext cx="460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4. Ποια δύναμη δημιουργεί την υδροστατική πίεση;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5151964" y="3072938"/>
            <a:ext cx="2156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 βάρος του υγρού</a:t>
            </a:r>
          </a:p>
        </p:txBody>
      </p:sp>
      <p:sp>
        <p:nvSpPr>
          <p:cNvPr id="24" name="CustomShape 1"/>
          <p:cNvSpPr/>
          <p:nvPr/>
        </p:nvSpPr>
        <p:spPr>
          <a:xfrm>
            <a:off x="456040" y="1049521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u="sng" strike="noStrike" spc="-1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Ερωτήσεις</a:t>
            </a:r>
            <a:endParaRPr lang="el-GR" sz="1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stomShape 2"/>
          <p:cNvSpPr/>
          <p:nvPr/>
        </p:nvSpPr>
        <p:spPr>
          <a:xfrm>
            <a:off x="5068714" y="1049521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u="sng" strike="noStrike" spc="-1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Απαντήσεις</a:t>
            </a:r>
            <a:endParaRPr lang="el-GR" sz="140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stomShape 3_0"/>
          <p:cNvSpPr/>
          <p:nvPr/>
        </p:nvSpPr>
        <p:spPr>
          <a:xfrm>
            <a:off x="2148944" y="214200"/>
            <a:ext cx="4423320" cy="8295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6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ΦΥΣΙΚΗ Β΄ </a:t>
            </a:r>
            <a:r>
              <a:rPr lang="el-GR" sz="1600" b="1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ΓΥΜΝΑΣΙΟΥ </a:t>
            </a:r>
            <a:endParaRPr lang="el-GR" sz="16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4.2 Υδροστατική πίεση</a:t>
            </a:r>
          </a:p>
          <a:p>
            <a:pPr algn="ctr"/>
            <a:r>
              <a:rPr lang="el-GR" sz="1600" dirty="0">
                <a:latin typeface="Arial" pitchFamily="34" charset="0"/>
                <a:cs typeface="Arial" pitchFamily="34" charset="0"/>
              </a:rPr>
              <a:t>    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(Σχολικό σελ 68-72)</a:t>
            </a:r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237657"/>
              </p:ext>
            </p:extLst>
          </p:nvPr>
        </p:nvGraphicFramePr>
        <p:xfrm>
          <a:off x="5292080" y="3877741"/>
          <a:ext cx="5667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457200" imgH="393480" progId="Equation.3">
                  <p:embed/>
                </p:oleObj>
              </mc:Choice>
              <mc:Fallback>
                <p:oleObj name="Εξίσωση" r:id="rId2" imgW="45720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877741"/>
                        <a:ext cx="566737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3949" y="4248541"/>
            <a:ext cx="1052089" cy="122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5049" y="4221088"/>
            <a:ext cx="1033455" cy="12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5643578"/>
            <a:ext cx="8829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7223" y="5643577"/>
            <a:ext cx="8772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42 - TextBox"/>
          <p:cNvSpPr txBox="1"/>
          <p:nvPr/>
        </p:nvSpPr>
        <p:spPr>
          <a:xfrm>
            <a:off x="357158" y="5976483"/>
            <a:ext cx="403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8. Η υδροστατική πίεση αλλάζει όταν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αλλάζουμε τον προσανατολισμό της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επιφάνειας της ελαστικής μεμβράνης;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4897758" y="6265623"/>
            <a:ext cx="117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Δεν αλλάζει</a:t>
            </a:r>
          </a:p>
        </p:txBody>
      </p:sp>
      <p:sp>
        <p:nvSpPr>
          <p:cNvPr id="45" name="44 - TextBox"/>
          <p:cNvSpPr txBox="1"/>
          <p:nvPr/>
        </p:nvSpPr>
        <p:spPr>
          <a:xfrm>
            <a:off x="357158" y="2501434"/>
            <a:ext cx="438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3. Τι είναι η υδροστατική πίεση;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4755916" y="2501434"/>
            <a:ext cx="302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 πίεση που δημιουργεί ένα υγρό που ηρεμεί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- Αντικείμενο"/>
              <p:cNvSpPr txBox="1"/>
              <p:nvPr/>
            </p:nvSpPr>
            <p:spPr bwMode="auto">
              <a:xfrm>
                <a:off x="4387358" y="3497262"/>
                <a:ext cx="4637162" cy="60410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υδροστατική</m:t>
                      </m:r>
                      <m:r>
                        <a:rPr lang="el-GR" sz="1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πίεση</m:t>
                      </m:r>
                      <m:r>
                        <a:rPr lang="en-GB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 (</m:t>
                      </m:r>
                      <m:r>
                        <m:rPr>
                          <m:sty m:val="p"/>
                        </m:rPr>
                        <a:rPr lang="en-GB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στο</m:t>
                      </m:r>
                      <m:r>
                        <a:rPr lang="en-GB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sty m:val="p"/>
                        </m:rPr>
                        <a:rPr lang="en-GB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πυθμένα</m:t>
                      </m:r>
                      <m:r>
                        <a:rPr lang="en-GB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Βάρος</m:t>
                          </m:r>
                          <m:r>
                            <a:rPr lang="en-GB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GB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υγρού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Εμβαδόν</m:t>
                          </m:r>
                          <m:r>
                            <a:rPr lang="en-GB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GB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βάσεως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29 - Αντικείμενο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7358" y="3497262"/>
                <a:ext cx="4637162" cy="6041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2992" y="1652596"/>
            <a:ext cx="1284278" cy="12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- TextBox"/>
          <p:cNvSpPr txBox="1"/>
          <p:nvPr/>
        </p:nvSpPr>
        <p:spPr>
          <a:xfrm>
            <a:off x="357158" y="1428736"/>
            <a:ext cx="438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1. Ποιά σώματα ονομάζουμε ρευστά;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4755916" y="1428736"/>
            <a:ext cx="302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Τα σώματα που παίρνουν το σχήμα του δοχείου που βρίσκονται</a:t>
            </a:r>
          </a:p>
        </p:txBody>
      </p:sp>
      <p:sp>
        <p:nvSpPr>
          <p:cNvPr id="34" name="33 - TextBox"/>
          <p:cNvSpPr txBox="1"/>
          <p:nvPr/>
        </p:nvSpPr>
        <p:spPr>
          <a:xfrm>
            <a:off x="357158" y="2049653"/>
            <a:ext cx="438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2. Ποιά είναι τα πιο γνωστά ρευστά;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4755916" y="2049653"/>
            <a:ext cx="1742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 νερό και ο αέρας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31" grpId="0"/>
      <p:bldP spid="32" grpId="0"/>
      <p:bldP spid="33" grpId="0"/>
      <p:bldP spid="20" grpId="0"/>
      <p:bldP spid="21" grpId="0"/>
      <p:bldP spid="24" grpId="0"/>
      <p:bldP spid="25" grpId="0"/>
      <p:bldP spid="26" grpId="0" animBg="1"/>
      <p:bldP spid="43" grpId="0"/>
      <p:bldP spid="44" grpId="0"/>
      <p:bldP spid="45" grpId="0"/>
      <p:bldP spid="46" grpId="0"/>
      <p:bldP spid="27" grpId="0"/>
      <p:bldP spid="29" grpId="0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80974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ndex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357298"/>
            <a:ext cx="7739121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809552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751403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5"/>
            <a:ext cx="8143932" cy="612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866740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863943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1857364"/>
            <a:ext cx="501494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 descr="inde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2068202"/>
            <a:ext cx="3203883" cy="3218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357158" y="353573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13. Τι λέει με λόγια ο νόμος της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υδροστατικής πίεσης  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357158" y="4636053"/>
            <a:ext cx="4385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14. Από τον νόμο της υδροστατικής πίεσης τι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συμπεραίνεται για την πίεση του υγρού στον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πυθμένα των δοχείων ;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357158" y="5715016"/>
            <a:ext cx="3587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15. Που βρίσκει εφαρμογή ο νόμος της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υδροστατικής πίεσης;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4517840" y="5725540"/>
            <a:ext cx="3439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Ι) στα συγκοινωνούντα δοχεία</a:t>
            </a:r>
          </a:p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ΙΙ) στα υδραγωγεία</a:t>
            </a: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ΙΙΙ) στα αρτεσιανά πηγάδια</a:t>
            </a: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V)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στα φράγματα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456040" y="265157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u="sng" strike="noStrike" spc="-1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Ερωτήσεις</a:t>
            </a:r>
            <a:endParaRPr lang="el-GR" sz="1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4856680" y="265157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u="sng" strike="noStrike" spc="-1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Απαντήσεις</a:t>
            </a:r>
            <a:endParaRPr lang="el-GR" sz="1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619234" y="3738550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p=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ρ∙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g∙h  </a:t>
            </a:r>
            <a:endParaRPr 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4427984" y="3493738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  υδροστατική πίεση είναι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ανάλογη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με : </a:t>
            </a: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) το βάθος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h)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</a:t>
            </a: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) την πυκνότητα του υγρού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ρ)</a:t>
            </a: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) την επιτάχυνση της βαρύτητας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15 - Εικόνα" descr="inde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762" y="2906704"/>
            <a:ext cx="785786" cy="789294"/>
          </a:xfrm>
          <a:prstGeom prst="rect">
            <a:avLst/>
          </a:prstGeom>
        </p:spPr>
      </p:pic>
      <p:pic>
        <p:nvPicPr>
          <p:cNvPr id="9231" name="Picture 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8344" y="3779490"/>
            <a:ext cx="1438272" cy="60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14 - Εικόνα" descr="index.jpe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4" y="4961726"/>
            <a:ext cx="1285884" cy="771530"/>
          </a:xfrm>
          <a:prstGeom prst="rect">
            <a:avLst/>
          </a:prstGeom>
        </p:spPr>
      </p:pic>
      <p:sp>
        <p:nvSpPr>
          <p:cNvPr id="21" name="20 - TextBox"/>
          <p:cNvSpPr txBox="1"/>
          <p:nvPr/>
        </p:nvSpPr>
        <p:spPr>
          <a:xfrm>
            <a:off x="4885860" y="4636746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 υδροστατική πίεση στον πυθμένα είναι ίδια ανεξάρτητα από:</a:t>
            </a: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Ι) Το σχήμα του δοχείου                                                ΙΙ) Την ποσότητα του υγρού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332557" y="1529362"/>
            <a:ext cx="422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10. Ποια σχέση υπολογίζει την υδροστατική 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πίεση σε οποιοδήποτε σημείο ενός υγρού;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357158" y="2198177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11. Εξηγήστε τα σύμβολα της σχέσης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5100174" y="1608886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p=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ρ∙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g∙h 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4461646" y="2186280"/>
            <a:ext cx="4214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) το βάθους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h)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) την πυκνότητα του υγρού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ρ)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) την επιτάχυνση της βαρύτητας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1547664" y="2473151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p=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ρ∙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g∙h  </a:t>
            </a:r>
            <a:endParaRPr 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357158" y="3049785"/>
            <a:ext cx="284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12. Πως αποκαλείται η σχέση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4449896" y="3035368"/>
            <a:ext cx="4214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Νόμος της υδροστατικής πίεσης</a:t>
            </a:r>
          </a:p>
        </p:txBody>
      </p:sp>
      <p:sp>
        <p:nvSpPr>
          <p:cNvPr id="30" name="29 - TextBox"/>
          <p:cNvSpPr txBox="1"/>
          <p:nvPr/>
        </p:nvSpPr>
        <p:spPr>
          <a:xfrm>
            <a:off x="3001397" y="3050342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p=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ρ∙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g∙h  </a:t>
            </a:r>
            <a:endParaRPr 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06498" y="1366230"/>
            <a:ext cx="1585916" cy="116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- TextBox"/>
          <p:cNvSpPr txBox="1"/>
          <p:nvPr/>
        </p:nvSpPr>
        <p:spPr>
          <a:xfrm>
            <a:off x="357158" y="653447"/>
            <a:ext cx="4071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9. Τι σημαίνει η υδροστατική πίεση να είναι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ανεξάρτητη από τον προσανατολισμό της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επιφάνειας της ελαστικής μεμβράνης;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4457232" y="663970"/>
            <a:ext cx="3442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 υδροστατική πίεση δεν εξαρτάται από την κατεύθυνση της επιφάνειας που πιέζεται από το υγρό.</a:t>
            </a:r>
          </a:p>
        </p:txBody>
      </p:sp>
      <p:pic>
        <p:nvPicPr>
          <p:cNvPr id="35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71931" y="489420"/>
            <a:ext cx="6927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32" grpId="0"/>
      <p:bldP spid="33" grpId="0"/>
      <p:bldP spid="10" grpId="0"/>
      <p:bldP spid="11" grpId="0"/>
      <p:bldP spid="12" grpId="0"/>
      <p:bldP spid="1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TextBox"/>
          <p:cNvSpPr txBox="1"/>
          <p:nvPr/>
        </p:nvSpPr>
        <p:spPr>
          <a:xfrm>
            <a:off x="4211960" y="6357958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ΤΕΛΟΣ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456040" y="214290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u="sng" strike="noStrike" spc="-1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Ερωτήσεις</a:t>
            </a:r>
            <a:endParaRPr lang="el-GR" sz="1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4856680" y="214290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u="sng" strike="noStrike" spc="-1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Απαντήσεις</a:t>
            </a:r>
            <a:endParaRPr lang="el-GR" sz="1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357158" y="642918"/>
            <a:ext cx="438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16. Στα συγκοινωνούντα δοχεία πώς εξηγείται το    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υγρό να έχει το ίδιος ύψος σε όλα τα δοχεία;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4788024" y="642918"/>
            <a:ext cx="414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 υγρό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ηρεμεί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στον μακρύ οριζόντιο σωλήνα επειδή έχει την ίδια υδροστατική πίεση σε όλα τα σημεία του. Για να συμβαίνει αυτό το ύψος  του υγρού πρέπει να είναι ίδιο σε κάθε δοχείο.</a:t>
            </a:r>
          </a:p>
        </p:txBody>
      </p:sp>
      <p:pic>
        <p:nvPicPr>
          <p:cNvPr id="2457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142984"/>
            <a:ext cx="1452795" cy="8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34 - TextBox"/>
          <p:cNvSpPr txBox="1"/>
          <p:nvPr/>
        </p:nvSpPr>
        <p:spPr>
          <a:xfrm>
            <a:off x="357158" y="2214554"/>
            <a:ext cx="444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17. Πώς εξηγείται να τοποθετούμε τα υδραγωγεία 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σε ψηλά σημεία;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4740526" y="2247308"/>
            <a:ext cx="43685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Όπως στα συγκοινωνούντα δοχεία το νερό θέλει να φτάσει στο ίδιο ύψος παντού. Άρα για να μπορεί να φτάνει το νερό στα πιο ψηλά σημεία των σπιτιών πρέπει η δεξαμενή να είναι τουλάχιστον στο ίδιο ύψος με αυτά.</a:t>
            </a:r>
          </a:p>
        </p:txBody>
      </p:sp>
      <p:pic>
        <p:nvPicPr>
          <p:cNvPr id="2457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5" y="2595543"/>
            <a:ext cx="1326895" cy="93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37 - TextBox"/>
          <p:cNvSpPr txBox="1"/>
          <p:nvPr/>
        </p:nvSpPr>
        <p:spPr>
          <a:xfrm>
            <a:off x="357158" y="5029205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19. Γιατί τα φράγματα νερού έχουν στην βάση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του παχύτερα τοιχώματα;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4740526" y="5000636"/>
            <a:ext cx="4368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Επειδή η υδροστατική πίεση μεγαλώνει με το βάθος.</a:t>
            </a:r>
          </a:p>
        </p:txBody>
      </p:sp>
      <p:pic>
        <p:nvPicPr>
          <p:cNvPr id="2458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8678" y="5429264"/>
            <a:ext cx="1249509" cy="93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5360112"/>
            <a:ext cx="1248842" cy="7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 descr="Image result for αρκουδάκι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6215082"/>
            <a:ext cx="440314" cy="564847"/>
          </a:xfrm>
          <a:prstGeom prst="rect">
            <a:avLst/>
          </a:prstGeom>
          <a:noFill/>
        </p:spPr>
      </p:pic>
      <p:sp>
        <p:nvSpPr>
          <p:cNvPr id="42" name="41 - TextBox"/>
          <p:cNvSpPr txBox="1"/>
          <p:nvPr/>
        </p:nvSpPr>
        <p:spPr>
          <a:xfrm>
            <a:off x="357158" y="364331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18. Πώς εξηγείται το νερό να πετάγεται ψηλά </a:t>
            </a:r>
          </a:p>
          <a:p>
            <a:pPr lvl="0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στα αρτεσιανά πηγάδια;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4740526" y="3676068"/>
            <a:ext cx="3011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Όπως στα συγκοινωνούντα δοχεία το νερό θέλει να φτάσει στο ίδιο ύψος παντού.</a:t>
            </a:r>
          </a:p>
        </p:txBody>
      </p:sp>
      <p:pic>
        <p:nvPicPr>
          <p:cNvPr id="24582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1095" y="4071942"/>
            <a:ext cx="1166847" cy="80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99327" y="3649128"/>
            <a:ext cx="1232069" cy="73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20 - Εικόνα" descr="index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6066" y="5500702"/>
            <a:ext cx="785786" cy="789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11" grpId="0"/>
      <p:bldP spid="31" grpId="0"/>
      <p:bldP spid="34" grpId="0"/>
      <p:bldP spid="35" grpId="0"/>
      <p:bldP spid="36" grpId="0"/>
      <p:bldP spid="38" grpId="0"/>
      <p:bldP spid="39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68471"/>
            <a:ext cx="6072230" cy="59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Βέλος προς τα κάτω"/>
          <p:cNvSpPr/>
          <p:nvPr/>
        </p:nvSpPr>
        <p:spPr>
          <a:xfrm>
            <a:off x="4071934" y="3643314"/>
            <a:ext cx="28575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429124" y="3929066"/>
            <a:ext cx="694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cs typeface="Arial" pitchFamily="34" charset="0"/>
              </a:rPr>
              <a:t>W</a:t>
            </a:r>
            <a:endParaRPr lang="el-GR" sz="3200" b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393003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00108"/>
            <a:ext cx="395150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400254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71546"/>
            <a:ext cx="37431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785794"/>
            <a:ext cx="4357718" cy="539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357166"/>
            <a:ext cx="707954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nde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3" y="785794"/>
            <a:ext cx="3911627" cy="3929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3919</TotalTime>
  <Words>587</Words>
  <Application>Microsoft Office PowerPoint</Application>
  <PresentationFormat>Προβολή στην οθόνη (4:3)</PresentationFormat>
  <Paragraphs>81</Paragraphs>
  <Slides>17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Θέμα του Office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Performance Edition Sept 2009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decon</dc:creator>
  <cp:lastModifiedBy>δημητρης οικονομου</cp:lastModifiedBy>
  <cp:revision>254</cp:revision>
  <dcterms:created xsi:type="dcterms:W3CDTF">2015-12-03T21:04:30Z</dcterms:created>
  <dcterms:modified xsi:type="dcterms:W3CDTF">2024-12-08T19:06:45Z</dcterms:modified>
</cp:coreProperties>
</file>