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470" r:id="rId2"/>
    <p:sldId id="474" r:id="rId3"/>
    <p:sldId id="476" r:id="rId4"/>
    <p:sldId id="477" r:id="rId5"/>
    <p:sldId id="475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17" autoAdjust="0"/>
    <p:restoredTop sz="94680" autoAdjust="0"/>
  </p:normalViewPr>
  <p:slideViewPr>
    <p:cSldViewPr>
      <p:cViewPr varScale="1">
        <p:scale>
          <a:sx n="78" d="100"/>
          <a:sy n="78" d="100"/>
        </p:scale>
        <p:origin x="19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71454-311F-4C54-80D9-25F48E6F0678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0D9A8-8379-44D8-B89F-722D1992F9D5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2603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A667C-4021-4228-B2B2-FFFB372A4307}" type="datetimeFigureOut">
              <a:rPr lang="el-GR" smtClean="0"/>
              <a:pPr/>
              <a:t>30/11/2024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3D922-2682-4674-9999-B5C261C7956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oleObject" Target="../embeddings/oleObject5.bin"/><Relationship Id="rId3" Type="http://schemas.openxmlformats.org/officeDocument/2006/relationships/image" Target="../media/image2.wmf"/><Relationship Id="rId7" Type="http://schemas.openxmlformats.org/officeDocument/2006/relationships/image" Target="../media/image1.png"/><Relationship Id="rId12" Type="http://schemas.openxmlformats.org/officeDocument/2006/relationships/image" Target="../media/image6.wmf"/><Relationship Id="rId17" Type="http://schemas.openxmlformats.org/officeDocument/2006/relationships/image" Target="../media/image9.png"/><Relationship Id="rId2" Type="http://schemas.openxmlformats.org/officeDocument/2006/relationships/oleObject" Target="../embeddings/oleObject1.bin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15" Type="http://schemas.openxmlformats.org/officeDocument/2006/relationships/slide" Target="slide5.xml"/><Relationship Id="rId10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ustomShape 1"/>
          <p:cNvSpPr/>
          <p:nvPr/>
        </p:nvSpPr>
        <p:spPr>
          <a:xfrm>
            <a:off x="456040" y="1196752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stomShape 2"/>
          <p:cNvSpPr/>
          <p:nvPr/>
        </p:nvSpPr>
        <p:spPr>
          <a:xfrm>
            <a:off x="5689912" y="1196752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  <a:endParaRPr lang="el-GR" sz="140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stomShape 3_0"/>
          <p:cNvSpPr/>
          <p:nvPr/>
        </p:nvSpPr>
        <p:spPr>
          <a:xfrm>
            <a:off x="2148944" y="214200"/>
            <a:ext cx="4423320" cy="8603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l-GR" sz="1600" b="1" strike="noStrike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ΦΥΣΙΚΗ Β΄ </a:t>
            </a:r>
            <a:r>
              <a:rPr lang="el-GR" sz="16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ΓΥΜΝΑΣΙΟΥ </a:t>
            </a:r>
          </a:p>
          <a:p>
            <a:pPr algn="ctr">
              <a:lnSpc>
                <a:spcPct val="100000"/>
              </a:lnSpc>
            </a:pPr>
            <a:r>
              <a:rPr lang="el-GR" sz="1600" b="1" dirty="0">
                <a:latin typeface="Arial" panose="020B0604020202020204" pitchFamily="34" charset="0"/>
                <a:cs typeface="Arial" panose="020B0604020202020204" pitchFamily="34" charset="0"/>
              </a:rPr>
              <a:t>4.4 Αρχή του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Pascal</a:t>
            </a:r>
            <a:endParaRPr lang="el-G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600" dirty="0">
                <a:latin typeface="Arial" pitchFamily="34" charset="0"/>
                <a:cs typeface="Arial" pitchFamily="34" charset="0"/>
              </a:rPr>
              <a:t>    </a:t>
            </a:r>
            <a:r>
              <a:rPr lang="el-GR" sz="1100" dirty="0">
                <a:latin typeface="Arial" panose="020B0604020202020204" pitchFamily="34" charset="0"/>
                <a:cs typeface="Arial" panose="020B0604020202020204" pitchFamily="34" charset="0"/>
              </a:rPr>
              <a:t>(Σχολικό </a:t>
            </a:r>
            <a:r>
              <a:rPr lang="el-GR" sz="1100" dirty="0" err="1">
                <a:latin typeface="Arial" panose="020B0604020202020204" pitchFamily="34" charset="0"/>
                <a:cs typeface="Arial" panose="020B0604020202020204" pitchFamily="34" charset="0"/>
              </a:rPr>
              <a:t>σελ</a:t>
            </a:r>
            <a:r>
              <a:rPr lang="el-GR" sz="1100" dirty="0">
                <a:latin typeface="Arial" panose="020B0604020202020204" pitchFamily="34" charset="0"/>
                <a:cs typeface="Arial" panose="020B0604020202020204" pitchFamily="34" charset="0"/>
              </a:rPr>
              <a:t> 75-76)</a:t>
            </a:r>
          </a:p>
        </p:txBody>
      </p:sp>
      <p:sp>
        <p:nvSpPr>
          <p:cNvPr id="37" name="36 - TextBox"/>
          <p:cNvSpPr txBox="1"/>
          <p:nvPr/>
        </p:nvSpPr>
        <p:spPr>
          <a:xfrm>
            <a:off x="5122414" y="1740870"/>
            <a:ext cx="364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υδραυλικό πιεστήριο</a:t>
            </a:r>
          </a:p>
        </p:txBody>
      </p:sp>
      <p:sp>
        <p:nvSpPr>
          <p:cNvPr id="38" name="37 - TextBox"/>
          <p:cNvSpPr txBox="1"/>
          <p:nvPr/>
        </p:nvSpPr>
        <p:spPr>
          <a:xfrm>
            <a:off x="371596" y="5589240"/>
            <a:ext cx="4154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5. Τι συμβαίνει στο υδραυλικό πιεστήριο; 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5122414" y="5594022"/>
            <a:ext cx="3986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Αν τοποθετήσουμε </a:t>
            </a:r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μικρή δύναμη (</a:t>
            </a:r>
            <a:r>
              <a:rPr lang="en-US" sz="1400" u="sng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00" u="sng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u="sng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στο μικρό έμβολο δημιουργείται </a:t>
            </a:r>
            <a:r>
              <a:rPr lang="el-GR" u="sng" dirty="0">
                <a:latin typeface="Arial" panose="020B0604020202020204" pitchFamily="34" charset="0"/>
                <a:cs typeface="Arial" panose="020B0604020202020204" pitchFamily="34" charset="0"/>
              </a:rPr>
              <a:t>μεγάλη δύναμη </a:t>
            </a:r>
            <a:r>
              <a:rPr lang="en-US" sz="1400" u="sng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400" u="sng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στο μεγάλο</a:t>
            </a:r>
            <a:endParaRPr lang="el-GR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3 - TextBox"/>
          <p:cNvSpPr txBox="1"/>
          <p:nvPr/>
        </p:nvSpPr>
        <p:spPr>
          <a:xfrm>
            <a:off x="371595" y="3395433"/>
            <a:ext cx="4664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3. Τι ιδιότητα έχει η πίεση που δημιουργείται σε  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ένα σημείο ενός ρευστού που ηρεμεί; </a:t>
            </a:r>
          </a:p>
        </p:txBody>
      </p:sp>
      <p:sp>
        <p:nvSpPr>
          <p:cNvPr id="53" name="9 - TextBox"/>
          <p:cNvSpPr txBox="1"/>
          <p:nvPr/>
        </p:nvSpPr>
        <p:spPr>
          <a:xfrm>
            <a:off x="371595" y="4203085"/>
            <a:ext cx="45763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4. Πώς ονομάζεται η διαπίστωση:</a:t>
            </a:r>
          </a:p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«Η πίεση που δημιουργείται σε ένα σημείο  </a:t>
            </a:r>
          </a:p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ενός ρευστού που ηρεμεί μεταφέρεται   </a:t>
            </a:r>
          </a:p>
          <a:p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  αναλλοίωτη σε όλα τα σημεία του υγρού»;</a:t>
            </a:r>
          </a:p>
        </p:txBody>
      </p:sp>
      <p:sp>
        <p:nvSpPr>
          <p:cNvPr id="54" name="10 - TextBox"/>
          <p:cNvSpPr txBox="1"/>
          <p:nvPr/>
        </p:nvSpPr>
        <p:spPr>
          <a:xfrm>
            <a:off x="5190918" y="4561383"/>
            <a:ext cx="3643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Αρχή του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Pascal</a:t>
            </a:r>
            <a:endParaRPr lang="el-GR" sz="1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8 - TextBox"/>
          <p:cNvSpPr txBox="1"/>
          <p:nvPr/>
        </p:nvSpPr>
        <p:spPr>
          <a:xfrm>
            <a:off x="5190918" y="3409255"/>
            <a:ext cx="3454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μεταφέρεται σε </a:t>
            </a:r>
            <a:r>
              <a:rPr lang="el-GR" sz="1400" u="sng" dirty="0">
                <a:latin typeface="Arial" panose="020B0604020202020204" pitchFamily="34" charset="0"/>
                <a:cs typeface="Arial" panose="020B0604020202020204" pitchFamily="34" charset="0"/>
              </a:rPr>
              <a:t>όλα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τα σημεία του υγρού</a:t>
            </a:r>
          </a:p>
        </p:txBody>
      </p:sp>
      <p:pic>
        <p:nvPicPr>
          <p:cNvPr id="7" name="Εικόνα 6">
            <a:hlinkClick r:id="rId2" action="ppaction://hlinksldjump"/>
            <a:extLst>
              <a:ext uri="{FF2B5EF4-FFF2-40B4-BE49-F238E27FC236}">
                <a16:creationId xmlns:a16="http://schemas.microsoft.com/office/drawing/2014/main" id="{689426CC-26F5-2C24-4C32-9AC843046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2452" y="628971"/>
            <a:ext cx="1460004" cy="1522832"/>
          </a:xfrm>
          <a:prstGeom prst="rect">
            <a:avLst/>
          </a:prstGeom>
        </p:spPr>
      </p:pic>
      <p:sp>
        <p:nvSpPr>
          <p:cNvPr id="8" name="20 - TextBox">
            <a:extLst>
              <a:ext uri="{FF2B5EF4-FFF2-40B4-BE49-F238E27FC236}">
                <a16:creationId xmlns:a16="http://schemas.microsoft.com/office/drawing/2014/main" id="{A5AA111C-FFF5-C88A-68B0-41F72AB1AFB2}"/>
              </a:ext>
            </a:extLst>
          </p:cNvPr>
          <p:cNvSpPr txBox="1"/>
          <p:nvPr/>
        </p:nvSpPr>
        <p:spPr>
          <a:xfrm>
            <a:off x="395536" y="2636912"/>
            <a:ext cx="4423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2. Τι προκαλεί η δύναμη 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που ασκείται στο 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μικρό έμβολο;</a:t>
            </a:r>
          </a:p>
        </p:txBody>
      </p:sp>
      <p:sp>
        <p:nvSpPr>
          <p:cNvPr id="9" name="22 - TextBox">
            <a:extLst>
              <a:ext uri="{FF2B5EF4-FFF2-40B4-BE49-F238E27FC236}">
                <a16:creationId xmlns:a16="http://schemas.microsoft.com/office/drawing/2014/main" id="{7E6D9875-8B2F-EAF0-A84D-1C76A56BAF0D}"/>
              </a:ext>
            </a:extLst>
          </p:cNvPr>
          <p:cNvSpPr txBox="1"/>
          <p:nvPr/>
        </p:nvSpPr>
        <p:spPr>
          <a:xfrm>
            <a:off x="5261216" y="263691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Δημιουργεί πίεση (Ρ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στο υγρό</a:t>
            </a:r>
            <a:endParaRPr lang="el-GR" sz="1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20 - TextBox">
            <a:extLst>
              <a:ext uri="{FF2B5EF4-FFF2-40B4-BE49-F238E27FC236}">
                <a16:creationId xmlns:a16="http://schemas.microsoft.com/office/drawing/2014/main" id="{7C16B52B-D507-C769-550D-61F29385706D}"/>
              </a:ext>
            </a:extLst>
          </p:cNvPr>
          <p:cNvSpPr txBox="1"/>
          <p:nvPr/>
        </p:nvSpPr>
        <p:spPr>
          <a:xfrm>
            <a:off x="395536" y="1754232"/>
            <a:ext cx="4423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1. Πώς ονομάζονται δύο συγκοινωνούντα 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δοχεία με κινούμενα έμβολα τοποθετημένα 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στην επιφάνεια του υγρού;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 animBg="1"/>
      <p:bldP spid="37" grpId="0"/>
      <p:bldP spid="38" grpId="0"/>
      <p:bldP spid="39" grpId="0"/>
      <p:bldP spid="42" grpId="0"/>
      <p:bldP spid="53" grpId="0"/>
      <p:bldP spid="54" grpId="0"/>
      <p:bldP spid="76" grpId="0"/>
      <p:bldP spid="8" grpId="0"/>
      <p:bldP spid="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456040" y="265157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1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stomShape 2"/>
          <p:cNvSpPr/>
          <p:nvPr/>
        </p:nvSpPr>
        <p:spPr>
          <a:xfrm>
            <a:off x="5340892" y="265157"/>
            <a:ext cx="114408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l-GR" sz="1400" b="0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  <a:endParaRPr lang="el-GR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4 - TextBox"/>
          <p:cNvSpPr txBox="1"/>
          <p:nvPr/>
        </p:nvSpPr>
        <p:spPr>
          <a:xfrm>
            <a:off x="4051300" y="623731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ΤΕΛΟΣ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7 - TextBox">
            <a:extLst>
              <a:ext uri="{FF2B5EF4-FFF2-40B4-BE49-F238E27FC236}">
                <a16:creationId xmlns:a16="http://schemas.microsoft.com/office/drawing/2014/main" id="{AEFFFC7A-278A-1963-2C38-339EC149594B}"/>
              </a:ext>
            </a:extLst>
          </p:cNvPr>
          <p:cNvSpPr txBox="1"/>
          <p:nvPr/>
        </p:nvSpPr>
        <p:spPr>
          <a:xfrm>
            <a:off x="323527" y="888975"/>
            <a:ext cx="3980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6. Ποια σχέση συνδέει τις δυνάμεις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και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C1A85F1D-A010-C6B5-EC09-7CF154FF6E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621066"/>
              </p:ext>
            </p:extLst>
          </p:nvPr>
        </p:nvGraphicFramePr>
        <p:xfrm>
          <a:off x="7048481" y="714705"/>
          <a:ext cx="311987" cy="58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2" imgW="228501" imgH="431613" progId="Equation.3">
                  <p:embed/>
                </p:oleObj>
              </mc:Choice>
              <mc:Fallback>
                <p:oleObj name="Εξίσωση" r:id="rId2" imgW="228501" imgH="431613" progId="Equation.3">
                  <p:embed/>
                  <p:pic>
                    <p:nvPicPr>
                      <p:cNvPr id="2" name="Αντικείμενο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481" y="714705"/>
                        <a:ext cx="311987" cy="58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E59A344B-A094-52E4-C22F-FEC98FB259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752837"/>
              </p:ext>
            </p:extLst>
          </p:nvPr>
        </p:nvGraphicFramePr>
        <p:xfrm>
          <a:off x="6544426" y="714705"/>
          <a:ext cx="466712" cy="610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4" imgW="330057" imgH="431613" progId="Equation.3">
                  <p:embed/>
                </p:oleObj>
              </mc:Choice>
              <mc:Fallback>
                <p:oleObj name="Εξίσωση" r:id="rId4" imgW="330057" imgH="431613" progId="Equation.3">
                  <p:embed/>
                  <p:pic>
                    <p:nvPicPr>
                      <p:cNvPr id="3" name="Αντικείμενο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4426" y="714705"/>
                        <a:ext cx="466712" cy="6107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Εικόνα 5">
            <a:hlinkClick r:id="rId6" action="ppaction://hlinksldjump"/>
            <a:extLst>
              <a:ext uri="{FF2B5EF4-FFF2-40B4-BE49-F238E27FC236}">
                <a16:creationId xmlns:a16="http://schemas.microsoft.com/office/drawing/2014/main" id="{FA12DAFC-AAD7-7472-9D59-E60CA77C98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76492" y="79576"/>
            <a:ext cx="1460004" cy="1522832"/>
          </a:xfrm>
          <a:prstGeom prst="rect">
            <a:avLst/>
          </a:prstGeom>
        </p:spPr>
      </p:pic>
      <p:sp>
        <p:nvSpPr>
          <p:cNvPr id="7" name="17 - TextBox">
            <a:extLst>
              <a:ext uri="{FF2B5EF4-FFF2-40B4-BE49-F238E27FC236}">
                <a16:creationId xmlns:a16="http://schemas.microsoft.com/office/drawing/2014/main" id="{4A385B4D-C782-9BF4-07A2-C7C15F675D58}"/>
              </a:ext>
            </a:extLst>
          </p:cNvPr>
          <p:cNvSpPr txBox="1"/>
          <p:nvPr/>
        </p:nvSpPr>
        <p:spPr>
          <a:xfrm>
            <a:off x="323528" y="1696367"/>
            <a:ext cx="36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7. Πώς δικαιολογείται ότι η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ένα είναι   </a:t>
            </a:r>
          </a:p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     μεγαλύτερη από την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l-G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8E59C31-3CAF-EF4B-A49A-013DD7596140}"/>
                  </a:ext>
                </a:extLst>
              </p:cNvPr>
              <p:cNvSpPr txBox="1"/>
              <p:nvPr/>
            </p:nvSpPr>
            <p:spPr>
              <a:xfrm>
                <a:off x="6064324" y="2636912"/>
                <a:ext cx="993862" cy="1041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l-G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8E59C31-3CAF-EF4B-A49A-013DD7596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324" y="2636912"/>
                <a:ext cx="993862" cy="1041888"/>
              </a:xfrm>
              <a:prstGeom prst="rect">
                <a:avLst/>
              </a:prstGeom>
              <a:blipFill>
                <a:blip r:embed="rId8"/>
                <a:stretch>
                  <a:fillRect l="-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10 - TextBox">
            <a:extLst>
              <a:ext uri="{FF2B5EF4-FFF2-40B4-BE49-F238E27FC236}">
                <a16:creationId xmlns:a16="http://schemas.microsoft.com/office/drawing/2014/main" id="{AAEEA587-782D-FD39-77DB-1BD5EE551F56}"/>
              </a:ext>
            </a:extLst>
          </p:cNvPr>
          <p:cNvSpPr txBox="1"/>
          <p:nvPr/>
        </p:nvSpPr>
        <p:spPr>
          <a:xfrm>
            <a:off x="5013340" y="1702399"/>
            <a:ext cx="3643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Επειδή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2  είναι μεγαλύτερο του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για να είναι τα κλάσματα ίσα πρέπει και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μεγαλύτερη από την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l-GR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7 - TextBox">
            <a:extLst>
              <a:ext uri="{FF2B5EF4-FFF2-40B4-BE49-F238E27FC236}">
                <a16:creationId xmlns:a16="http://schemas.microsoft.com/office/drawing/2014/main" id="{75B26AAB-7838-F7A6-14F0-CF5685CB64FE}"/>
              </a:ext>
            </a:extLst>
          </p:cNvPr>
          <p:cNvSpPr txBox="1"/>
          <p:nvPr/>
        </p:nvSpPr>
        <p:spPr>
          <a:xfrm>
            <a:off x="323528" y="393305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8. Από ποια σχέση υπολογίζεται η πίεση του  </a:t>
            </a:r>
          </a:p>
          <a:p>
            <a:pPr lvl="0"/>
            <a:r>
              <a:rPr lang="el-GR" sz="1400" b="1">
                <a:latin typeface="Arial" panose="020B0604020202020204" pitchFamily="34" charset="0"/>
                <a:cs typeface="Arial" panose="020B0604020202020204" pitchFamily="34" charset="0"/>
              </a:rPr>
              <a:t>    σημείου </a:t>
            </a:r>
            <a:r>
              <a:rPr lang="el-GR" sz="1400" b="1" dirty="0">
                <a:latin typeface="Arial" panose="020B0604020202020204" pitchFamily="34" charset="0"/>
                <a:cs typeface="Arial" panose="020B0604020202020204" pitchFamily="34" charset="0"/>
              </a:rPr>
              <a:t>(Α) του υγρού του σχήματος; </a:t>
            </a:r>
          </a:p>
        </p:txBody>
      </p:sp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EBBB7D66-B72D-E1D7-7811-744BFAD1A8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992451"/>
              </p:ext>
            </p:extLst>
          </p:nvPr>
        </p:nvGraphicFramePr>
        <p:xfrm>
          <a:off x="5128220" y="5360933"/>
          <a:ext cx="1842014" cy="372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9" imgW="1130040" imgH="228600" progId="Equation.3">
                  <p:embed/>
                </p:oleObj>
              </mc:Choice>
              <mc:Fallback>
                <p:oleObj name="Εξίσωση" r:id="rId9" imgW="1130040" imgH="228600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8220" y="5360933"/>
                        <a:ext cx="1842014" cy="3723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>
            <a:extLst>
              <a:ext uri="{FF2B5EF4-FFF2-40B4-BE49-F238E27FC236}">
                <a16:creationId xmlns:a16="http://schemas.microsoft.com/office/drawing/2014/main" id="{0B83ECAD-3550-8999-DC65-2C0C13B7ED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97597"/>
              </p:ext>
            </p:extLst>
          </p:nvPr>
        </p:nvGraphicFramePr>
        <p:xfrm>
          <a:off x="5087832" y="3984207"/>
          <a:ext cx="1981195" cy="342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1" imgW="1396800" imgH="241200" progId="Equation.3">
                  <p:embed/>
                </p:oleObj>
              </mc:Choice>
              <mc:Fallback>
                <p:oleObj name="Εξίσωση" r:id="rId11" imgW="1396800" imgH="241200" progId="Equation.3">
                  <p:embed/>
                  <p:pic>
                    <p:nvPicPr>
                      <p:cNvPr id="215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832" y="3984207"/>
                        <a:ext cx="1981195" cy="3421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>
            <a:extLst>
              <a:ext uri="{FF2B5EF4-FFF2-40B4-BE49-F238E27FC236}">
                <a16:creationId xmlns:a16="http://schemas.microsoft.com/office/drawing/2014/main" id="{6A7136CF-4432-7301-6F0C-16F5ACED4F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154428"/>
              </p:ext>
            </p:extLst>
          </p:nvPr>
        </p:nvGraphicFramePr>
        <p:xfrm>
          <a:off x="6309189" y="4669706"/>
          <a:ext cx="1600200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13" imgW="1422360" imgH="241200" progId="Equation.3">
                  <p:embed/>
                </p:oleObj>
              </mc:Choice>
              <mc:Fallback>
                <p:oleObj name="Εξίσωση" r:id="rId13" imgW="1422360" imgH="241200" progId="Equation.3">
                  <p:embed/>
                  <p:pic>
                    <p:nvPicPr>
                      <p:cNvPr id="215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9189" y="4669706"/>
                        <a:ext cx="1600200" cy="27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Βέλος: Κάτω 18">
            <a:extLst>
              <a:ext uri="{FF2B5EF4-FFF2-40B4-BE49-F238E27FC236}">
                <a16:creationId xmlns:a16="http://schemas.microsoft.com/office/drawing/2014/main" id="{B53CA012-1641-FED4-B871-4E1800D59755}"/>
              </a:ext>
            </a:extLst>
          </p:cNvPr>
          <p:cNvSpPr/>
          <p:nvPr/>
        </p:nvSpPr>
        <p:spPr>
          <a:xfrm>
            <a:off x="5873012" y="4456276"/>
            <a:ext cx="407336" cy="82843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7">
            <a:hlinkClick r:id="rId15" action="ppaction://hlinksldjump"/>
            <a:extLst>
              <a:ext uri="{FF2B5EF4-FFF2-40B4-BE49-F238E27FC236}">
                <a16:creationId xmlns:a16="http://schemas.microsoft.com/office/drawing/2014/main" id="{9B1944C2-D6FF-57B5-68BD-12D8CA43F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112547" y="4669706"/>
            <a:ext cx="1842014" cy="168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E75D99A-88D5-440D-82B9-489CBEFCD53D}"/>
                  </a:ext>
                </a:extLst>
              </p:cNvPr>
              <p:cNvSpPr txBox="1"/>
              <p:nvPr/>
            </p:nvSpPr>
            <p:spPr>
              <a:xfrm>
                <a:off x="4840188" y="696872"/>
                <a:ext cx="1444481" cy="4998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l-GR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Ρ</a:t>
                </a:r>
                <a:r>
                  <a:rPr lang="el-GR" sz="1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l-GR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=Ρ</a:t>
                </a:r>
                <a:r>
                  <a:rPr lang="el-GR" sz="1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l-GR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groupChr>
                      <m:groupChrPr>
                        <m:chr m:val="⇒"/>
                        <m:vertJc m:val="bot"/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  <m:brk m:alnAt="2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Ρ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 panose="02040503050406030204" pitchFamily="18" charset="0"/>
                              </a:rPr>
                              <m:t>Α</m:t>
                            </m:r>
                          </m:den>
                        </m:f>
                      </m:e>
                    </m:groupChr>
                  </m:oMath>
                </a14:m>
                <a:endParaRPr lang="el-G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E75D99A-88D5-440D-82B9-489CBEFCD5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188" y="696872"/>
                <a:ext cx="1444481" cy="499880"/>
              </a:xfrm>
              <a:prstGeom prst="rect">
                <a:avLst/>
              </a:prstGeom>
              <a:blipFill>
                <a:blip r:embed="rId17"/>
                <a:stretch>
                  <a:fillRect l="-10127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54" grpId="0"/>
      <p:bldP spid="2" grpId="0"/>
      <p:bldP spid="7" grpId="0"/>
      <p:bldP spid="12" grpId="0"/>
      <p:bldP spid="13" grpId="0"/>
      <p:bldP spid="14" grpId="0"/>
      <p:bldP spid="19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F64824AC-6057-DFC1-419B-73DCAB44B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32656"/>
            <a:ext cx="5544616" cy="578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5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hlinkClick r:id="rId2" action="ppaction://hlinksldjump"/>
            <a:extLst>
              <a:ext uri="{FF2B5EF4-FFF2-40B4-BE49-F238E27FC236}">
                <a16:creationId xmlns:a16="http://schemas.microsoft.com/office/drawing/2014/main" id="{2FD584A4-A169-F172-6455-368D2BB7E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49625"/>
            <a:ext cx="5904656" cy="615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9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hlinkClick r:id="rId2" action="ppaction://hlinksldjump"/>
            <a:extLst>
              <a:ext uri="{FF2B5EF4-FFF2-40B4-BE49-F238E27FC236}">
                <a16:creationId xmlns:a16="http://schemas.microsoft.com/office/drawing/2014/main" id="{EC6AE58D-6071-E86D-208B-82058BD2E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5616" y="476672"/>
            <a:ext cx="6408712" cy="58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779940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4301</TotalTime>
  <Words>224</Words>
  <Application>Microsoft Office PowerPoint</Application>
  <PresentationFormat>Προβολή στην οθόνη (4:3)</PresentationFormat>
  <Paragraphs>34</Paragraphs>
  <Slides>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Θέμα του Office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Performance Edition Sept 2009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263</cp:revision>
  <dcterms:created xsi:type="dcterms:W3CDTF">2015-12-03T21:04:30Z</dcterms:created>
  <dcterms:modified xsi:type="dcterms:W3CDTF">2024-11-30T18:35:48Z</dcterms:modified>
</cp:coreProperties>
</file>