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1"/>
  </p:notesMasterIdLst>
  <p:sldIdLst>
    <p:sldId id="443" r:id="rId2"/>
    <p:sldId id="456" r:id="rId3"/>
    <p:sldId id="462" r:id="rId4"/>
    <p:sldId id="457" r:id="rId5"/>
    <p:sldId id="458" r:id="rId6"/>
    <p:sldId id="459" r:id="rId7"/>
    <p:sldId id="465" r:id="rId8"/>
    <p:sldId id="464" r:id="rId9"/>
    <p:sldId id="463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6" autoAdjust="0"/>
    <p:restoredTop sz="99855" autoAdjust="0"/>
  </p:normalViewPr>
  <p:slideViewPr>
    <p:cSldViewPr>
      <p:cViewPr varScale="1">
        <p:scale>
          <a:sx n="82" d="100"/>
          <a:sy n="82" d="100"/>
        </p:scale>
        <p:origin x="15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E981241-4E13-4D60-A261-B033F1AC7472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/>
              <a:t>Kλικ για επεξεργασία των στυλ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95B522-969D-4009-B983-9AC59527280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C2A0E-5A66-409E-A1A9-B97B690C3001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0F6BB-B228-40BF-9C81-1E1A802C3C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63F35-D0B0-4ADB-8DFA-610DBC0D4DFE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DB1A-8B88-4031-8EDA-5D1D0851E6B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9D01A-5A3B-489D-94EC-8A04541E3071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9D9D6-9F08-4DFD-B0EA-05EDFEFD13E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64356-7365-42B5-AB43-0D3037376638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4BF6B-1D8C-4489-9A41-097A6E3272A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8EE2-CB75-419E-9364-350157BD7BFB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95D257-A378-47AE-A41D-88CA2AA3FD9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ACCD0-70DD-42E0-ACAB-47941BED6362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610BC-DBD5-482E-9FB1-9C8FB1E256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A1CB9-0DA6-4631-A8FE-109BCB6DD566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ED0CF1-16C3-4231-BC4C-F024A49C89D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7F226-4481-45E0-B596-1EE26F2F350C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39BEB-6E3D-4788-9FCC-58F28CBAB3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0142A-EBB3-437A-89A6-94B841AB87D3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6096C-AB3F-4D77-A484-6AEE106968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DECDB-680F-494C-A71D-B0949CE7604B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99CB3D-131C-4228-A1BB-6A7DE75B6EF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7FF8E-7B63-44AB-896C-B897A5D2C57C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4557CC-BB0F-45A8-9BF5-85072A05EFA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/>
              <a:t>Στυλ υποδείγματος κειμένου</a:t>
            </a:r>
          </a:p>
          <a:p>
            <a:pPr lvl="1"/>
            <a:r>
              <a:rPr lang="el-GR" altLang="el-GR"/>
              <a:t>Δεύτερου επιπέδου</a:t>
            </a:r>
          </a:p>
          <a:p>
            <a:pPr lvl="2"/>
            <a:r>
              <a:rPr lang="el-GR" altLang="el-GR"/>
              <a:t>Τρίτου επιπέδου</a:t>
            </a:r>
          </a:p>
          <a:p>
            <a:pPr lvl="3"/>
            <a:r>
              <a:rPr lang="el-GR" altLang="el-GR"/>
              <a:t>Τέταρτου επιπέδου</a:t>
            </a:r>
          </a:p>
          <a:p>
            <a:pPr lvl="4"/>
            <a:r>
              <a:rPr lang="el-GR" alt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FF11399-F2ED-4EED-9B4A-7813DED81E6C}" type="datetimeFigureOut">
              <a:rPr lang="el-GR"/>
              <a:pPr>
                <a:defRPr/>
              </a:pPr>
              <a:t>18/11/2024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2E071EA-B983-40E9-B317-5578F3F4145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8.pn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7.jpeg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slide" Target="slide5.xml"/><Relationship Id="rId9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wmf"/><Relationship Id="rId7" Type="http://schemas.openxmlformats.org/officeDocument/2006/relationships/slide" Target="slide7.xml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het.colorado.edu/en/simulations/circuit-construction-kit-dc-virtual-lab" TargetMode="External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- TextBox"/>
          <p:cNvSpPr txBox="1">
            <a:spLocks noChangeArrowheads="1"/>
          </p:cNvSpPr>
          <p:nvPr/>
        </p:nvSpPr>
        <p:spPr bwMode="auto">
          <a:xfrm>
            <a:off x="1951038" y="260350"/>
            <a:ext cx="5645150" cy="83099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ΦΥΣΙΚΗ Γ΄ ΓΥΜΝΑΣΙΟΥ 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l-GR" b="1" dirty="0">
                <a:latin typeface="Arial" panose="020B0604020202020204" pitchFamily="34" charset="0"/>
                <a:cs typeface="Arial" panose="020B0604020202020204" pitchFamily="34" charset="0"/>
              </a:rPr>
              <a:t>2.2 Ηλεκτρικό κύκλωμα</a:t>
            </a:r>
          </a:p>
          <a:p>
            <a:pPr algn="ctr">
              <a:defRPr/>
            </a:pPr>
            <a:r>
              <a:rPr lang="el-GR" sz="1200" dirty="0">
                <a:latin typeface="Arial" panose="020B0604020202020204" pitchFamily="34" charset="0"/>
                <a:cs typeface="Arial" panose="020B0604020202020204" pitchFamily="34" charset="0"/>
              </a:rPr>
              <a:t>(Σχολικό σελ. 39-41)</a:t>
            </a:r>
          </a:p>
        </p:txBody>
      </p:sp>
      <p:sp>
        <p:nvSpPr>
          <p:cNvPr id="2066" name="8 - Ορθογώνιο"/>
          <p:cNvSpPr>
            <a:spLocks noChangeArrowheads="1"/>
          </p:cNvSpPr>
          <p:nvPr/>
        </p:nvSpPr>
        <p:spPr bwMode="auto">
          <a:xfrm>
            <a:off x="395288" y="1071546"/>
            <a:ext cx="1144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b="1" u="sng"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</a:p>
        </p:txBody>
      </p:sp>
      <p:sp>
        <p:nvSpPr>
          <p:cNvPr id="2067" name="8 - Ορθογώνιο"/>
          <p:cNvSpPr>
            <a:spLocks noChangeArrowheads="1"/>
          </p:cNvSpPr>
          <p:nvPr/>
        </p:nvSpPr>
        <p:spPr bwMode="auto">
          <a:xfrm>
            <a:off x="4440851" y="1071546"/>
            <a:ext cx="11445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u="sng"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</a:p>
        </p:txBody>
      </p:sp>
      <p:sp>
        <p:nvSpPr>
          <p:cNvPr id="23" name="11 - Ορθογώνιο"/>
          <p:cNvSpPr>
            <a:spLocks noChangeArrowheads="1"/>
          </p:cNvSpPr>
          <p:nvPr/>
        </p:nvSpPr>
        <p:spPr bwMode="auto">
          <a:xfrm>
            <a:off x="371475" y="1431908"/>
            <a:ext cx="417717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144000" algn="l"/>
              </a:tabLst>
              <a:defRPr/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1. Πώς ονομάζεται μία κλειστή διαδρομή, μέσα 	από όπου μπορεί να περάσει το ηλεκτρικό 	ρεύμα;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4" name="3 - Ορθογώνιο"/>
          <p:cNvSpPr>
            <a:spLocks noChangeArrowheads="1"/>
          </p:cNvSpPr>
          <p:nvPr/>
        </p:nvSpPr>
        <p:spPr bwMode="auto">
          <a:xfrm>
            <a:off x="5076403" y="1431908"/>
            <a:ext cx="24479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ηλεκτρικό κύκλωμα</a:t>
            </a:r>
          </a:p>
        </p:txBody>
      </p:sp>
      <p:sp>
        <p:nvSpPr>
          <p:cNvPr id="2055" name="11 - Ορθογώνιο"/>
          <p:cNvSpPr>
            <a:spLocks noChangeArrowheads="1"/>
          </p:cNvSpPr>
          <p:nvPr/>
        </p:nvSpPr>
        <p:spPr bwMode="auto">
          <a:xfrm>
            <a:off x="371475" y="2144696"/>
            <a:ext cx="41771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2. Από τι αποτελείται ένα ηλεκτρικό κύκλωμα;</a:t>
            </a:r>
          </a:p>
        </p:txBody>
      </p:sp>
      <p:sp>
        <p:nvSpPr>
          <p:cNvPr id="2056" name="3 - Ορθογώνιο"/>
          <p:cNvSpPr>
            <a:spLocks noChangeArrowheads="1"/>
          </p:cNvSpPr>
          <p:nvPr/>
        </p:nvSpPr>
        <p:spPr bwMode="auto">
          <a:xfrm>
            <a:off x="5042297" y="2152633"/>
            <a:ext cx="29860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καλώδια, ηλεκτρική πηγή, διακόπτη, καταναλωτή</a:t>
            </a:r>
          </a:p>
        </p:txBody>
      </p:sp>
      <p:sp>
        <p:nvSpPr>
          <p:cNvPr id="2057" name="11 - Ορθογώνιο"/>
          <p:cNvSpPr>
            <a:spLocks noChangeArrowheads="1"/>
          </p:cNvSpPr>
          <p:nvPr/>
        </p:nvSpPr>
        <p:spPr bwMode="auto">
          <a:xfrm>
            <a:off x="371475" y="2727308"/>
            <a:ext cx="428777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3. Πώς αποκαλούμε ένα κύκλωμα όταν </a:t>
            </a:r>
          </a:p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διαρρέεται από ρεύμα;</a:t>
            </a:r>
          </a:p>
        </p:txBody>
      </p:sp>
      <p:sp>
        <p:nvSpPr>
          <p:cNvPr id="33" name="3 - Ορθογώνιο"/>
          <p:cNvSpPr>
            <a:spLocks noChangeArrowheads="1"/>
          </p:cNvSpPr>
          <p:nvPr/>
        </p:nvSpPr>
        <p:spPr bwMode="auto">
          <a:xfrm>
            <a:off x="5075634" y="2727308"/>
            <a:ext cx="25003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κλειστό</a:t>
            </a:r>
          </a:p>
        </p:txBody>
      </p:sp>
      <p:sp>
        <p:nvSpPr>
          <p:cNvPr id="2059" name="11 - Ορθογώνιο"/>
          <p:cNvSpPr>
            <a:spLocks noChangeArrowheads="1"/>
          </p:cNvSpPr>
          <p:nvPr/>
        </p:nvSpPr>
        <p:spPr bwMode="auto">
          <a:xfrm>
            <a:off x="371475" y="3895731"/>
            <a:ext cx="45089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5. Πώς ονομάζεται η ενέργεια που μεταφέρει το 	ηλεκτρικό ρεύμα;</a:t>
            </a:r>
          </a:p>
        </p:txBody>
      </p:sp>
      <p:sp>
        <p:nvSpPr>
          <p:cNvPr id="2060" name="11 - Ορθογώνιο"/>
          <p:cNvSpPr>
            <a:spLocks noChangeArrowheads="1"/>
          </p:cNvSpPr>
          <p:nvPr/>
        </p:nvSpPr>
        <p:spPr bwMode="auto">
          <a:xfrm>
            <a:off x="371474" y="3370246"/>
            <a:ext cx="464722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4. Πώς αποκαλούμε ένα κύκλωμα όταν </a:t>
            </a:r>
            <a:r>
              <a:rPr lang="el-GR" altLang="el-GR" sz="1400" b="1" u="sng" dirty="0">
                <a:latin typeface="Arial" panose="020B0604020202020204" pitchFamily="34" charset="0"/>
                <a:cs typeface="Arial" panose="020B0604020202020204" pitchFamily="34" charset="0"/>
              </a:rPr>
              <a:t>δεν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l-GR" altLang="el-GR" sz="1400" b="1">
                <a:latin typeface="Arial" panose="020B0604020202020204" pitchFamily="34" charset="0"/>
                <a:cs typeface="Arial" panose="020B0604020202020204" pitchFamily="34" charset="0"/>
              </a:rPr>
              <a:t>διαρρέεται από ρεύμα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</p:txBody>
      </p:sp>
      <p:sp>
        <p:nvSpPr>
          <p:cNvPr id="2061" name="Ορθογώνιο 1"/>
          <p:cNvSpPr>
            <a:spLocks noChangeArrowheads="1"/>
          </p:cNvSpPr>
          <p:nvPr/>
        </p:nvSpPr>
        <p:spPr bwMode="auto">
          <a:xfrm>
            <a:off x="5055214" y="3857631"/>
            <a:ext cx="21764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ηλεκτρική ενέργεια </a:t>
            </a:r>
          </a:p>
        </p:txBody>
      </p:sp>
      <p:sp>
        <p:nvSpPr>
          <p:cNvPr id="2062" name="11 - Ορθογώνιο"/>
          <p:cNvSpPr>
            <a:spLocks noChangeArrowheads="1"/>
          </p:cNvSpPr>
          <p:nvPr/>
        </p:nvSpPr>
        <p:spPr bwMode="auto">
          <a:xfrm>
            <a:off x="395288" y="5018098"/>
            <a:ext cx="4331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7. Τι είναι η ηλεκτρική πηγή; </a:t>
            </a:r>
          </a:p>
        </p:txBody>
      </p:sp>
      <p:sp>
        <p:nvSpPr>
          <p:cNvPr id="2063" name="11 - Ορθογώνιο"/>
          <p:cNvSpPr>
            <a:spLocks noChangeArrowheads="1"/>
          </p:cNvSpPr>
          <p:nvPr/>
        </p:nvSpPr>
        <p:spPr bwMode="auto">
          <a:xfrm>
            <a:off x="395287" y="4429132"/>
            <a:ext cx="417717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6. Ποιος δίνει την ηλεκτρική ενέργεια στο 	ηλεκτρικό ρεύμα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l-GR" alt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4" name="3 - Ορθογώνιο"/>
          <p:cNvSpPr>
            <a:spLocks noChangeArrowheads="1"/>
          </p:cNvSpPr>
          <p:nvPr/>
        </p:nvSpPr>
        <p:spPr bwMode="auto">
          <a:xfrm>
            <a:off x="5055213" y="4429132"/>
            <a:ext cx="277945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Η ηλεκτρική πηγή (μπαταρία)</a:t>
            </a:r>
          </a:p>
        </p:txBody>
      </p:sp>
      <p:sp>
        <p:nvSpPr>
          <p:cNvPr id="2065" name="Ορθογώνιο 20"/>
          <p:cNvSpPr>
            <a:spLocks noChangeArrowheads="1"/>
          </p:cNvSpPr>
          <p:nvPr/>
        </p:nvSpPr>
        <p:spPr bwMode="auto">
          <a:xfrm>
            <a:off x="4932312" y="5000636"/>
            <a:ext cx="381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Είναι μία συσκευή που μετατρέπει την ενέργεια που παίρνει σε ηλεκτρική ενέργεια</a:t>
            </a:r>
          </a:p>
        </p:txBody>
      </p:sp>
      <p:sp>
        <p:nvSpPr>
          <p:cNvPr id="26" name="Ορθογώνιο 1"/>
          <p:cNvSpPr>
            <a:spLocks noChangeArrowheads="1"/>
          </p:cNvSpPr>
          <p:nvPr/>
        </p:nvSpPr>
        <p:spPr bwMode="auto">
          <a:xfrm>
            <a:off x="5018702" y="3370246"/>
            <a:ext cx="21764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tabLst>
                <a:tab pos="144000" algn="l"/>
              </a:tabLst>
              <a:defRPr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ανοικτό</a:t>
            </a:r>
          </a:p>
        </p:txBody>
      </p:sp>
      <p:pic>
        <p:nvPicPr>
          <p:cNvPr id="2" name="Picture 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1523" y="1115982"/>
            <a:ext cx="1282965" cy="1069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0" name="Picture 2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00280" y="2844979"/>
            <a:ext cx="838905" cy="69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1" name="Picture 2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34667" y="2844979"/>
            <a:ext cx="1038883" cy="67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2" name="Picture 24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7543" y="3586361"/>
            <a:ext cx="986945" cy="63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73" name="Picture 25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33904" y="2844980"/>
            <a:ext cx="816712" cy="70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11 - Ορθογώνιο"/>
          <p:cNvSpPr>
            <a:spLocks noChangeArrowheads="1"/>
          </p:cNvSpPr>
          <p:nvPr/>
        </p:nvSpPr>
        <p:spPr bwMode="auto">
          <a:xfrm>
            <a:off x="428619" y="5457758"/>
            <a:ext cx="4625922" cy="1298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8. Πώς ονομάζεται η ηλεκτρική πηγή που 	μετατρέπει την: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α) χημική ενέργεια σε ηλεκτρική ενέργεια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β) την κινητική ενέργεια σε ηλεκτρική ενέργεια 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γ) φωτεινή ενέργεια σε ηλεκτρική ενέργεια</a:t>
            </a:r>
          </a:p>
        </p:txBody>
      </p:sp>
      <p:sp>
        <p:nvSpPr>
          <p:cNvPr id="28" name="3 - Ορθογώνιο"/>
          <p:cNvSpPr>
            <a:spLocks noChangeArrowheads="1"/>
          </p:cNvSpPr>
          <p:nvPr/>
        </p:nvSpPr>
        <p:spPr bwMode="auto">
          <a:xfrm>
            <a:off x="5054541" y="5786454"/>
            <a:ext cx="1677699" cy="781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α) μπαταρία 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β) γεννήτρια </a:t>
            </a:r>
            <a:b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γ) φωτοστοιχείο</a:t>
            </a:r>
          </a:p>
        </p:txBody>
      </p:sp>
      <p:pic>
        <p:nvPicPr>
          <p:cNvPr id="29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50546" y="5643578"/>
            <a:ext cx="720702" cy="772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1" descr="Image result for πρίζα ηλεκτρική πηγή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64926" y="5643578"/>
            <a:ext cx="1071570" cy="7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89146" y="5715016"/>
            <a:ext cx="919158" cy="737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3763" y="5643578"/>
            <a:ext cx="983946" cy="775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nimBg="1"/>
      <p:bldP spid="2066" grpId="0"/>
      <p:bldP spid="2067" grpId="0"/>
      <p:bldP spid="23" grpId="0"/>
      <p:bldP spid="2054" grpId="0"/>
      <p:bldP spid="2055" grpId="0"/>
      <p:bldP spid="2056" grpId="0"/>
      <p:bldP spid="2057" grpId="0"/>
      <p:bldP spid="33" grpId="0"/>
      <p:bldP spid="2059" grpId="0"/>
      <p:bldP spid="2060" grpId="0"/>
      <p:bldP spid="2061" grpId="0"/>
      <p:bldP spid="2062" grpId="0"/>
      <p:bldP spid="2063" grpId="0"/>
      <p:bldP spid="2064" grpId="0"/>
      <p:bldP spid="2065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8 - Ορθογώνιο"/>
          <p:cNvSpPr>
            <a:spLocks noChangeArrowheads="1"/>
          </p:cNvSpPr>
          <p:nvPr/>
        </p:nvSpPr>
        <p:spPr bwMode="auto">
          <a:xfrm>
            <a:off x="250825" y="333375"/>
            <a:ext cx="114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b="1" u="sng"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</a:p>
        </p:txBody>
      </p:sp>
      <p:sp>
        <p:nvSpPr>
          <p:cNvPr id="64" name="8 - Ορθογώνιο"/>
          <p:cNvSpPr>
            <a:spLocks noChangeArrowheads="1"/>
          </p:cNvSpPr>
          <p:nvPr/>
        </p:nvSpPr>
        <p:spPr bwMode="auto">
          <a:xfrm>
            <a:off x="3959225" y="333375"/>
            <a:ext cx="114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u="sng"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</a:p>
        </p:txBody>
      </p:sp>
      <p:sp>
        <p:nvSpPr>
          <p:cNvPr id="3079" name="11 - Ορθογώνιο"/>
          <p:cNvSpPr>
            <a:spLocks noChangeArrowheads="1"/>
          </p:cNvSpPr>
          <p:nvPr/>
        </p:nvSpPr>
        <p:spPr bwMode="auto">
          <a:xfrm>
            <a:off x="500034" y="785577"/>
            <a:ext cx="40719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9. Τι είναι η ηλεκτρική τάση (ή διαφορά 	δυναμικού) μιας ηλεκτρικής πηγής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altLang="el-GR" sz="900" b="1" dirty="0">
                <a:latin typeface="Arial" panose="020B0604020202020204" pitchFamily="34" charset="0"/>
                <a:cs typeface="Arial" panose="020B0604020202020204" pitchFamily="34" charset="0"/>
              </a:rPr>
              <a:t>πηγής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sp>
        <p:nvSpPr>
          <p:cNvPr id="3080" name="3 - Ορθογώνιο"/>
          <p:cNvSpPr>
            <a:spLocks noChangeArrowheads="1"/>
          </p:cNvSpPr>
          <p:nvPr/>
        </p:nvSpPr>
        <p:spPr bwMode="auto">
          <a:xfrm>
            <a:off x="4618131" y="785577"/>
            <a:ext cx="413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Είναι η «ποσότητα ενέργειας» που παίρνουν τα  ηλεκτρόνια με φορτίο 1</a:t>
            </a:r>
            <a:r>
              <a:rPr lang="en-US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για να κινηθούν από τον ένα πόλο της πηγής μέχρι τον άλλο.</a:t>
            </a:r>
          </a:p>
        </p:txBody>
      </p: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500034" y="2361980"/>
            <a:ext cx="3817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11. Τι ονομάζουμε  ηλεκτρική τάση μιας </a:t>
            </a:r>
            <a:endParaRPr lang="en-US" alt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πηγής (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altLang="el-GR" sz="1000" b="1" dirty="0">
                <a:latin typeface="Arial" panose="020B0604020202020204" pitchFamily="34" charset="0"/>
                <a:cs typeface="Arial" panose="020B0604020202020204" pitchFamily="34" charset="0"/>
              </a:rPr>
              <a:t>πηγής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</a:p>
        </p:txBody>
      </p:sp>
      <p:sp>
        <p:nvSpPr>
          <p:cNvPr id="15" name="11 - Ορθογώνιο"/>
          <p:cNvSpPr>
            <a:spLocks noChangeArrowheads="1"/>
          </p:cNvSpPr>
          <p:nvPr/>
        </p:nvSpPr>
        <p:spPr bwMode="auto">
          <a:xfrm>
            <a:off x="500034" y="1825397"/>
            <a:ext cx="47149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10. Πως υπολογίζουμε την ηλεκτρική τάση μιας </a:t>
            </a:r>
            <a:endParaRPr lang="en-US" alt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πηγής (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l-GR" altLang="el-GR" sz="900" b="1" dirty="0">
                <a:latin typeface="Arial" panose="020B0604020202020204" pitchFamily="34" charset="0"/>
                <a:cs typeface="Arial" panose="020B0604020202020204" pitchFamily="34" charset="0"/>
              </a:rPr>
              <a:t>πηγής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</p:txBody>
      </p:sp>
      <p:graphicFrame>
        <p:nvGraphicFramePr>
          <p:cNvPr id="17" name="16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525536"/>
              </p:ext>
            </p:extLst>
          </p:nvPr>
        </p:nvGraphicFramePr>
        <p:xfrm>
          <a:off x="5362006" y="1639661"/>
          <a:ext cx="1285884" cy="857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2" imgW="1054080" imgH="685800" progId="Equation.3">
                  <p:embed/>
                </p:oleObj>
              </mc:Choice>
              <mc:Fallback>
                <p:oleObj name="Εξίσωση" r:id="rId2" imgW="1054080" imgH="685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2006" y="1639661"/>
                        <a:ext cx="1285884" cy="85725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11 - Ορθογώνιο"/>
          <p:cNvSpPr>
            <a:spLocks noChangeArrowheads="1"/>
          </p:cNvSpPr>
          <p:nvPr/>
        </p:nvSpPr>
        <p:spPr bwMode="auto">
          <a:xfrm>
            <a:off x="500034" y="3219236"/>
            <a:ext cx="48619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12. Ποια η μονάδα μέτρησης της ηλεκτρικής τάσης</a:t>
            </a:r>
          </a:p>
        </p:txBody>
      </p:sp>
      <p:sp>
        <p:nvSpPr>
          <p:cNvPr id="20" name="3 - Ορθογώνιο"/>
          <p:cNvSpPr>
            <a:spLocks noChangeArrowheads="1"/>
          </p:cNvSpPr>
          <p:nvPr/>
        </p:nvSpPr>
        <p:spPr bwMode="auto">
          <a:xfrm>
            <a:off x="4427984" y="2354041"/>
            <a:ext cx="471490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Ονομάζουμε το πηλίκο της ενέργειας που προσφέρεται από την πηγή σε ηλεκτρόνια (E</a:t>
            </a:r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ηλεκτρική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συνολικού φορτίου (q) όταν διέρχονται από αυτήν προς το φορτίο q</a:t>
            </a:r>
            <a:endParaRPr lang="el-GR" alt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- Αντικείμενο"/>
              <p:cNvSpPr txBox="1"/>
              <p:nvPr/>
            </p:nvSpPr>
            <p:spPr bwMode="auto">
              <a:xfrm>
                <a:off x="5838824" y="3141663"/>
                <a:ext cx="1181447" cy="431800"/>
              </a:xfrm>
              <a:prstGeom prst="rect">
                <a:avLst/>
              </a:prstGeom>
              <a:noFill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1 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𝑉𝑜𝑙𝑡</m:t>
                      </m:r>
                      <m:r>
                        <a:rPr lang="en-GB" sz="1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1 </m:t>
                          </m:r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num>
                        <m:den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1 </m:t>
                          </m:r>
                          <m:r>
                            <a:rPr lang="en-GB" sz="1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20 - Αντικείμενο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38824" y="3141663"/>
                <a:ext cx="1181447" cy="431800"/>
              </a:xfrm>
              <a:prstGeom prst="rect">
                <a:avLst/>
              </a:prstGeom>
              <a:blipFill>
                <a:blip r:embed="rId4"/>
                <a:stretch>
                  <a:fillRect b="-16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11 - Ορθογώνιο"/>
          <p:cNvSpPr>
            <a:spLocks noChangeArrowheads="1"/>
          </p:cNvSpPr>
          <p:nvPr/>
        </p:nvSpPr>
        <p:spPr bwMode="auto">
          <a:xfrm>
            <a:off x="571472" y="3857411"/>
            <a:ext cx="3857652" cy="824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13. Τι είναι η ηλεκτρική τάση (ή διαφορά </a:t>
            </a:r>
            <a:endParaRPr lang="en-US" alt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δυναμικού) 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μεταξύ των άκρων ενός </a:t>
            </a:r>
            <a:endParaRPr lang="en-US" alt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καταναλωτή ;</a:t>
            </a:r>
          </a:p>
        </p:txBody>
      </p:sp>
      <p:sp>
        <p:nvSpPr>
          <p:cNvPr id="23" name="3 - Ορθογώνιο"/>
          <p:cNvSpPr>
            <a:spLocks noChangeArrowheads="1"/>
          </p:cNvSpPr>
          <p:nvPr/>
        </p:nvSpPr>
        <p:spPr bwMode="auto">
          <a:xfrm>
            <a:off x="4572001" y="3857411"/>
            <a:ext cx="46085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Είναι η  «ποσότητα ενέργειας» που δίνουν τα  ηλεκτρόνια με φορτίο 1</a:t>
            </a:r>
            <a:r>
              <a:rPr lang="en-US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σε έναν καταναλωτή (λαμπάκι) όταν περνούν από μέσα του.</a:t>
            </a:r>
          </a:p>
        </p:txBody>
      </p:sp>
      <p:sp>
        <p:nvSpPr>
          <p:cNvPr id="24" name="11 - Ορθογώνιο"/>
          <p:cNvSpPr>
            <a:spLocks noChangeArrowheads="1"/>
          </p:cNvSpPr>
          <p:nvPr/>
        </p:nvSpPr>
        <p:spPr bwMode="auto">
          <a:xfrm>
            <a:off x="571472" y="5433814"/>
            <a:ext cx="38179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. Τι ονομάζουμε  ηλεκτρική τάση (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V)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ενός </a:t>
            </a:r>
            <a:endParaRPr lang="en-US" altLang="el-G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καταναλωτή; </a:t>
            </a:r>
          </a:p>
        </p:txBody>
      </p:sp>
      <p:sp>
        <p:nvSpPr>
          <p:cNvPr id="25" name="11 - Ορθογώνιο"/>
          <p:cNvSpPr>
            <a:spLocks noChangeArrowheads="1"/>
          </p:cNvSpPr>
          <p:nvPr/>
        </p:nvSpPr>
        <p:spPr bwMode="auto">
          <a:xfrm>
            <a:off x="571472" y="4825793"/>
            <a:ext cx="40466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14. Πως υπολογίζουμε την ηλεκτρική τάση </a:t>
            </a: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(V) </a:t>
            </a:r>
          </a:p>
          <a:p>
            <a:pPr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ενός καταναλωτή;</a:t>
            </a:r>
          </a:p>
        </p:txBody>
      </p:sp>
      <p:graphicFrame>
        <p:nvGraphicFramePr>
          <p:cNvPr id="26" name="25 - Αντικείμενο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3067094"/>
              </p:ext>
            </p:extLst>
          </p:nvPr>
        </p:nvGraphicFramePr>
        <p:xfrm>
          <a:off x="5571553" y="4640049"/>
          <a:ext cx="10080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Εξίσωση" r:id="rId5" imgW="825480" imgH="685800" progId="Equation.3">
                  <p:embed/>
                </p:oleObj>
              </mc:Choice>
              <mc:Fallback>
                <p:oleObj name="Εξίσωση" r:id="rId5" imgW="825480" imgH="685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1553" y="4640049"/>
                        <a:ext cx="1008062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3 - Ορθογώνιο"/>
          <p:cNvSpPr>
            <a:spLocks noChangeArrowheads="1"/>
          </p:cNvSpPr>
          <p:nvPr/>
        </p:nvSpPr>
        <p:spPr bwMode="auto">
          <a:xfrm>
            <a:off x="4750786" y="5425875"/>
            <a:ext cx="43577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Ονομάζουμε το πηλίκο της ενέργειας (E</a:t>
            </a:r>
            <a:r>
              <a:rPr lang="el-GR" sz="900" dirty="0">
                <a:latin typeface="Arial" panose="020B0604020202020204" pitchFamily="34" charset="0"/>
                <a:cs typeface="Arial" panose="020B0604020202020204" pitchFamily="34" charset="0"/>
              </a:rPr>
              <a:t>ηλεκτρική</a:t>
            </a:r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) που προσφέρεται από τα ηλεκτρόνια φορτίου (q) σε </a:t>
            </a: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έναν καταναλωτή όταν περνούν από μέσα του προς το φορτίο </a:t>
            </a:r>
            <a:r>
              <a:rPr lang="en-US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endParaRPr lang="el-GR" alt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1" name="Picture 19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72358" y="1463998"/>
            <a:ext cx="1043617" cy="857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3079" grpId="0"/>
      <p:bldP spid="3080" grpId="0"/>
      <p:bldP spid="3081" grpId="0"/>
      <p:bldP spid="15" grpId="0"/>
      <p:bldP spid="18" grpId="0"/>
      <p:bldP spid="20" grpId="0"/>
      <p:bldP spid="22" grpId="0"/>
      <p:bldP spid="23" grpId="0"/>
      <p:bldP spid="24" grpId="0"/>
      <p:bldP spid="25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8 - Ορθογώνιο"/>
          <p:cNvSpPr>
            <a:spLocks noChangeArrowheads="1"/>
          </p:cNvSpPr>
          <p:nvPr/>
        </p:nvSpPr>
        <p:spPr bwMode="auto">
          <a:xfrm>
            <a:off x="250825" y="333375"/>
            <a:ext cx="114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b="1" u="sng">
                <a:latin typeface="Arial" panose="020B0604020202020204" pitchFamily="34" charset="0"/>
                <a:cs typeface="Arial" panose="020B0604020202020204" pitchFamily="34" charset="0"/>
              </a:rPr>
              <a:t>Ερωτήσεις</a:t>
            </a:r>
          </a:p>
        </p:txBody>
      </p:sp>
      <p:sp>
        <p:nvSpPr>
          <p:cNvPr id="3" name="8 - Ορθογώνιο"/>
          <p:cNvSpPr>
            <a:spLocks noChangeArrowheads="1"/>
          </p:cNvSpPr>
          <p:nvPr/>
        </p:nvSpPr>
        <p:spPr bwMode="auto">
          <a:xfrm>
            <a:off x="4373097" y="333375"/>
            <a:ext cx="11445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l-GR" altLang="el-GR" sz="1400" u="sng">
                <a:latin typeface="Arial" panose="020B0604020202020204" pitchFamily="34" charset="0"/>
                <a:cs typeface="Arial" panose="020B0604020202020204" pitchFamily="34" charset="0"/>
              </a:rPr>
              <a:t>Απαντήσεις</a:t>
            </a:r>
          </a:p>
        </p:txBody>
      </p:sp>
      <p:sp>
        <p:nvSpPr>
          <p:cNvPr id="4" name="11 - Ορθογώνιο"/>
          <p:cNvSpPr>
            <a:spLocks noChangeArrowheads="1"/>
          </p:cNvSpPr>
          <p:nvPr/>
        </p:nvSpPr>
        <p:spPr bwMode="auto">
          <a:xfrm>
            <a:off x="500034" y="714356"/>
            <a:ext cx="4908344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n-US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6. Με ποιο όργανο μετράμε την διαφορά    </a:t>
            </a:r>
          </a:p>
          <a:p>
            <a:pPr>
              <a:spcBef>
                <a:spcPct val="20000"/>
              </a:spcBef>
              <a:buFont typeface="Arial" charset="0"/>
              <a:buNone/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δυναμικού (ή τάση);</a:t>
            </a:r>
          </a:p>
        </p:txBody>
      </p:sp>
      <p:sp>
        <p:nvSpPr>
          <p:cNvPr id="5" name="3 - Ορθογώνιο"/>
          <p:cNvSpPr>
            <a:spLocks noChangeArrowheads="1"/>
          </p:cNvSpPr>
          <p:nvPr/>
        </p:nvSpPr>
        <p:spPr bwMode="auto">
          <a:xfrm>
            <a:off x="4454031" y="714356"/>
            <a:ext cx="163013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Με το βολτόμετρο</a:t>
            </a:r>
          </a:p>
        </p:txBody>
      </p:sp>
      <p:sp>
        <p:nvSpPr>
          <p:cNvPr id="6" name="11 - Ορθογώνιο"/>
          <p:cNvSpPr>
            <a:spLocks noChangeArrowheads="1"/>
          </p:cNvSpPr>
          <p:nvPr/>
        </p:nvSpPr>
        <p:spPr bwMode="auto">
          <a:xfrm>
            <a:off x="500033" y="2401724"/>
            <a:ext cx="5017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18. Πώς ονομάζουμε την σύνδεση του βολτομέτρου </a:t>
            </a:r>
          </a:p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στο κύκλωμα; </a:t>
            </a:r>
          </a:p>
        </p:txBody>
      </p:sp>
      <p:sp>
        <p:nvSpPr>
          <p:cNvPr id="7" name="11 - Ορθογώνιο"/>
          <p:cNvSpPr>
            <a:spLocks noChangeArrowheads="1"/>
          </p:cNvSpPr>
          <p:nvPr/>
        </p:nvSpPr>
        <p:spPr bwMode="auto">
          <a:xfrm>
            <a:off x="500034" y="1611300"/>
            <a:ext cx="47149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17. Πως συνδέουμε το βολτόμετρο ;</a:t>
            </a:r>
          </a:p>
        </p:txBody>
      </p:sp>
      <p:sp>
        <p:nvSpPr>
          <p:cNvPr id="10" name="3 - Ορθογώνιο"/>
          <p:cNvSpPr>
            <a:spLocks noChangeArrowheads="1"/>
          </p:cNvSpPr>
          <p:nvPr/>
        </p:nvSpPr>
        <p:spPr bwMode="auto">
          <a:xfrm>
            <a:off x="5277324" y="2393785"/>
            <a:ext cx="21029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Παράλληλη σύνδεση</a:t>
            </a:r>
            <a:endParaRPr lang="el-GR" alt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3 - Ορθογώνιο"/>
          <p:cNvSpPr>
            <a:spLocks noChangeArrowheads="1"/>
          </p:cNvSpPr>
          <p:nvPr/>
        </p:nvSpPr>
        <p:spPr bwMode="auto">
          <a:xfrm>
            <a:off x="3851275" y="6381750"/>
            <a:ext cx="8572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tabLst>
                <a:tab pos="144000" algn="l"/>
              </a:tabLst>
              <a:defRPr/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ΤΕΛΟΣ</a:t>
            </a:r>
          </a:p>
        </p:txBody>
      </p:sp>
      <p:pic>
        <p:nvPicPr>
          <p:cNvPr id="16388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2896" y="1234687"/>
            <a:ext cx="981070" cy="1284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3 - Ορθογώνιο"/>
          <p:cNvSpPr>
            <a:spLocks noChangeArrowheads="1"/>
          </p:cNvSpPr>
          <p:nvPr/>
        </p:nvSpPr>
        <p:spPr bwMode="auto">
          <a:xfrm>
            <a:off x="4485806" y="1580365"/>
            <a:ext cx="32545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l-GR" altLang="el-GR" sz="1400" dirty="0">
                <a:latin typeface="Arial" panose="020B0604020202020204" pitchFamily="34" charset="0"/>
                <a:cs typeface="Arial" panose="020B0604020202020204" pitchFamily="34" charset="0"/>
              </a:rPr>
              <a:t>Τα δύο άκρα του βολτόμετρου τα συνδέουμε με τα δύο άκρα της πηγής (ή του καταναλωτή)</a:t>
            </a:r>
          </a:p>
        </p:txBody>
      </p:sp>
      <p:sp>
        <p:nvSpPr>
          <p:cNvPr id="16" name="11 - Ορθογώνιο"/>
          <p:cNvSpPr>
            <a:spLocks noChangeArrowheads="1"/>
          </p:cNvSpPr>
          <p:nvPr/>
        </p:nvSpPr>
        <p:spPr bwMode="auto">
          <a:xfrm>
            <a:off x="500033" y="3110211"/>
            <a:ext cx="50176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19. Να κάνετε την σχηματική αναπαράσταση του   </a:t>
            </a:r>
          </a:p>
          <a:p>
            <a:pPr>
              <a:tabLst>
                <a:tab pos="142875" algn="l"/>
              </a:tabLst>
            </a:pPr>
            <a:r>
              <a:rPr lang="el-GR" altLang="el-GR" sz="1400" b="1" dirty="0">
                <a:latin typeface="Arial" panose="020B0604020202020204" pitchFamily="34" charset="0"/>
                <a:cs typeface="Arial" panose="020B0604020202020204" pitchFamily="34" charset="0"/>
              </a:rPr>
              <a:t>       κυκλώματος (β) 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8786" y="3748465"/>
            <a:ext cx="3060898" cy="206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77176" y="3429000"/>
            <a:ext cx="2933706" cy="186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8430" y="391691"/>
            <a:ext cx="1514466" cy="801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3 - Ορθογώνιο">
            <a:extLst>
              <a:ext uri="{FF2B5EF4-FFF2-40B4-BE49-F238E27FC236}">
                <a16:creationId xmlns:a16="http://schemas.microsoft.com/office/drawing/2014/main" id="{D2431D22-227D-3E2A-915C-488B70267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4168" y="5454299"/>
            <a:ext cx="11661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simulation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l-GR" altLang="el-G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10" grpId="0"/>
      <p:bldP spid="13" grpId="0"/>
      <p:bldP spid="15" grpId="0"/>
      <p:bldP spid="1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6572296" cy="548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14290"/>
            <a:ext cx="4000529" cy="3333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786190"/>
            <a:ext cx="4152761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9726" y="3714752"/>
            <a:ext cx="455427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5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85728"/>
            <a:ext cx="3643338" cy="3149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0"/>
            <a:ext cx="427108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71414"/>
            <a:ext cx="4214842" cy="33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3571876"/>
            <a:ext cx="2928958" cy="3140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1" descr="Image result for πρίζα ηλεκτρική πηγή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3643314"/>
            <a:ext cx="4020010" cy="276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57166"/>
            <a:ext cx="6929486" cy="569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357298"/>
            <a:ext cx="742862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42852"/>
            <a:ext cx="4857784" cy="6358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479</Words>
  <Application>Microsoft Office PowerPoint</Application>
  <PresentationFormat>Προβολή στην οθόνη (4:3)</PresentationFormat>
  <Paragraphs>61</Paragraphs>
  <Slides>9</Slides>
  <Notes>0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4" baseType="lpstr">
      <vt:lpstr>Arial</vt:lpstr>
      <vt:lpstr>Calibri</vt:lpstr>
      <vt:lpstr>Cambria Math</vt:lpstr>
      <vt:lpstr>Θέμα του Office</vt:lpstr>
      <vt:lpstr>Εξίσωση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Performance Edition Sept 2009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decon</dc:creator>
  <cp:lastModifiedBy>δημητρης οικονομου</cp:lastModifiedBy>
  <cp:revision>216</cp:revision>
  <dcterms:created xsi:type="dcterms:W3CDTF">2015-12-12T14:15:08Z</dcterms:created>
  <dcterms:modified xsi:type="dcterms:W3CDTF">2024-11-18T21:34:01Z</dcterms:modified>
</cp:coreProperties>
</file>