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43"/>
  </p:notesMasterIdLst>
  <p:sldIdLst>
    <p:sldId id="464" r:id="rId2"/>
    <p:sldId id="465" r:id="rId3"/>
    <p:sldId id="516" r:id="rId4"/>
    <p:sldId id="481" r:id="rId5"/>
    <p:sldId id="480" r:id="rId6"/>
    <p:sldId id="475" r:id="rId7"/>
    <p:sldId id="466" r:id="rId8"/>
    <p:sldId id="484" r:id="rId9"/>
    <p:sldId id="476" r:id="rId10"/>
    <p:sldId id="467" r:id="rId11"/>
    <p:sldId id="485" r:id="rId12"/>
    <p:sldId id="477" r:id="rId13"/>
    <p:sldId id="478" r:id="rId14"/>
    <p:sldId id="468" r:id="rId15"/>
    <p:sldId id="469" r:id="rId16"/>
    <p:sldId id="479" r:id="rId17"/>
    <p:sldId id="486" r:id="rId18"/>
    <p:sldId id="487" r:id="rId19"/>
    <p:sldId id="495" r:id="rId20"/>
    <p:sldId id="511" r:id="rId21"/>
    <p:sldId id="488" r:id="rId22"/>
    <p:sldId id="489" r:id="rId23"/>
    <p:sldId id="513" r:id="rId24"/>
    <p:sldId id="496" r:id="rId25"/>
    <p:sldId id="497" r:id="rId26"/>
    <p:sldId id="498" r:id="rId27"/>
    <p:sldId id="499" r:id="rId28"/>
    <p:sldId id="501" r:id="rId29"/>
    <p:sldId id="457" r:id="rId30"/>
    <p:sldId id="512" r:id="rId31"/>
    <p:sldId id="514" r:id="rId32"/>
    <p:sldId id="502" r:id="rId33"/>
    <p:sldId id="503" r:id="rId34"/>
    <p:sldId id="515" r:id="rId35"/>
    <p:sldId id="504" r:id="rId36"/>
    <p:sldId id="505" r:id="rId37"/>
    <p:sldId id="506" r:id="rId38"/>
    <p:sldId id="507" r:id="rId39"/>
    <p:sldId id="508" r:id="rId40"/>
    <p:sldId id="509" r:id="rId41"/>
    <p:sldId id="510" r:id="rId4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6" autoAdjust="0"/>
    <p:restoredTop sz="99855" autoAdjust="0"/>
  </p:normalViewPr>
  <p:slideViewPr>
    <p:cSldViewPr>
      <p:cViewPr varScale="1">
        <p:scale>
          <a:sx n="82" d="100"/>
          <a:sy n="82" d="100"/>
        </p:scale>
        <p:origin x="159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E981241-4E13-4D60-A261-B033F1AC7472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E95B522-969D-4009-B983-9AC59527280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C2A0E-5A66-409E-A1A9-B97B690C3001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0F6BB-B228-40BF-9C81-1E1A802C3C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63F35-D0B0-4ADB-8DFA-610DBC0D4DFE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FDB1A-8B88-4031-8EDA-5D1D0851E6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9D01A-5A3B-489D-94EC-8A04541E3071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9D9D6-9F08-4DFD-B0EA-05EDFEFD13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64356-7365-42B5-AB43-0D3037376638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4BF6B-1D8C-4489-9A41-097A6E3272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98EE2-CB75-419E-9364-350157BD7BFB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5D257-A378-47AE-A41D-88CA2AA3FD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ACCD0-70DD-42E0-ACAB-47941BED6362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610BC-DBD5-482E-9FB1-9C8FB1E256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A1CB9-0DA6-4631-A8FE-109BCB6DD566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0CF1-16C3-4231-BC4C-F024A49C89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7F226-4481-45E0-B596-1EE26F2F350C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39BEB-6E3D-4788-9FCC-58F28CBAB3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0142A-EBB3-437A-89A6-94B841AB87D3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6096C-AB3F-4D77-A484-6AEE106968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DECDB-680F-494C-A71D-B0949CE7604B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9CB3D-131C-4228-A1BB-6A7DE75B6E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7FF8E-7B63-44AB-896C-B897A5D2C57C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557CC-BB0F-45A8-9BF5-85072A05EF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F11399-F2ED-4EED-9B4A-7813DED81E6C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E071EA-B983-40E9-B317-5578F3F414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slide" Target="slid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slide" Target="slid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image" Target="../media/image6.png"/><Relationship Id="rId4" Type="http://schemas.openxmlformats.org/officeDocument/2006/relationships/slide" Target="slid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image" Target="../media/image6.png"/><Relationship Id="rId4" Type="http://schemas.openxmlformats.org/officeDocument/2006/relationships/slide" Target="slide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image" Target="../media/image6.png"/><Relationship Id="rId4" Type="http://schemas.openxmlformats.org/officeDocument/2006/relationships/slide" Target="slid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image" Target="../media/image6.png"/><Relationship Id="rId4" Type="http://schemas.openxmlformats.org/officeDocument/2006/relationships/slide" Target="slide5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8.png"/><Relationship Id="rId7" Type="http://schemas.openxmlformats.org/officeDocument/2006/relationships/image" Target="../media/image10.wmf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png"/><Relationship Id="rId5" Type="http://schemas.openxmlformats.org/officeDocument/2006/relationships/image" Target="../media/image9.wmf"/><Relationship Id="rId10" Type="http://schemas.openxmlformats.org/officeDocument/2006/relationships/slide" Target="slide6.xml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png"/><Relationship Id="rId3" Type="http://schemas.openxmlformats.org/officeDocument/2006/relationships/image" Target="../media/image8.png"/><Relationship Id="rId7" Type="http://schemas.openxmlformats.org/officeDocument/2006/relationships/image" Target="../media/image10.wmf"/><Relationship Id="rId12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png"/><Relationship Id="rId5" Type="http://schemas.openxmlformats.org/officeDocument/2006/relationships/image" Target="../media/image9.wmf"/><Relationship Id="rId10" Type="http://schemas.openxmlformats.org/officeDocument/2006/relationships/slide" Target="slide5.xml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slide" Target="slide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slide" Target="slide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slide" Target="slide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slide" Target="slide9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2.png"/><Relationship Id="rId7" Type="http://schemas.openxmlformats.org/officeDocument/2006/relationships/image" Target="../media/image14.wmf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3.png"/><Relationship Id="rId4" Type="http://schemas.openxmlformats.org/officeDocument/2006/relationships/slide" Target="slide9.xml"/><Relationship Id="rId9" Type="http://schemas.openxmlformats.org/officeDocument/2006/relationships/image" Target="../media/image15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2.png"/><Relationship Id="rId7" Type="http://schemas.openxmlformats.org/officeDocument/2006/relationships/image" Target="../media/image14.wmf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6.wmf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7.bin"/><Relationship Id="rId4" Type="http://schemas.openxmlformats.org/officeDocument/2006/relationships/slide" Target="slide9.xml"/><Relationship Id="rId9" Type="http://schemas.openxmlformats.org/officeDocument/2006/relationships/image" Target="../media/image15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6.wmf"/><Relationship Id="rId3" Type="http://schemas.openxmlformats.org/officeDocument/2006/relationships/image" Target="../media/image12.png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7.bin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7.wmf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8.bin"/><Relationship Id="rId4" Type="http://schemas.openxmlformats.org/officeDocument/2006/relationships/slide" Target="slide9.xml"/><Relationship Id="rId9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6.wmf"/><Relationship Id="rId3" Type="http://schemas.openxmlformats.org/officeDocument/2006/relationships/image" Target="../media/image12.png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7.bin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7.wmf"/><Relationship Id="rId5" Type="http://schemas.openxmlformats.org/officeDocument/2006/relationships/image" Target="../media/image13.png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8.bin"/><Relationship Id="rId4" Type="http://schemas.openxmlformats.org/officeDocument/2006/relationships/slide" Target="slide9.xml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9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6.wmf"/><Relationship Id="rId3" Type="http://schemas.openxmlformats.org/officeDocument/2006/relationships/image" Target="../media/image12.png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7.bin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7.wmf"/><Relationship Id="rId5" Type="http://schemas.openxmlformats.org/officeDocument/2006/relationships/image" Target="../media/image13.png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8.bin"/><Relationship Id="rId4" Type="http://schemas.openxmlformats.org/officeDocument/2006/relationships/slide" Target="slide9.xml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>
            <a:extLst>
              <a:ext uri="{FF2B5EF4-FFF2-40B4-BE49-F238E27FC236}">
                <a16:creationId xmlns:a16="http://schemas.microsoft.com/office/drawing/2014/main" id="{10792D60-08EB-1429-9A34-7758A207B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</p:spTree>
    <p:extLst>
      <p:ext uri="{BB962C8B-B14F-4D97-AF65-F5344CB8AC3E}">
        <p14:creationId xmlns:p14="http://schemas.microsoft.com/office/powerpoint/2010/main" val="104039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46737574-0260-44CD-0432-DB7698C95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9CB74302-5560-942E-DD1D-A3318CF1A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D0FDDB7-F2DA-325E-40E0-C0DF3AD5B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97969B-CC26-F970-3EA5-C18F2855A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87D92C8-02E4-8B41-1C45-7AA92B87C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3717032"/>
            <a:ext cx="415404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είναι η ισοδύναμη αντίσταση </a:t>
            </a: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(R)  </a:t>
            </a:r>
          </a:p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ενός συστήματος αντιστατών;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3AD1264-807F-20CD-9C94-F560F9A9D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A4B560D-A972-FCA5-237E-E5EA8551C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98B75D26-9CDB-9FD6-E3BE-8486A18BA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BC3245A3-6F56-1973-5AFE-72BD008F6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AA97C176-0931-B73A-EB26-EED11B05E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2655536"/>
            <a:ext cx="252028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Θα περάσει ηλεκτρικό ρεύμα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9">
            <a:hlinkClick r:id="rId2" action="ppaction://hlinksldjump"/>
            <a:extLst>
              <a:ext uri="{FF2B5EF4-FFF2-40B4-BE49-F238E27FC236}">
                <a16:creationId xmlns:a16="http://schemas.microsoft.com/office/drawing/2014/main" id="{AB94B991-0186-35E0-B8FC-B7DC3F20E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6872" y="3777522"/>
            <a:ext cx="1817616" cy="8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0867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31F3A-32DD-F16A-3721-FE9FCCAD5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39A470EC-95E2-FAE1-257E-5C9882EB6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EB2273EF-6EFB-73C9-03C0-43E7EE925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BEDFEBD-B8CB-202E-27DD-AB10545B1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08A392-5E8F-4229-F4EC-DB4CDE352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B9F9CCA-0168-E8D5-B5C3-206FD7E43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3717032"/>
            <a:ext cx="415404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είναι η ισοδύναμη αντίσταση </a:t>
            </a: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(R)  </a:t>
            </a:r>
          </a:p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ενός συστήματος αντιστατών;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1F3BB48-0950-D972-4419-F2A62C2D8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ABE34632-64BE-2B0D-424C-826C6F472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E9B6A86C-DFB9-7575-AF96-022E16EAD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2B7D0BDD-92A4-E96B-347A-54A7CB779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8E519366-28CC-27E3-44D2-4F9D777D6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2655536"/>
            <a:ext cx="252028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Θα περάσει ηλεκτρικό ρεύμα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9">
            <a:hlinkClick r:id="rId2" action="ppaction://hlinksldjump"/>
            <a:extLst>
              <a:ext uri="{FF2B5EF4-FFF2-40B4-BE49-F238E27FC236}">
                <a16:creationId xmlns:a16="http://schemas.microsoft.com/office/drawing/2014/main" id="{00D9B361-E76E-54E1-E82A-7951B5064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6872" y="3777522"/>
            <a:ext cx="1817616" cy="8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3542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E0E8CC-087E-DB8F-DEFE-D3F69EE2B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B5A5BB2B-D068-BC91-58AC-148685C68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F6FFAAD9-3B80-CA9A-4C2C-0790A6E2E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6B577A3-6C89-36EE-A45A-61F0845A5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70EA4F2-0670-A5B0-201D-F0DCD0B97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F21AF8C-678F-8821-C7D4-997F1519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3717032"/>
            <a:ext cx="415404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είναι η ισοδύναμη αντίσταση </a:t>
            </a: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(R)  </a:t>
            </a:r>
          </a:p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ενός συστήματος αντιστατών;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B31AE6-FC69-57E4-EA7B-A06070101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203" y="3717032"/>
            <a:ext cx="2714625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Μια αντίσταση που είναι ισοδύναμη με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όλες μαζί τις αντιστάσεις της συνδεσμολογίες.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48D79FF-5AF0-61F3-EF45-7FBC29CB9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E449288-771D-B4D2-8E8D-BD5381C69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1994901A-CAEC-8503-EB0C-7209AA7E1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7B7C3FF-8C71-99AD-1890-B1C1193AD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0608A379-EB4F-EDC7-FD6A-60074DF2E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2655536"/>
            <a:ext cx="252028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Θα περάσει ηλεκτρικό ρεύμα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9">
            <a:hlinkClick r:id="rId2" action="ppaction://hlinksldjump"/>
            <a:extLst>
              <a:ext uri="{FF2B5EF4-FFF2-40B4-BE49-F238E27FC236}">
                <a16:creationId xmlns:a16="http://schemas.microsoft.com/office/drawing/2014/main" id="{A8A3E6CD-1164-F43A-528E-1A48053B5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6872" y="3777522"/>
            <a:ext cx="1817616" cy="8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6454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73AD40-AEC3-D023-9BCC-44802AA66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91BB8514-B348-2F5B-6FB8-D21809968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72039D6F-AB19-DC88-36D5-1C6B76A59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B7C71F8-3636-E7B4-E35D-682A538E8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517C5E6-17BA-7762-F408-779BB7D0D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D0CB924-C9B7-4CC6-6A82-D211143D7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3717032"/>
            <a:ext cx="415404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είναι η ισοδύναμη αντίσταση </a:t>
            </a: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(R)  </a:t>
            </a:r>
          </a:p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ενός συστήματος αντιστατών;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6C8C91E-F1B9-2BA5-67C4-02672BFC5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468D2CFD-C9CE-E6B3-C179-0C4087EF7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38782A1E-5A49-801C-F2D0-D4DB81112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5365A91D-6A4F-C7C4-33C7-55CBAFFFC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85ABC257-E0BD-2B7B-62FD-7E86CC052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2655536"/>
            <a:ext cx="252028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Θα περάσει ηλεκτρικό ρεύμα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9">
            <a:hlinkClick r:id="rId2" action="ppaction://hlinksldjump"/>
            <a:extLst>
              <a:ext uri="{FF2B5EF4-FFF2-40B4-BE49-F238E27FC236}">
                <a16:creationId xmlns:a16="http://schemas.microsoft.com/office/drawing/2014/main" id="{601C9355-6B36-FC89-A067-49324B055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6872" y="3777522"/>
            <a:ext cx="1817616" cy="8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>
            <a:extLst>
              <a:ext uri="{FF2B5EF4-FFF2-40B4-BE49-F238E27FC236}">
                <a16:creationId xmlns:a16="http://schemas.microsoft.com/office/drawing/2014/main" id="{A17B32CC-5541-7AAF-7675-2CC433E50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203" y="3717032"/>
            <a:ext cx="2714625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Μια αντίσταση που είναι ισοδύναμη με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όλες μαζί τις αντιστάσεις της συνδεσμολογίες. 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86073889-0A51-98DB-8938-C63AEA07F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5005388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Ποιά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σχέση υπολογίζει την τιμή της ισοδύναμης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αντίστασης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(R)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80073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0E5D4174-7BB4-304D-1913-4D6A8D9D7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A6693689-006D-863E-4F2E-73090ED94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77BA641-F3DE-D904-6C1D-4CCDE0230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BB35F7-4F8C-8A98-2FEB-58AA3549A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F9C3D31-1C81-332D-28D9-0529D8466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3717032"/>
            <a:ext cx="415404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είναι η ισοδύναμη αντίσταση </a:t>
            </a: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(R)  </a:t>
            </a:r>
          </a:p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ενός συστήματος αντιστατών;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FFDFDD1-BB5E-8D51-871B-0AD7B6F17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26D74E6-4576-C2DA-2D7E-8784742B1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7">
            <a:extLst>
              <a:ext uri="{FF2B5EF4-FFF2-40B4-BE49-F238E27FC236}">
                <a16:creationId xmlns:a16="http://schemas.microsoft.com/office/drawing/2014/main" id="{F64CE27C-63A4-9488-6FDB-33A8832D7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5005388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Ποιά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σχέση υπολογίζει την τιμή της ισοδύναμης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αντίστασης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(R)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B1C8294C-9F7B-5789-F6E0-16112E74D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Αντικείμενο 1">
            <a:extLst>
              <a:ext uri="{FF2B5EF4-FFF2-40B4-BE49-F238E27FC236}">
                <a16:creationId xmlns:a16="http://schemas.microsoft.com/office/drawing/2014/main" id="{EF7358A9-6EEC-B4C2-7F7F-7BD683AD38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472416"/>
              </p:ext>
            </p:extLst>
          </p:nvPr>
        </p:nvGraphicFramePr>
        <p:xfrm>
          <a:off x="5330392" y="5029787"/>
          <a:ext cx="609759" cy="525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5" imgW="457002" imgH="393529" progId="Equation.3">
                  <p:embed/>
                </p:oleObj>
              </mc:Choice>
              <mc:Fallback>
                <p:oleObj name="Εξίσωση" r:id="rId5" imgW="457002" imgH="393529" progId="Equation.3">
                  <p:embed/>
                  <p:pic>
                    <p:nvPicPr>
                      <p:cNvPr id="55" name="Αντικείμενο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392" y="5029787"/>
                        <a:ext cx="609759" cy="525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6">
            <a:extLst>
              <a:ext uri="{FF2B5EF4-FFF2-40B4-BE49-F238E27FC236}">
                <a16:creationId xmlns:a16="http://schemas.microsoft.com/office/drawing/2014/main" id="{B11DE46D-1387-FE22-AE2B-B89DD3AFD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8140015F-291B-5082-2360-CF3CDF374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2655536"/>
            <a:ext cx="252028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Θα περάσει ηλεκτρικό ρεύμα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9">
            <a:hlinkClick r:id="rId2" action="ppaction://hlinksldjump"/>
            <a:extLst>
              <a:ext uri="{FF2B5EF4-FFF2-40B4-BE49-F238E27FC236}">
                <a16:creationId xmlns:a16="http://schemas.microsoft.com/office/drawing/2014/main" id="{D2B8BC3F-F156-094E-4928-C0936EB8D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6872" y="3777522"/>
            <a:ext cx="1817616" cy="8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5">
            <a:extLst>
              <a:ext uri="{FF2B5EF4-FFF2-40B4-BE49-F238E27FC236}">
                <a16:creationId xmlns:a16="http://schemas.microsoft.com/office/drawing/2014/main" id="{6D583CFB-E0D3-4A85-3961-ADFFBC4A4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203" y="3717032"/>
            <a:ext cx="2714625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Μια αντίσταση που είναι ισοδύναμη με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όλες μαζί τις αντιστάσεις της συνδεσμολογίες. </a:t>
            </a:r>
          </a:p>
        </p:txBody>
      </p:sp>
    </p:spTree>
    <p:extLst>
      <p:ext uri="{BB962C8B-B14F-4D97-AF65-F5344CB8AC3E}">
        <p14:creationId xmlns:p14="http://schemas.microsoft.com/office/powerpoint/2010/main" val="3975029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09669515-B29F-FAA4-388A-91E9C48A8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D12B5862-E1F9-33DD-1FEB-8D16A77AB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0C3B52C-206B-2871-61DE-A7E3B316F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64C4D51-28C4-BFD1-DE20-D4579E631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4CE33F-D0D7-50E3-BD8F-1CA6EDB9C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3717032"/>
            <a:ext cx="415404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είναι η ισοδύναμη αντίσταση </a:t>
            </a: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(R)  </a:t>
            </a:r>
          </a:p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ενός συστήματος αντιστατών;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C97818C-273B-F1E0-6FB7-0D115156C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39FEF76A-C0D8-517E-3F54-F778F0715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A4337230-2C37-35ED-5F23-DC12EEE21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4" y="5843588"/>
            <a:ext cx="3835939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1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Εξηγήστε τα σύμβολα στην σχέση        </a:t>
            </a: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E090732D-595F-024B-455B-FF1A4CC2D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Αντικείμενο 1">
            <a:extLst>
              <a:ext uri="{FF2B5EF4-FFF2-40B4-BE49-F238E27FC236}">
                <a16:creationId xmlns:a16="http://schemas.microsoft.com/office/drawing/2014/main" id="{97EC72AE-83E2-7D0A-C8B9-662CCA8F98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472416"/>
              </p:ext>
            </p:extLst>
          </p:nvPr>
        </p:nvGraphicFramePr>
        <p:xfrm>
          <a:off x="5330392" y="5029787"/>
          <a:ext cx="609759" cy="525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5" imgW="457002" imgH="393529" progId="Equation.3">
                  <p:embed/>
                </p:oleObj>
              </mc:Choice>
              <mc:Fallback>
                <p:oleObj name="Εξίσωση" r:id="rId5" imgW="457002" imgH="393529" progId="Equation.3">
                  <p:embed/>
                  <p:pic>
                    <p:nvPicPr>
                      <p:cNvPr id="55" name="Αντικείμενο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392" y="5029787"/>
                        <a:ext cx="609759" cy="525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">
            <a:extLst>
              <a:ext uri="{FF2B5EF4-FFF2-40B4-BE49-F238E27FC236}">
                <a16:creationId xmlns:a16="http://schemas.microsoft.com/office/drawing/2014/main" id="{7066C4D6-F83A-D497-4EFD-E8E846E414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112203"/>
              </p:ext>
            </p:extLst>
          </p:nvPr>
        </p:nvGraphicFramePr>
        <p:xfrm>
          <a:off x="1619672" y="6105227"/>
          <a:ext cx="5715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5" imgW="457002" imgH="393529" progId="Equation.3">
                  <p:embed/>
                </p:oleObj>
              </mc:Choice>
              <mc:Fallback>
                <p:oleObj name="Εξίσωση" r:id="rId5" imgW="457002" imgH="393529" progId="Equation.3">
                  <p:embed/>
                  <p:pic>
                    <p:nvPicPr>
                      <p:cNvPr id="56" name="Αντικείμενο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6105227"/>
                        <a:ext cx="5715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6">
            <a:extLst>
              <a:ext uri="{FF2B5EF4-FFF2-40B4-BE49-F238E27FC236}">
                <a16:creationId xmlns:a16="http://schemas.microsoft.com/office/drawing/2014/main" id="{5F7ECF07-0AB6-9863-FB58-8DCEE11F1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C9210624-FB03-3C6B-3887-97D1C6F8F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2655536"/>
            <a:ext cx="252028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Θα περάσει ηλεκτρικό ρεύμα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9">
            <a:hlinkClick r:id="rId2" action="ppaction://hlinksldjump"/>
            <a:extLst>
              <a:ext uri="{FF2B5EF4-FFF2-40B4-BE49-F238E27FC236}">
                <a16:creationId xmlns:a16="http://schemas.microsoft.com/office/drawing/2014/main" id="{5BD0C1D3-885E-8B0A-3D85-5AF9A4669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6872" y="3777522"/>
            <a:ext cx="1817616" cy="8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5">
            <a:extLst>
              <a:ext uri="{FF2B5EF4-FFF2-40B4-BE49-F238E27FC236}">
                <a16:creationId xmlns:a16="http://schemas.microsoft.com/office/drawing/2014/main" id="{6589C286-EDD6-3A1A-6220-195EE8A89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203" y="3717032"/>
            <a:ext cx="2714625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Μια αντίσταση που είναι ισοδύναμη με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όλες μαζί τις αντιστάσεις της συνδεσμολογίες. </a:t>
            </a: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EF16E58E-D8A9-2C32-ACA5-845453C10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5005388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Ποιά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σχέση υπολογίζει την τιμή της ισοδύναμης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αντίστασης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(R)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41593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02ECE-D402-6443-0A8D-36BF78426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6161FB43-BF2C-C9FC-067D-4A14FA376B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9C027709-154A-E3EE-6E85-830BFB34C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9D1C81A-6BA3-A72E-AFF0-41DFE8643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4D707B3-D9F7-211B-F3AA-EB3D9EA0F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E5301FF-7171-3FDD-B58B-E04C99469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3717032"/>
            <a:ext cx="415404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είναι η ισοδύναμη αντίσταση </a:t>
            </a: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(R)  </a:t>
            </a:r>
          </a:p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ενός συστήματος αντιστατών;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146069D-3905-60F3-538A-805A87847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62BAA1EF-3315-DA89-ED1A-43A88ED4A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6A00293D-9898-E60F-225C-705BD66DA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4" y="5843588"/>
            <a:ext cx="3835939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1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Εξηγήστε τα σύμβολα στην σχέση        </a:t>
            </a:r>
          </a:p>
        </p:txBody>
      </p:sp>
      <p:sp>
        <p:nvSpPr>
          <p:cNvPr id="12" name="Rectangle 19">
            <a:extLst>
              <a:ext uri="{FF2B5EF4-FFF2-40B4-BE49-F238E27FC236}">
                <a16:creationId xmlns:a16="http://schemas.microsoft.com/office/drawing/2014/main" id="{4A6C707A-6F9B-6631-5516-F9F5F9CFF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016" y="5826125"/>
            <a:ext cx="2500312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ισοδύναμη αντίσταση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η τάση στα άκρα 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η ένταση του ρεύματος</a:t>
            </a: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801FF8DF-C71F-C881-A730-CCDFA7D60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Αντικείμενο 1">
            <a:extLst>
              <a:ext uri="{FF2B5EF4-FFF2-40B4-BE49-F238E27FC236}">
                <a16:creationId xmlns:a16="http://schemas.microsoft.com/office/drawing/2014/main" id="{8254636D-D0A0-FBED-AF5B-7107BE74C9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0392" y="5029787"/>
          <a:ext cx="609759" cy="525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5" imgW="457002" imgH="393529" progId="Equation.3">
                  <p:embed/>
                </p:oleObj>
              </mc:Choice>
              <mc:Fallback>
                <p:oleObj name="Εξίσωση" r:id="rId5" imgW="457002" imgH="393529" progId="Equation.3">
                  <p:embed/>
                  <p:pic>
                    <p:nvPicPr>
                      <p:cNvPr id="14" name="Αντικείμενο 1">
                        <a:extLst>
                          <a:ext uri="{FF2B5EF4-FFF2-40B4-BE49-F238E27FC236}">
                            <a16:creationId xmlns:a16="http://schemas.microsoft.com/office/drawing/2014/main" id="{97EC72AE-83E2-7D0A-C8B9-662CCA8F98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392" y="5029787"/>
                        <a:ext cx="609759" cy="525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">
            <a:extLst>
              <a:ext uri="{FF2B5EF4-FFF2-40B4-BE49-F238E27FC236}">
                <a16:creationId xmlns:a16="http://schemas.microsoft.com/office/drawing/2014/main" id="{B85587BB-0620-16FC-AECE-EBFEF0F61C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672" y="6105227"/>
          <a:ext cx="5715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5" imgW="457002" imgH="393529" progId="Equation.3">
                  <p:embed/>
                </p:oleObj>
              </mc:Choice>
              <mc:Fallback>
                <p:oleObj name="Εξίσωση" r:id="rId5" imgW="457002" imgH="393529" progId="Equation.3">
                  <p:embed/>
                  <p:pic>
                    <p:nvPicPr>
                      <p:cNvPr id="15" name="Αντικείμενο 1">
                        <a:extLst>
                          <a:ext uri="{FF2B5EF4-FFF2-40B4-BE49-F238E27FC236}">
                            <a16:creationId xmlns:a16="http://schemas.microsoft.com/office/drawing/2014/main" id="{7066C4D6-F83A-D497-4EFD-E8E846E414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6105227"/>
                        <a:ext cx="5715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6">
            <a:extLst>
              <a:ext uri="{FF2B5EF4-FFF2-40B4-BE49-F238E27FC236}">
                <a16:creationId xmlns:a16="http://schemas.microsoft.com/office/drawing/2014/main" id="{A28BADBF-D02B-A32F-28E8-32BD7CB75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8646153A-106A-071A-3599-16099F3A4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2655536"/>
            <a:ext cx="252028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Θα περάσει ηλεκτρικό ρεύμα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9">
            <a:hlinkClick r:id="rId2" action="ppaction://hlinksldjump"/>
            <a:extLst>
              <a:ext uri="{FF2B5EF4-FFF2-40B4-BE49-F238E27FC236}">
                <a16:creationId xmlns:a16="http://schemas.microsoft.com/office/drawing/2014/main" id="{556AAD8A-AD1F-8B21-A22C-4ACDB4160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6872" y="3777522"/>
            <a:ext cx="1817616" cy="8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5">
            <a:extLst>
              <a:ext uri="{FF2B5EF4-FFF2-40B4-BE49-F238E27FC236}">
                <a16:creationId xmlns:a16="http://schemas.microsoft.com/office/drawing/2014/main" id="{5136BDC0-DD52-3BC1-791B-F1EBE5AEC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203" y="3717032"/>
            <a:ext cx="2714625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Μια αντίσταση που είναι ισοδύναμη με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όλες μαζί τις αντιστάσεις της συνδεσμολογίες. </a:t>
            </a: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D7504FF3-B7B1-0804-A55A-92076BB62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5005388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Ποιά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σχέση υπολογίζει την τιμή της ισοδύναμης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αντίστασης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(R)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59312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88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309E36D4-9492-046B-897B-65BE03CFD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1B500E2-A8D8-AD85-BAEF-BECB94F5C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</p:spTree>
    <p:extLst>
      <p:ext uri="{BB962C8B-B14F-4D97-AF65-F5344CB8AC3E}">
        <p14:creationId xmlns:p14="http://schemas.microsoft.com/office/powerpoint/2010/main" val="2386179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B6C4C-CB5D-52E8-7EB4-2D784D0A1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1E398580-8B92-CFD5-8CC2-FB1D2416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08075"/>
            <a:ext cx="4136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6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Πως λέμε ότι έχουν συνδεθεί δύο αντιστάτες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όταν διαρρέονται από το ίδιο ρεύμα;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8D08E93-F645-8093-2268-34F3A053A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0B96811-6C70-9D95-7195-3D8A0A5EF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  <p:pic>
        <p:nvPicPr>
          <p:cNvPr id="18" name="Εικόνα 17">
            <a:hlinkClick r:id="rId2" action="ppaction://hlinksldjump"/>
            <a:extLst>
              <a:ext uri="{FF2B5EF4-FFF2-40B4-BE49-F238E27FC236}">
                <a16:creationId xmlns:a16="http://schemas.microsoft.com/office/drawing/2014/main" id="{FF4BE02B-3EA2-DB01-53C2-20BE455D4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941" y="968693"/>
            <a:ext cx="1267375" cy="628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Εικόνα 18">
            <a:hlinkClick r:id="rId4" action="ppaction://hlinksldjump"/>
            <a:extLst>
              <a:ext uri="{FF2B5EF4-FFF2-40B4-BE49-F238E27FC236}">
                <a16:creationId xmlns:a16="http://schemas.microsoft.com/office/drawing/2014/main" id="{FDF12520-7939-53F8-4D32-794771905F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9027" y="951461"/>
            <a:ext cx="1179461" cy="103114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7918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>
            <a:extLst>
              <a:ext uri="{FF2B5EF4-FFF2-40B4-BE49-F238E27FC236}">
                <a16:creationId xmlns:a16="http://schemas.microsoft.com/office/drawing/2014/main" id="{A99522DB-E840-EF78-57FB-FDF9562FF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F91B47B-E583-ECA9-9CCE-082564AB5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B54A24B-6D6E-3C28-BB62-AC49C94AD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B7E590C3-4220-7596-5A30-277842CAE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69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0647AD-CCE6-4AA9-18F0-A03A36B17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F55EFD91-0E5B-ECFB-F9E6-F10D81204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08075"/>
            <a:ext cx="4136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6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Πως λέμε ότι έχουν συνδεθεί δύο αντιστάτες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όταν διαρρέονται από το ίδιο ρεύμα;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002FD96-2038-7009-A56D-963A47063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2C6968B-29F0-0B89-8D6E-EFC9096D2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  <p:pic>
        <p:nvPicPr>
          <p:cNvPr id="18" name="Εικόνα 17">
            <a:hlinkClick r:id="rId2" action="ppaction://hlinksldjump"/>
            <a:extLst>
              <a:ext uri="{FF2B5EF4-FFF2-40B4-BE49-F238E27FC236}">
                <a16:creationId xmlns:a16="http://schemas.microsoft.com/office/drawing/2014/main" id="{2669735E-E262-C334-629A-8C01D3F61F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941" y="968693"/>
            <a:ext cx="1267375" cy="628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Εικόνα 18">
            <a:hlinkClick r:id="rId4" action="ppaction://hlinksldjump"/>
            <a:extLst>
              <a:ext uri="{FF2B5EF4-FFF2-40B4-BE49-F238E27FC236}">
                <a16:creationId xmlns:a16="http://schemas.microsoft.com/office/drawing/2014/main" id="{BB9912D6-904F-3FEB-EAA6-7ABD0E9129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9027" y="951461"/>
            <a:ext cx="1179461" cy="103114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72642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91870B3F-276E-7548-58A5-E459FD349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08075"/>
            <a:ext cx="4136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6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Πως λέμε ότι έχουν συνδεθεί δύο αντιστάτες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όταν διαρρέονται από το ίδιο ρεύμα;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24A2C11D-6E28-764D-BAD8-EAB07FD6A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1103399"/>
            <a:ext cx="169053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Έχουν συνδεθεί σε σειρά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9DFBAA7-DC3C-5FCE-A7AD-588E54699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4C845BF-B877-C297-2E7B-76662F309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  <p:pic>
        <p:nvPicPr>
          <p:cNvPr id="18" name="Εικόνα 17">
            <a:hlinkClick r:id="rId2" action="ppaction://hlinksldjump"/>
            <a:extLst>
              <a:ext uri="{FF2B5EF4-FFF2-40B4-BE49-F238E27FC236}">
                <a16:creationId xmlns:a16="http://schemas.microsoft.com/office/drawing/2014/main" id="{2DEA5922-F3E1-71A8-9D8E-B31D3FCE9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941" y="968693"/>
            <a:ext cx="1267375" cy="628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Εικόνα 18">
            <a:hlinkClick r:id="rId4" action="ppaction://hlinksldjump"/>
            <a:extLst>
              <a:ext uri="{FF2B5EF4-FFF2-40B4-BE49-F238E27FC236}">
                <a16:creationId xmlns:a16="http://schemas.microsoft.com/office/drawing/2014/main" id="{AFDC7B94-0EAA-0295-0591-4754BB4E6A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9027" y="951461"/>
            <a:ext cx="1179461" cy="103114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84718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4C6E6590-A880-C638-C87C-2F02CC0B7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357438"/>
            <a:ext cx="381793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7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Τι ισχύει στην σύνδεση δύο αντιστατών  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σε σειρά;</a:t>
            </a: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1C627A35-C532-2435-F48D-90CEE4225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08075"/>
            <a:ext cx="4136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6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Πως λέμε ότι έχουν συνδεθεί δύο αντιστάτες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όταν διαρρέονται από το ίδιο ρεύμα;</a:t>
            </a:r>
          </a:p>
        </p:txBody>
      </p:sp>
      <p:pic>
        <p:nvPicPr>
          <p:cNvPr id="5" name="Picture 26">
            <a:hlinkClick r:id="rId2" action="ppaction://hlinksldjump"/>
            <a:extLst>
              <a:ext uri="{FF2B5EF4-FFF2-40B4-BE49-F238E27FC236}">
                <a16:creationId xmlns:a16="http://schemas.microsoft.com/office/drawing/2014/main" id="{B02FF929-FAF1-0E4C-2817-2121F0E2B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538" y="3143250"/>
            <a:ext cx="3097212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E2A8817-4C5C-9830-780F-774C2CEE2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456FDAB-6915-E2EB-11AE-E9C30DFC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  <p:pic>
        <p:nvPicPr>
          <p:cNvPr id="18" name="Εικόνα 17">
            <a:hlinkClick r:id="rId4" action="ppaction://hlinksldjump"/>
            <a:extLst>
              <a:ext uri="{FF2B5EF4-FFF2-40B4-BE49-F238E27FC236}">
                <a16:creationId xmlns:a16="http://schemas.microsoft.com/office/drawing/2014/main" id="{0AEE156C-5632-AF2F-AE50-57ADCE6049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1941" y="968693"/>
            <a:ext cx="1267375" cy="628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Εικόνα 18">
            <a:hlinkClick r:id="rId6" action="ppaction://hlinksldjump"/>
            <a:extLst>
              <a:ext uri="{FF2B5EF4-FFF2-40B4-BE49-F238E27FC236}">
                <a16:creationId xmlns:a16="http://schemas.microsoft.com/office/drawing/2014/main" id="{3FCCFC30-B26C-11C7-8951-E606FCFE3F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69027" y="951461"/>
            <a:ext cx="1179461" cy="103114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  <p:sp>
        <p:nvSpPr>
          <p:cNvPr id="20" name="Rectangle 22">
            <a:extLst>
              <a:ext uri="{FF2B5EF4-FFF2-40B4-BE49-F238E27FC236}">
                <a16:creationId xmlns:a16="http://schemas.microsoft.com/office/drawing/2014/main" id="{20667202-7F2C-4F77-2CBE-8FF102719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1103399"/>
            <a:ext cx="169053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Έχουν συνδεθεί σε σειρά</a:t>
            </a:r>
          </a:p>
        </p:txBody>
      </p:sp>
    </p:spTree>
    <p:extLst>
      <p:ext uri="{BB962C8B-B14F-4D97-AF65-F5344CB8AC3E}">
        <p14:creationId xmlns:p14="http://schemas.microsoft.com/office/powerpoint/2010/main" val="2802163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09B4B-5CEB-0031-1B9A-262331AB7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85A72410-EDEF-82D0-E1C8-9EBD2C0A3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357438"/>
            <a:ext cx="381793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7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Τι ισχύει στην σύνδεση δύο αντιστατών  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σε σειρά;</a:t>
            </a: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C5431240-09F0-029A-2CEE-BA8379573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08075"/>
            <a:ext cx="4136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6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Πως λέμε ότι έχουν συνδεθεί δύο αντιστάτες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όταν διαρρέονται από το ίδιο ρεύμα;</a:t>
            </a:r>
          </a:p>
        </p:txBody>
      </p:sp>
      <p:pic>
        <p:nvPicPr>
          <p:cNvPr id="5" name="Picture 26">
            <a:hlinkClick r:id="rId2" action="ppaction://hlinksldjump"/>
            <a:extLst>
              <a:ext uri="{FF2B5EF4-FFF2-40B4-BE49-F238E27FC236}">
                <a16:creationId xmlns:a16="http://schemas.microsoft.com/office/drawing/2014/main" id="{A8F4EF02-CAFD-8F90-6C99-B69FDD5DB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538" y="3143250"/>
            <a:ext cx="3097212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CD4366C8-641E-6E7D-98BA-3F6D4F62F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5205EB0-D50C-9CDB-5126-2B956E857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  <p:pic>
        <p:nvPicPr>
          <p:cNvPr id="18" name="Εικόνα 17">
            <a:hlinkClick r:id="rId4" action="ppaction://hlinksldjump"/>
            <a:extLst>
              <a:ext uri="{FF2B5EF4-FFF2-40B4-BE49-F238E27FC236}">
                <a16:creationId xmlns:a16="http://schemas.microsoft.com/office/drawing/2014/main" id="{6749B31C-A105-464D-E44C-442A4B83F0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1941" y="968693"/>
            <a:ext cx="1267375" cy="628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Εικόνα 18">
            <a:hlinkClick r:id="rId6" action="ppaction://hlinksldjump"/>
            <a:extLst>
              <a:ext uri="{FF2B5EF4-FFF2-40B4-BE49-F238E27FC236}">
                <a16:creationId xmlns:a16="http://schemas.microsoft.com/office/drawing/2014/main" id="{9BDE121B-D380-B6E3-69DF-EFB79139ED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69027" y="951461"/>
            <a:ext cx="1179461" cy="103114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  <p:sp>
        <p:nvSpPr>
          <p:cNvPr id="20" name="Rectangle 22">
            <a:extLst>
              <a:ext uri="{FF2B5EF4-FFF2-40B4-BE49-F238E27FC236}">
                <a16:creationId xmlns:a16="http://schemas.microsoft.com/office/drawing/2014/main" id="{F169B435-5EA6-5F0F-DCAD-C28D4B18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1103399"/>
            <a:ext cx="169053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Έχουν συνδεθεί σε σειρά</a:t>
            </a:r>
          </a:p>
        </p:txBody>
      </p:sp>
    </p:spTree>
    <p:extLst>
      <p:ext uri="{BB962C8B-B14F-4D97-AF65-F5344CB8AC3E}">
        <p14:creationId xmlns:p14="http://schemas.microsoft.com/office/powerpoint/2010/main" val="2591666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5BB99-C24E-75CC-FD39-4ED48ED9C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AC92CA67-2E83-7493-ADD0-90E61596F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357438"/>
            <a:ext cx="381793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7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Τι ισχύει στην σύνδεση δύο αντιστατών  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σε σειρά;</a:t>
            </a: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BFAF9405-7833-956A-3B09-2F949AB64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08075"/>
            <a:ext cx="4136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6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Πως λέμε ότι έχουν συνδεθεί δύο αντιστάτες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όταν διαρρέονται από το ίδιο ρεύμα;</a:t>
            </a:r>
          </a:p>
        </p:txBody>
      </p:sp>
      <p:pic>
        <p:nvPicPr>
          <p:cNvPr id="5" name="Picture 26">
            <a:hlinkClick r:id="rId2" action="ppaction://hlinksldjump"/>
            <a:extLst>
              <a:ext uri="{FF2B5EF4-FFF2-40B4-BE49-F238E27FC236}">
                <a16:creationId xmlns:a16="http://schemas.microsoft.com/office/drawing/2014/main" id="{E94BEE72-C534-8782-FAD7-EDD75D4EF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538" y="3143250"/>
            <a:ext cx="3097212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36FDFED3-7A35-0ADD-1225-C81BABEC2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8C5E90B-B0D1-34B4-F1D3-7EEF94823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7EE8C502-61EE-5761-43E6-4BBBA99FA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2357438"/>
            <a:ext cx="403066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)  οι αντιστάτες διαρρέονται  από το ίδιο ρεύμα</a:t>
            </a:r>
          </a:p>
        </p:txBody>
      </p:sp>
      <p:pic>
        <p:nvPicPr>
          <p:cNvPr id="18" name="Εικόνα 17">
            <a:hlinkClick r:id="rId4" action="ppaction://hlinksldjump"/>
            <a:extLst>
              <a:ext uri="{FF2B5EF4-FFF2-40B4-BE49-F238E27FC236}">
                <a16:creationId xmlns:a16="http://schemas.microsoft.com/office/drawing/2014/main" id="{BADF21C4-8C4B-8ADF-CEA0-2CE800F9A5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1941" y="968693"/>
            <a:ext cx="1267375" cy="628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Εικόνα 18">
            <a:hlinkClick r:id="rId6" action="ppaction://hlinksldjump"/>
            <a:extLst>
              <a:ext uri="{FF2B5EF4-FFF2-40B4-BE49-F238E27FC236}">
                <a16:creationId xmlns:a16="http://schemas.microsoft.com/office/drawing/2014/main" id="{7609AF5B-8870-1D9B-9504-5BEA3A3561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69027" y="951461"/>
            <a:ext cx="1179461" cy="103114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  <p:sp>
        <p:nvSpPr>
          <p:cNvPr id="20" name="Rectangle 22">
            <a:extLst>
              <a:ext uri="{FF2B5EF4-FFF2-40B4-BE49-F238E27FC236}">
                <a16:creationId xmlns:a16="http://schemas.microsoft.com/office/drawing/2014/main" id="{E4DF4CE1-FC65-D601-CD7B-CF0F2DD50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1103399"/>
            <a:ext cx="169053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Έχουν συνδεθεί σε σειρά</a:t>
            </a:r>
          </a:p>
        </p:txBody>
      </p:sp>
    </p:spTree>
    <p:extLst>
      <p:ext uri="{BB962C8B-B14F-4D97-AF65-F5344CB8AC3E}">
        <p14:creationId xmlns:p14="http://schemas.microsoft.com/office/powerpoint/2010/main" val="1342592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4C835-23DA-9224-ACCE-5AD6F56776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80AF3571-0D61-41E1-6665-D8F1D40C4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357438"/>
            <a:ext cx="381793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7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Τι ισχύει στην σύνδεση δύο αντιστατών  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σε σειρά;</a:t>
            </a: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D98BD94E-E024-048D-5675-C02B3621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08075"/>
            <a:ext cx="4136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6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Πως λέμε ότι έχουν συνδεθεί δύο αντιστάτες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όταν διαρρέονται από το ίδιο ρεύμα;</a:t>
            </a:r>
          </a:p>
        </p:txBody>
      </p:sp>
      <p:pic>
        <p:nvPicPr>
          <p:cNvPr id="5" name="Picture 26">
            <a:hlinkClick r:id="rId2" action="ppaction://hlinksldjump"/>
            <a:extLst>
              <a:ext uri="{FF2B5EF4-FFF2-40B4-BE49-F238E27FC236}">
                <a16:creationId xmlns:a16="http://schemas.microsoft.com/office/drawing/2014/main" id="{F36DCD93-CD01-2B33-E53E-DF753EBEE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538" y="3143250"/>
            <a:ext cx="3097212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FAFB968A-F651-D5D3-4E2E-A815845FC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51A5704-6D01-3C39-64C3-EDE2BF253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  <p:sp>
        <p:nvSpPr>
          <p:cNvPr id="10" name="Rectangle 22">
            <a:extLst>
              <a:ext uri="{FF2B5EF4-FFF2-40B4-BE49-F238E27FC236}">
                <a16:creationId xmlns:a16="http://schemas.microsoft.com/office/drawing/2014/main" id="{3A9EFDCF-ABC5-E5BE-5A5E-7DD4EDB90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5495" y="3519792"/>
            <a:ext cx="142875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V</a:t>
            </a:r>
            <a:r>
              <a:rPr lang="el-GR" sz="1600" baseline="-25000" dirty="0">
                <a:solidFill>
                  <a:schemeClr val="tx1"/>
                </a:solidFill>
              </a:rPr>
              <a:t>1</a:t>
            </a:r>
            <a:r>
              <a:rPr lang="el-GR" sz="1600" dirty="0">
                <a:solidFill>
                  <a:schemeClr val="tx1"/>
                </a:solidFill>
              </a:rPr>
              <a:t>+</a:t>
            </a:r>
            <a:r>
              <a:rPr lang="en-US" sz="1600" dirty="0">
                <a:solidFill>
                  <a:schemeClr val="tx1"/>
                </a:solidFill>
              </a:rPr>
              <a:t>V</a:t>
            </a:r>
            <a:r>
              <a:rPr lang="el-GR" sz="1600" baseline="-25000" dirty="0">
                <a:solidFill>
                  <a:schemeClr val="tx1"/>
                </a:solidFill>
              </a:rPr>
              <a:t>2</a:t>
            </a:r>
            <a:r>
              <a:rPr lang="el-GR" sz="1600" dirty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V</a:t>
            </a:r>
            <a:endParaRPr lang="el-GR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202FCA0A-306D-231E-74CA-3C9EEA468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2357438"/>
            <a:ext cx="403066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)  οι αντιστάτες διαρρέονται  από το ίδιο ρεύμα</a:t>
            </a:r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B9A85C69-FF73-7B7C-5F40-3B1AB15BF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2884488"/>
            <a:ext cx="4353694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) το άθροισμα των τάσεων των αντιστατών 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 (V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, V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είναι ίση με την συνολική τάση 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V.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                                               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  Δηλαδή</a:t>
            </a:r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18" name="Εικόνα 17">
            <a:hlinkClick r:id="rId4" action="ppaction://hlinksldjump"/>
            <a:extLst>
              <a:ext uri="{FF2B5EF4-FFF2-40B4-BE49-F238E27FC236}">
                <a16:creationId xmlns:a16="http://schemas.microsoft.com/office/drawing/2014/main" id="{C6D0C30C-E7DD-E689-9E67-8F9BF3371D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1941" y="968693"/>
            <a:ext cx="1267375" cy="628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Εικόνα 18">
            <a:hlinkClick r:id="rId6" action="ppaction://hlinksldjump"/>
            <a:extLst>
              <a:ext uri="{FF2B5EF4-FFF2-40B4-BE49-F238E27FC236}">
                <a16:creationId xmlns:a16="http://schemas.microsoft.com/office/drawing/2014/main" id="{D2AC4CF1-C678-3485-085F-B619B76C16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69027" y="951461"/>
            <a:ext cx="1179461" cy="103114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  <p:sp>
        <p:nvSpPr>
          <p:cNvPr id="20" name="Rectangle 22">
            <a:extLst>
              <a:ext uri="{FF2B5EF4-FFF2-40B4-BE49-F238E27FC236}">
                <a16:creationId xmlns:a16="http://schemas.microsoft.com/office/drawing/2014/main" id="{14E5EECC-46C1-305A-6DAF-0699B72A5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1103399"/>
            <a:ext cx="169053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Έχουν συνδεθεί σε σειρά</a:t>
            </a:r>
          </a:p>
        </p:txBody>
      </p:sp>
    </p:spTree>
    <p:extLst>
      <p:ext uri="{BB962C8B-B14F-4D97-AF65-F5344CB8AC3E}">
        <p14:creationId xmlns:p14="http://schemas.microsoft.com/office/powerpoint/2010/main" val="2716034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84169-DC21-DD61-4B74-492BA5E65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0E88A517-8388-8A24-D901-F35726CC1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357438"/>
            <a:ext cx="381793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7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Τι ισχύει στην σύνδεση δύο αντιστατών  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σε σειρά;</a:t>
            </a: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7E7D4640-1F20-8D5E-2FA6-0622E7C5F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08075"/>
            <a:ext cx="4136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6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Πως λέμε ότι έχουν συνδεθεί δύο αντιστάτες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όταν διαρρέονται από το ίδιο ρεύμα;</a:t>
            </a:r>
          </a:p>
        </p:txBody>
      </p:sp>
      <p:pic>
        <p:nvPicPr>
          <p:cNvPr id="5" name="Picture 26">
            <a:hlinkClick r:id="rId2" action="ppaction://hlinksldjump"/>
            <a:extLst>
              <a:ext uri="{FF2B5EF4-FFF2-40B4-BE49-F238E27FC236}">
                <a16:creationId xmlns:a16="http://schemas.microsoft.com/office/drawing/2014/main" id="{1A160CCC-1239-435E-676D-FCD45685B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538" y="3143250"/>
            <a:ext cx="3097212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86187151-FF35-D8D7-BE80-6D6F24F02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7EA562A-8DC4-1F14-658F-B2309BE48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9E5DD469-C770-104D-7879-BD8A047B02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48275" y="4683212"/>
          <a:ext cx="842068" cy="304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4" imgW="596880" imgH="215640" progId="Equation.3">
                  <p:embed/>
                </p:oleObj>
              </mc:Choice>
              <mc:Fallback>
                <p:oleObj name="Εξίσωση" r:id="rId4" imgW="596880" imgH="215640" progId="Equation.3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346536CF-D5F7-2046-F6C5-0B4D0A7150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4683212"/>
                        <a:ext cx="842068" cy="3046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7EFF0957-4257-12FC-91CA-45B7496268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63382" y="4660164"/>
          <a:ext cx="878620" cy="304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622080" imgH="215640" progId="Equation.3">
                  <p:embed/>
                </p:oleObj>
              </mc:Choice>
              <mc:Fallback>
                <p:oleObj name="Εξίσωση" r:id="rId6" imgW="622080" imgH="215640" progId="Equation.3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4FA28941-5DC9-58CF-1C62-F2F93B638D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3382" y="4660164"/>
                        <a:ext cx="878620" cy="3046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2">
            <a:extLst>
              <a:ext uri="{FF2B5EF4-FFF2-40B4-BE49-F238E27FC236}">
                <a16:creationId xmlns:a16="http://schemas.microsoft.com/office/drawing/2014/main" id="{7E089B69-071A-0D18-D960-A7DB4606A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5495" y="3519792"/>
            <a:ext cx="142875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V</a:t>
            </a:r>
            <a:r>
              <a:rPr lang="el-GR" sz="1600" baseline="-25000" dirty="0">
                <a:solidFill>
                  <a:schemeClr val="tx1"/>
                </a:solidFill>
              </a:rPr>
              <a:t>1</a:t>
            </a:r>
            <a:r>
              <a:rPr lang="el-GR" sz="1600" dirty="0">
                <a:solidFill>
                  <a:schemeClr val="tx1"/>
                </a:solidFill>
              </a:rPr>
              <a:t>+</a:t>
            </a:r>
            <a:r>
              <a:rPr lang="en-US" sz="1600" dirty="0">
                <a:solidFill>
                  <a:schemeClr val="tx1"/>
                </a:solidFill>
              </a:rPr>
              <a:t>V</a:t>
            </a:r>
            <a:r>
              <a:rPr lang="el-GR" sz="1600" baseline="-25000" dirty="0">
                <a:solidFill>
                  <a:schemeClr val="tx1"/>
                </a:solidFill>
              </a:rPr>
              <a:t>2</a:t>
            </a:r>
            <a:r>
              <a:rPr lang="el-GR" sz="1600" dirty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V</a:t>
            </a:r>
            <a:endParaRPr lang="el-GR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8425C6EF-D076-4EBD-9151-BBE11ED57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2357438"/>
            <a:ext cx="403066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)  οι αντιστάτες διαρρέονται  από το ίδιο ρεύμα</a:t>
            </a:r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55B668EA-79B8-EB46-836A-F60612032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2884488"/>
            <a:ext cx="4353694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) το άθροισμα των τάσεων των αντιστατών 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 (V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, V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είναι ίση με την συνολική τάση 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V.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                                               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  Δηλαδή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5" name="Rectangle 22">
            <a:extLst>
              <a:ext uri="{FF2B5EF4-FFF2-40B4-BE49-F238E27FC236}">
                <a16:creationId xmlns:a16="http://schemas.microsoft.com/office/drawing/2014/main" id="{3AA7D97F-942B-E99D-AF65-EB0B12082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340" y="4082182"/>
            <a:ext cx="342900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</a:rPr>
              <a:t>Η τάση στα άκρα κάθε αντίστασης υπολογίζεται από τις σχέσεις: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8" name="Εικόνα 17">
            <a:hlinkClick r:id="rId8" action="ppaction://hlinksldjump"/>
            <a:extLst>
              <a:ext uri="{FF2B5EF4-FFF2-40B4-BE49-F238E27FC236}">
                <a16:creationId xmlns:a16="http://schemas.microsoft.com/office/drawing/2014/main" id="{7C445935-8DC2-0E65-A1B1-6B81915199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01941" y="968693"/>
            <a:ext cx="1267375" cy="628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Εικόνα 18">
            <a:hlinkClick r:id="rId10" action="ppaction://hlinksldjump"/>
            <a:extLst>
              <a:ext uri="{FF2B5EF4-FFF2-40B4-BE49-F238E27FC236}">
                <a16:creationId xmlns:a16="http://schemas.microsoft.com/office/drawing/2014/main" id="{DB90A123-33C5-5496-357E-E2A3EAC0BA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69027" y="951461"/>
            <a:ext cx="1179461" cy="103114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  <p:sp>
        <p:nvSpPr>
          <p:cNvPr id="20" name="Rectangle 22">
            <a:extLst>
              <a:ext uri="{FF2B5EF4-FFF2-40B4-BE49-F238E27FC236}">
                <a16:creationId xmlns:a16="http://schemas.microsoft.com/office/drawing/2014/main" id="{04592EEE-A51E-72DD-158F-A976F3FB4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1103399"/>
            <a:ext cx="169053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Έχουν συνδεθεί σε σειρά</a:t>
            </a:r>
          </a:p>
        </p:txBody>
      </p:sp>
    </p:spTree>
    <p:extLst>
      <p:ext uri="{BB962C8B-B14F-4D97-AF65-F5344CB8AC3E}">
        <p14:creationId xmlns:p14="http://schemas.microsoft.com/office/powerpoint/2010/main" val="1618166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50170D-06FF-8B9D-2EB4-3A9994141E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CD2CA8F7-43B5-0728-8E2B-5C0C2526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357438"/>
            <a:ext cx="381793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7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Τι ισχύει στην σύνδεση δύο αντιστατών  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σε σειρά;</a:t>
            </a: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226E6225-4307-AD8F-39F1-320FD2CBA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08075"/>
            <a:ext cx="4136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6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Πως λέμε ότι έχουν συνδεθεί δύο αντιστάτες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όταν διαρρέονται από το ίδιο ρεύμα;</a:t>
            </a:r>
          </a:p>
        </p:txBody>
      </p:sp>
      <p:pic>
        <p:nvPicPr>
          <p:cNvPr id="5" name="Picture 26">
            <a:hlinkClick r:id="rId2" action="ppaction://hlinksldjump"/>
            <a:extLst>
              <a:ext uri="{FF2B5EF4-FFF2-40B4-BE49-F238E27FC236}">
                <a16:creationId xmlns:a16="http://schemas.microsoft.com/office/drawing/2014/main" id="{5373BDE7-FC73-B02E-7383-BB237BFD7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538" y="3143250"/>
            <a:ext cx="3097212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1F46BB75-F2D1-F321-51D0-0B880734D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65999B-ECDC-9F51-5AC6-C18109C23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EDDBE5AD-B29A-6531-2EF0-302044E348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48275" y="4683212"/>
          <a:ext cx="842068" cy="304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4" imgW="596880" imgH="215640" progId="Equation.3">
                  <p:embed/>
                </p:oleObj>
              </mc:Choice>
              <mc:Fallback>
                <p:oleObj name="Εξίσωση" r:id="rId4" imgW="596880" imgH="215640" progId="Equation.3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346536CF-D5F7-2046-F6C5-0B4D0A7150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4683212"/>
                        <a:ext cx="842068" cy="3046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3EF73DF3-BEE4-B660-7601-8E1EE52E05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63382" y="4660164"/>
          <a:ext cx="878620" cy="304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622080" imgH="215640" progId="Equation.3">
                  <p:embed/>
                </p:oleObj>
              </mc:Choice>
              <mc:Fallback>
                <p:oleObj name="Εξίσωση" r:id="rId6" imgW="622080" imgH="215640" progId="Equation.3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4FA28941-5DC9-58CF-1C62-F2F93B638D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3382" y="4660164"/>
                        <a:ext cx="878620" cy="3046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2">
            <a:extLst>
              <a:ext uri="{FF2B5EF4-FFF2-40B4-BE49-F238E27FC236}">
                <a16:creationId xmlns:a16="http://schemas.microsoft.com/office/drawing/2014/main" id="{41ED5042-D373-030F-767F-98B757366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5495" y="3519792"/>
            <a:ext cx="142875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V</a:t>
            </a:r>
            <a:r>
              <a:rPr lang="el-GR" sz="1600" baseline="-25000" dirty="0">
                <a:solidFill>
                  <a:schemeClr val="tx1"/>
                </a:solidFill>
              </a:rPr>
              <a:t>1</a:t>
            </a:r>
            <a:r>
              <a:rPr lang="el-GR" sz="1600" dirty="0">
                <a:solidFill>
                  <a:schemeClr val="tx1"/>
                </a:solidFill>
              </a:rPr>
              <a:t>+</a:t>
            </a:r>
            <a:r>
              <a:rPr lang="en-US" sz="1600" dirty="0">
                <a:solidFill>
                  <a:schemeClr val="tx1"/>
                </a:solidFill>
              </a:rPr>
              <a:t>V</a:t>
            </a:r>
            <a:r>
              <a:rPr lang="el-GR" sz="1600" baseline="-25000" dirty="0">
                <a:solidFill>
                  <a:schemeClr val="tx1"/>
                </a:solidFill>
              </a:rPr>
              <a:t>2</a:t>
            </a:r>
            <a:r>
              <a:rPr lang="el-GR" sz="1600" dirty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V</a:t>
            </a:r>
            <a:endParaRPr lang="el-GR" sz="16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11" name="Object 11">
            <a:extLst>
              <a:ext uri="{FF2B5EF4-FFF2-40B4-BE49-F238E27FC236}">
                <a16:creationId xmlns:a16="http://schemas.microsoft.com/office/drawing/2014/main" id="{AF15B4DC-37EA-E818-C5B3-88D4DDE4D4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18177" y="5373216"/>
          <a:ext cx="1030287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8" imgW="774364" imgH="215806" progId="Equation.3">
                  <p:embed/>
                </p:oleObj>
              </mc:Choice>
              <mc:Fallback>
                <p:oleObj name="Εξίσωση" r:id="rId8" imgW="774364" imgH="215806" progId="Equation.3">
                  <p:embed/>
                  <p:pic>
                    <p:nvPicPr>
                      <p:cNvPr id="11" name="Object 11">
                        <a:extLst>
                          <a:ext uri="{FF2B5EF4-FFF2-40B4-BE49-F238E27FC236}">
                            <a16:creationId xmlns:a16="http://schemas.microsoft.com/office/drawing/2014/main" id="{4192CF24-6F80-1CD9-D8B7-24CE3F138B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8177" y="5373216"/>
                        <a:ext cx="1030287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2">
            <a:extLst>
              <a:ext uri="{FF2B5EF4-FFF2-40B4-BE49-F238E27FC236}">
                <a16:creationId xmlns:a16="http://schemas.microsoft.com/office/drawing/2014/main" id="{095FABE2-459B-2629-BB3F-0CAFD68DD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2357438"/>
            <a:ext cx="403066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)  οι αντιστάτες διαρρέονται  από το ίδιο ρεύμα</a:t>
            </a:r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714E38C9-F65D-8C80-8A7E-479F00B7A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2884488"/>
            <a:ext cx="4353694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) το άθροισμα των τάσεων των αντιστατών 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 (V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, V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είναι ίση με την συνολική τάση 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V.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                                               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  Δηλαδή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5" name="Rectangle 22">
            <a:extLst>
              <a:ext uri="{FF2B5EF4-FFF2-40B4-BE49-F238E27FC236}">
                <a16:creationId xmlns:a16="http://schemas.microsoft.com/office/drawing/2014/main" id="{311D6A6D-D2EA-6735-1AC9-94BDBB198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340" y="4082182"/>
            <a:ext cx="342900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</a:rPr>
              <a:t>Η τάση στα άκρα κάθε αντίστασης υπολογίζεται από τις σχέσεις: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17FC3638-C59D-3D79-3401-2564A7A7B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340" y="5368057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</a:rPr>
              <a:t>Η ισοδύναμη αντίσταση τους είναι: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8" name="Εικόνα 17">
            <a:hlinkClick r:id="rId10" action="ppaction://hlinksldjump"/>
            <a:extLst>
              <a:ext uri="{FF2B5EF4-FFF2-40B4-BE49-F238E27FC236}">
                <a16:creationId xmlns:a16="http://schemas.microsoft.com/office/drawing/2014/main" id="{B9917066-845D-3CEE-7F77-24CECA21EF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01941" y="968693"/>
            <a:ext cx="1267375" cy="628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Εικόνα 18">
            <a:hlinkClick r:id="rId12" action="ppaction://hlinksldjump"/>
            <a:extLst>
              <a:ext uri="{FF2B5EF4-FFF2-40B4-BE49-F238E27FC236}">
                <a16:creationId xmlns:a16="http://schemas.microsoft.com/office/drawing/2014/main" id="{AE285065-6DD7-37B8-6177-B92CE562410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69027" y="951461"/>
            <a:ext cx="1179461" cy="103114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  <p:sp>
        <p:nvSpPr>
          <p:cNvPr id="20" name="Rectangle 22">
            <a:extLst>
              <a:ext uri="{FF2B5EF4-FFF2-40B4-BE49-F238E27FC236}">
                <a16:creationId xmlns:a16="http://schemas.microsoft.com/office/drawing/2014/main" id="{415D2F2C-2323-DB1A-D711-08059A9EA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8" y="1103399"/>
            <a:ext cx="169053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Έχουν συνδεθεί σε σειρά</a:t>
            </a:r>
          </a:p>
        </p:txBody>
      </p:sp>
    </p:spTree>
    <p:extLst>
      <p:ext uri="{BB962C8B-B14F-4D97-AF65-F5344CB8AC3E}">
        <p14:creationId xmlns:p14="http://schemas.microsoft.com/office/powerpoint/2010/main" val="1853906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856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61103-73C8-41FA-CFFF-88F822970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>
            <a:extLst>
              <a:ext uri="{FF2B5EF4-FFF2-40B4-BE49-F238E27FC236}">
                <a16:creationId xmlns:a16="http://schemas.microsoft.com/office/drawing/2014/main" id="{1E78B298-95D6-D685-E87F-26AC1BDFE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C70F52-9CA2-F506-A7A7-0FD6ABAF0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337EAE5-A28F-A04F-9833-4233A3014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6462761-2430-2390-408B-395438D53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7A60B859-B17D-C259-65F7-40987CDB1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29056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67713-6A56-0318-BF31-BD8B4DC41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4037AD1-D7B1-6FBF-DB36-2494155FD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1DEB244-B8B4-D381-59CA-0250355F8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B24E2BD8-C2F9-41D4-1F23-6BBA38618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7C0142AC-4721-AB48-D954-904D564A6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94287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A15989-EA70-AAED-F56B-4FD15A8F7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90F3717-1CEE-642D-82F3-DE00DC027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EEECA32-9F95-3B4A-4BB3-C796631A5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EB8F1B0D-4C35-5FCA-1575-A165FD5CA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BC922B0F-CD44-52AB-9EE3-2B9971BA0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6451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88CD7F-B326-4FBC-F56C-74CADC31E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9475FF9-AB16-29A1-D5FE-688B965B9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81A6E08-C730-98D6-FF13-4495F33FA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DF72C02E-61EA-93FE-8A44-0E519353E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4269A421-D071-12D5-73BD-E4C9CD4A1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02" y="1196975"/>
            <a:ext cx="192548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9A358CFD-66DB-7B9E-2CC0-248090B39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74039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FF742D-06C8-14CC-CA54-71ABC1226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61A2475-C706-825D-B577-3633CF8B3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2954AB9-640B-AAEF-CBC6-8FA6DD21B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C384E6D-61BA-5030-82A3-3E9732FF8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265363"/>
            <a:ext cx="39460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ισχύει στην παράλληλη σύνδεση δύο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αντιστατών;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6A9782CA-E798-FBB3-1B3D-9C2A1665F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E3694C79-A83C-8C55-94F2-DE7C66AFC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02" y="1196975"/>
            <a:ext cx="192548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2A5720F3-8D4E-F7F7-F239-72B4B33E1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FEBAFDCE-4E10-40E3-3F13-595F4EBD7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263" y="2792413"/>
            <a:ext cx="2700337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14841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AACFBB-B6CE-8232-373D-EA4BE4BE9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F25CACA-9385-986E-04E2-0C73286D6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580C56C-CCF4-E38F-AFB3-9A97993B9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CCEDC0F-8214-CB86-5C3D-F07A22067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265363"/>
            <a:ext cx="39460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ισχύει στην παράλληλη σύνδεση δύο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αντιστατών;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AB38254B-5C46-7B32-8124-15C5596A7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F901C2B9-5862-920C-065B-E69CA1C3D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02" y="1196975"/>
            <a:ext cx="192548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5CDAC5B1-B610-7CE9-5697-45EE052DF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A257D8BF-2FE1-7363-CC51-71D938B95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263" y="2792413"/>
            <a:ext cx="2700337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4821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1DA2B-F4D6-492A-9754-6F59226ED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3144C45-5B98-E12A-728B-94049E259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D2568EB-5E11-9255-18AE-F26C605F3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F9A1AC1-D959-80B4-83A9-E76441A68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265363"/>
            <a:ext cx="39460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ισχύει στην παράλληλη σύνδεση δύο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αντιστατών;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EDFA6E75-9F19-96F5-3C15-75B4775DA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35AF545E-D13D-F982-40E6-F7F4A02B1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02" y="1196975"/>
            <a:ext cx="192548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7F5D4774-404A-9691-F934-F115FA86A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93A88FFE-2D00-06C0-CB23-9342C0418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263" y="2792413"/>
            <a:ext cx="2700337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22">
            <a:extLst>
              <a:ext uri="{FF2B5EF4-FFF2-40B4-BE49-F238E27FC236}">
                <a16:creationId xmlns:a16="http://schemas.microsoft.com/office/drawing/2014/main" id="{E314BFAB-ED97-C4DA-D054-77E144E41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1828" y="2357438"/>
            <a:ext cx="462642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οι αντιστάτες έχουν την ίδια τάση στα κοινά άκρα τους </a:t>
            </a:r>
          </a:p>
        </p:txBody>
      </p:sp>
    </p:spTree>
    <p:extLst>
      <p:ext uri="{BB962C8B-B14F-4D97-AF65-F5344CB8AC3E}">
        <p14:creationId xmlns:p14="http://schemas.microsoft.com/office/powerpoint/2010/main" val="6353033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F7E81E-3808-9F92-B5A6-BD6CEEFA1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5FF84BB-9744-C175-6C18-B0FC93773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EBA8365-DC25-5CFB-FBDD-1B7C24CC1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233B9AF-C8EF-62F1-2A15-3CCFD45EB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265363"/>
            <a:ext cx="39460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ισχύει στην παράλληλη σύνδεση δύο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αντιστατών;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00684AB3-20DC-7F86-E478-B669974C3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88650F66-FF59-962A-5963-4C8260706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02" y="1196975"/>
            <a:ext cx="192548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93D2E6B8-C36A-389C-ACD8-7F79F26B0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112" y="3356992"/>
            <a:ext cx="1296144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=Ι</a:t>
            </a:r>
            <a:endParaRPr lang="el-G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92A953AE-90B9-856D-5D14-F79D8D935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B8B3C729-75DA-2DA2-1E49-9A9E989C6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263" y="2792413"/>
            <a:ext cx="2700337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22">
            <a:extLst>
              <a:ext uri="{FF2B5EF4-FFF2-40B4-BE49-F238E27FC236}">
                <a16:creationId xmlns:a16="http://schemas.microsoft.com/office/drawing/2014/main" id="{8C126A3C-2117-3AA3-EE75-A45505237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1828" y="2357438"/>
            <a:ext cx="462642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οι αντιστάτες έχουν την ίδια τάση στα κοινά άκρα τους </a:t>
            </a: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230D5C28-4B56-171B-D8E4-93D648DA8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2780928"/>
            <a:ext cx="4824536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το άθροισμα των εντάσεων των ρευμάτων των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αντιστατών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είναι  ίση με την συνολικό ρεύμα  Ι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Δηλαδή</a:t>
            </a: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4910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0C808-22B8-3B1B-A00B-6C75503922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C336167-32B4-7176-F6F2-B4EB6A85B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E63EF3D-46EE-4E46-CBD3-87BE81CE2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26B99C9-BCDA-A122-77EE-DB0441C11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265363"/>
            <a:ext cx="39460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ισχύει στην παράλληλη σύνδεση δύο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αντιστατών;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C9C49149-47D8-6A00-EC8D-2242896BA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934F4F73-5825-F8A2-4096-3FDEFA1F2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02" y="1196975"/>
            <a:ext cx="192548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87143C32-0006-BED9-A55D-0940AC42B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112" y="3356992"/>
            <a:ext cx="1296144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=Ι</a:t>
            </a:r>
            <a:endParaRPr lang="el-G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62964FF1-5960-091B-25D7-C5C3CA25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EB4113ED-77FD-F8E6-0A57-120067F85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263" y="2792413"/>
            <a:ext cx="2700337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21">
            <a:extLst>
              <a:ext uri="{FF2B5EF4-FFF2-40B4-BE49-F238E27FC236}">
                <a16:creationId xmlns:a16="http://schemas.microsoft.com/office/drawing/2014/main" id="{F0EEA894-A198-F3C5-2581-010108EF41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7070" y="4389914"/>
          <a:ext cx="6858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482400" imgH="431640" progId="Equation.3">
                  <p:embed/>
                </p:oleObj>
              </mc:Choice>
              <mc:Fallback>
                <p:oleObj name="Εξίσωση" r:id="rId6" imgW="482400" imgH="431640" progId="Equation.3">
                  <p:embed/>
                  <p:pic>
                    <p:nvPicPr>
                      <p:cNvPr id="1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7070" y="4389914"/>
                        <a:ext cx="68580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2">
            <a:extLst>
              <a:ext uri="{FF2B5EF4-FFF2-40B4-BE49-F238E27FC236}">
                <a16:creationId xmlns:a16="http://schemas.microsoft.com/office/drawing/2014/main" id="{58B57019-1840-1DE2-C101-A4E7EE7525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5951" y="4389914"/>
          <a:ext cx="7223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8" imgW="507960" imgH="431640" progId="Equation.3">
                  <p:embed/>
                </p:oleObj>
              </mc:Choice>
              <mc:Fallback>
                <p:oleObj name="Εξίσωση" r:id="rId8" imgW="507960" imgH="431640" progId="Equation.3">
                  <p:embed/>
                  <p:pic>
                    <p:nvPicPr>
                      <p:cNvPr id="1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951" y="4389914"/>
                        <a:ext cx="722313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2">
            <a:extLst>
              <a:ext uri="{FF2B5EF4-FFF2-40B4-BE49-F238E27FC236}">
                <a16:creationId xmlns:a16="http://schemas.microsoft.com/office/drawing/2014/main" id="{E2E9E3C6-3A7D-173B-001D-E70E74A81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1828" y="2357438"/>
            <a:ext cx="462642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οι αντιστάτες έχουν την ίδια τάση στα κοινά άκρα τους </a:t>
            </a: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779CA05E-4737-E424-131F-BA0D6BBB4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2780928"/>
            <a:ext cx="4824536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το άθροισμα των εντάσεων των ρευμάτων των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αντιστατών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είναι  ίση με την συνολικό ρεύμα  Ι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Δηλαδή</a:t>
            </a: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7DECBE44-C6FE-65B3-54CF-3DF3B5FAC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3861048"/>
            <a:ext cx="469786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ρεύμα που διαρρέει κάθε αντιστάτη  υπολογίζεται από τις σχέσεις: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37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9E6B9-956F-9C12-9480-F5E5437E7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972A06F-8328-9876-93BD-E365F7ABB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0EBD14F-CE81-A7B9-42C4-21CAC2476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33AD7C4-53C2-40EB-94D7-3D4494315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265363"/>
            <a:ext cx="39460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ισχύει στην παράλληλη σύνδεση δύο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αντιστατών;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9CD62FBA-8555-E4DA-6256-53808CB5B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B339A710-75BF-5AFB-202E-6079AE22F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02" y="1196975"/>
            <a:ext cx="192548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A73394E6-F257-AAAE-D7A7-403A9241C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112" y="3356992"/>
            <a:ext cx="1296144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=Ι</a:t>
            </a:r>
            <a:endParaRPr lang="el-G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94833AC4-A4D2-1F21-B9CB-4B4D029E6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A058E52B-2FA0-1435-5D7A-2301B2F0A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263" y="2792413"/>
            <a:ext cx="2700337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21">
            <a:extLst>
              <a:ext uri="{FF2B5EF4-FFF2-40B4-BE49-F238E27FC236}">
                <a16:creationId xmlns:a16="http://schemas.microsoft.com/office/drawing/2014/main" id="{4AA8E5A2-86EA-6091-E38B-15F7B10809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7070" y="4389914"/>
          <a:ext cx="6858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482400" imgH="431640" progId="Equation.3">
                  <p:embed/>
                </p:oleObj>
              </mc:Choice>
              <mc:Fallback>
                <p:oleObj name="Εξίσωση" r:id="rId6" imgW="482400" imgH="431640" progId="Equation.3">
                  <p:embed/>
                  <p:pic>
                    <p:nvPicPr>
                      <p:cNvPr id="1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7070" y="4389914"/>
                        <a:ext cx="68580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2">
            <a:extLst>
              <a:ext uri="{FF2B5EF4-FFF2-40B4-BE49-F238E27FC236}">
                <a16:creationId xmlns:a16="http://schemas.microsoft.com/office/drawing/2014/main" id="{96D6D380-9068-D6EA-A71C-B45D2D6232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5951" y="4389914"/>
          <a:ext cx="7223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8" imgW="507960" imgH="431640" progId="Equation.3">
                  <p:embed/>
                </p:oleObj>
              </mc:Choice>
              <mc:Fallback>
                <p:oleObj name="Εξίσωση" r:id="rId8" imgW="507960" imgH="431640" progId="Equation.3">
                  <p:embed/>
                  <p:pic>
                    <p:nvPicPr>
                      <p:cNvPr id="1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951" y="4389914"/>
                        <a:ext cx="722313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0">
            <a:extLst>
              <a:ext uri="{FF2B5EF4-FFF2-40B4-BE49-F238E27FC236}">
                <a16:creationId xmlns:a16="http://schemas.microsoft.com/office/drawing/2014/main" id="{66C98407-9A5E-A61D-8A97-4DF4820B04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8308" y="5258902"/>
          <a:ext cx="864096" cy="45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0" imgW="812520" imgH="431640" progId="Equation.3">
                  <p:embed/>
                </p:oleObj>
              </mc:Choice>
              <mc:Fallback>
                <p:oleObj name="Εξίσωση" r:id="rId10" imgW="812520" imgH="431640" progId="Equation.3">
                  <p:embed/>
                  <p:pic>
                    <p:nvPicPr>
                      <p:cNvPr id="1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308" y="5258902"/>
                        <a:ext cx="864096" cy="458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2">
            <a:extLst>
              <a:ext uri="{FF2B5EF4-FFF2-40B4-BE49-F238E27FC236}">
                <a16:creationId xmlns:a16="http://schemas.microsoft.com/office/drawing/2014/main" id="{2495D06A-C92B-C99D-1EA4-5178C23D7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1828" y="2357438"/>
            <a:ext cx="462642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οι αντιστάτες έχουν την ίδια τάση στα κοινά άκρα τους </a:t>
            </a: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180A0051-F026-6FC1-0581-CBF583C39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2780928"/>
            <a:ext cx="4824536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το άθροισμα των εντάσεων των ρευμάτων των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αντιστατών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είναι  ίση με την συνολικό ρεύμα  Ι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Δηλαδή</a:t>
            </a: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B8076A68-664C-7C79-39DD-264F5F2FA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3861048"/>
            <a:ext cx="469786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ρεύμα που διαρρέει κάθε αντιστάτη  υπολογίζεται από τις σχέσεις: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22">
            <a:extLst>
              <a:ext uri="{FF2B5EF4-FFF2-40B4-BE49-F238E27FC236}">
                <a16:creationId xmlns:a16="http://schemas.microsoft.com/office/drawing/2014/main" id="{3116984D-ACBC-A091-207D-49EB8B46A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4986338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ισοδύναμη αντίσταση είναι:</a:t>
            </a:r>
            <a:endParaRPr 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4953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BB8B12-23A6-82D9-5A98-CF1232D45F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80912CB-2F7E-1B89-9572-59D40785F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C73002B-9926-4430-B5DF-FF74DC085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3BD4DE3-A48F-6092-86F2-F28E544D4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265363"/>
            <a:ext cx="39460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ισχύει στην παράλληλη σύνδεση δύο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αντιστατών;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934A69FE-C769-9829-CD94-23E4D715F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A07090C0-CF71-9431-940B-A0D2701E8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02" y="1196975"/>
            <a:ext cx="192548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FD433884-12BE-8351-5C7F-EC2C1A552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112" y="3356992"/>
            <a:ext cx="1296144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=Ι</a:t>
            </a:r>
            <a:endParaRPr lang="el-G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13AAB5C3-D2F8-5F2A-3799-C70232151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75312AF2-684A-7A3F-DE47-A72C035E1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263" y="2792413"/>
            <a:ext cx="2700337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21">
            <a:extLst>
              <a:ext uri="{FF2B5EF4-FFF2-40B4-BE49-F238E27FC236}">
                <a16:creationId xmlns:a16="http://schemas.microsoft.com/office/drawing/2014/main" id="{5E15239B-2D49-BB0E-8713-F7914E95B0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7070" y="4389914"/>
          <a:ext cx="6858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482400" imgH="431640" progId="Equation.3">
                  <p:embed/>
                </p:oleObj>
              </mc:Choice>
              <mc:Fallback>
                <p:oleObj name="Εξίσωση" r:id="rId6" imgW="482400" imgH="431640" progId="Equation.3">
                  <p:embed/>
                  <p:pic>
                    <p:nvPicPr>
                      <p:cNvPr id="1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7070" y="4389914"/>
                        <a:ext cx="68580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2">
            <a:extLst>
              <a:ext uri="{FF2B5EF4-FFF2-40B4-BE49-F238E27FC236}">
                <a16:creationId xmlns:a16="http://schemas.microsoft.com/office/drawing/2014/main" id="{0730101C-6068-C994-81EB-FA3E7077BA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5951" y="4389914"/>
          <a:ext cx="7223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8" imgW="507960" imgH="431640" progId="Equation.3">
                  <p:embed/>
                </p:oleObj>
              </mc:Choice>
              <mc:Fallback>
                <p:oleObj name="Εξίσωση" r:id="rId8" imgW="507960" imgH="431640" progId="Equation.3">
                  <p:embed/>
                  <p:pic>
                    <p:nvPicPr>
                      <p:cNvPr id="1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951" y="4389914"/>
                        <a:ext cx="722313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0">
            <a:extLst>
              <a:ext uri="{FF2B5EF4-FFF2-40B4-BE49-F238E27FC236}">
                <a16:creationId xmlns:a16="http://schemas.microsoft.com/office/drawing/2014/main" id="{B4F27F54-B420-1C39-D296-37A0537390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6476" y="5269016"/>
          <a:ext cx="792088" cy="448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0" imgW="761760" imgH="431640" progId="Equation.3">
                  <p:embed/>
                </p:oleObj>
              </mc:Choice>
              <mc:Fallback>
                <p:oleObj name="Εξίσωση" r:id="rId10" imgW="761760" imgH="431640" progId="Equation.3">
                  <p:embed/>
                  <p:pic>
                    <p:nvPicPr>
                      <p:cNvPr id="1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476" y="5269016"/>
                        <a:ext cx="792088" cy="4484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0">
            <a:extLst>
              <a:ext uri="{FF2B5EF4-FFF2-40B4-BE49-F238E27FC236}">
                <a16:creationId xmlns:a16="http://schemas.microsoft.com/office/drawing/2014/main" id="{386AC1DC-416D-F944-1271-E304BDD8AA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8308" y="5258902"/>
          <a:ext cx="864096" cy="45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2" imgW="812520" imgH="431640" progId="Equation.3">
                  <p:embed/>
                </p:oleObj>
              </mc:Choice>
              <mc:Fallback>
                <p:oleObj name="Εξίσωση" r:id="rId12" imgW="812520" imgH="431640" progId="Equation.3">
                  <p:embed/>
                  <p:pic>
                    <p:nvPicPr>
                      <p:cNvPr id="1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308" y="5258902"/>
                        <a:ext cx="864096" cy="458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2">
            <a:extLst>
              <a:ext uri="{FF2B5EF4-FFF2-40B4-BE49-F238E27FC236}">
                <a16:creationId xmlns:a16="http://schemas.microsoft.com/office/drawing/2014/main" id="{1AC7A0E8-9482-ECBB-C385-1A5A4ABFC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1828" y="2357438"/>
            <a:ext cx="462642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οι αντιστάτες έχουν την ίδια τάση στα κοινά άκρα τους </a:t>
            </a: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3773DF0A-C04C-900B-3517-8077AE312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2780928"/>
            <a:ext cx="4824536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το άθροισμα των εντάσεων των ρευμάτων των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αντιστατών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είναι  ίση με την συνολικό ρεύμα  Ι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Δηλαδή</a:t>
            </a: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A94959D6-2A56-31B7-7687-5719C6D66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3861048"/>
            <a:ext cx="469786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ρεύμα που διαρρέει κάθε αντιστάτη  υπολογίζεται από τις σχέσεις: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22">
            <a:extLst>
              <a:ext uri="{FF2B5EF4-FFF2-40B4-BE49-F238E27FC236}">
                <a16:creationId xmlns:a16="http://schemas.microsoft.com/office/drawing/2014/main" id="{887A6F51-7ED8-1DC0-021F-B06D70AB4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4986338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ισοδύναμη αντίσταση είναι:</a:t>
            </a:r>
            <a:endParaRPr 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004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50469BA6-35DF-B7D0-A1A1-8F7929492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47" y="368660"/>
            <a:ext cx="9099409" cy="6120680"/>
          </a:xfrm>
          <a:prstGeom prst="rect">
            <a:avLst/>
          </a:prstGeom>
          <a:noFill/>
          <a:ln w="38100">
            <a:solidFill>
              <a:schemeClr val="dk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75968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475E7-D763-FF85-FB11-7ECC658C9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D5155C3-5F7F-6894-968B-EC12C3987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202B461-8313-6A55-2D69-4B96F62C2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89BC918-680D-AAC6-F959-0196472A6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265363"/>
            <a:ext cx="39460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ισχύει στην παράλληλη σύνδεση δύο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αντιστατών;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8E18C2B-BD71-CC1F-1F44-2C51C1129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EE75C9A5-7C0B-46C3-53BD-5DC01A877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02" y="1196975"/>
            <a:ext cx="192548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5A0F69DC-2625-4927-E73C-F9C0A020F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112" y="3356992"/>
            <a:ext cx="1296144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=Ι</a:t>
            </a:r>
            <a:endParaRPr lang="el-G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5B4C786D-BD73-412D-2D63-659AF9ABD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7C02C7D7-2DE7-36A5-796D-B5BE0DFE7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263" y="2792413"/>
            <a:ext cx="2700337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21">
            <a:extLst>
              <a:ext uri="{FF2B5EF4-FFF2-40B4-BE49-F238E27FC236}">
                <a16:creationId xmlns:a16="http://schemas.microsoft.com/office/drawing/2014/main" id="{F7839931-A09E-C31B-1425-5FB7880B6E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7070" y="4389914"/>
          <a:ext cx="6858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482400" imgH="431640" progId="Equation.3">
                  <p:embed/>
                </p:oleObj>
              </mc:Choice>
              <mc:Fallback>
                <p:oleObj name="Εξίσωση" r:id="rId6" imgW="482400" imgH="431640" progId="Equation.3">
                  <p:embed/>
                  <p:pic>
                    <p:nvPicPr>
                      <p:cNvPr id="1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7070" y="4389914"/>
                        <a:ext cx="68580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2">
            <a:extLst>
              <a:ext uri="{FF2B5EF4-FFF2-40B4-BE49-F238E27FC236}">
                <a16:creationId xmlns:a16="http://schemas.microsoft.com/office/drawing/2014/main" id="{E5803E75-7395-244E-7133-CC0EE2D813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5951" y="4389914"/>
          <a:ext cx="7223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8" imgW="507960" imgH="431640" progId="Equation.3">
                  <p:embed/>
                </p:oleObj>
              </mc:Choice>
              <mc:Fallback>
                <p:oleObj name="Εξίσωση" r:id="rId8" imgW="507960" imgH="431640" progId="Equation.3">
                  <p:embed/>
                  <p:pic>
                    <p:nvPicPr>
                      <p:cNvPr id="1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951" y="4389914"/>
                        <a:ext cx="722313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0">
            <a:extLst>
              <a:ext uri="{FF2B5EF4-FFF2-40B4-BE49-F238E27FC236}">
                <a16:creationId xmlns:a16="http://schemas.microsoft.com/office/drawing/2014/main" id="{7E0B93D4-38AB-C944-15D2-9D37D0A74C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6476" y="5269016"/>
          <a:ext cx="792088" cy="448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0" imgW="761760" imgH="431640" progId="Equation.3">
                  <p:embed/>
                </p:oleObj>
              </mc:Choice>
              <mc:Fallback>
                <p:oleObj name="Εξίσωση" r:id="rId10" imgW="761760" imgH="431640" progId="Equation.3">
                  <p:embed/>
                  <p:pic>
                    <p:nvPicPr>
                      <p:cNvPr id="1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476" y="5269016"/>
                        <a:ext cx="792088" cy="4484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0">
            <a:extLst>
              <a:ext uri="{FF2B5EF4-FFF2-40B4-BE49-F238E27FC236}">
                <a16:creationId xmlns:a16="http://schemas.microsoft.com/office/drawing/2014/main" id="{3C5BD3B4-8C8E-0565-B44C-A5796F9418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8308" y="5258902"/>
          <a:ext cx="864096" cy="45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2" imgW="812520" imgH="431640" progId="Equation.3">
                  <p:embed/>
                </p:oleObj>
              </mc:Choice>
              <mc:Fallback>
                <p:oleObj name="Εξίσωση" r:id="rId12" imgW="812520" imgH="431640" progId="Equation.3">
                  <p:embed/>
                  <p:pic>
                    <p:nvPicPr>
                      <p:cNvPr id="1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308" y="5258902"/>
                        <a:ext cx="864096" cy="458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">
            <a:extLst>
              <a:ext uri="{FF2B5EF4-FFF2-40B4-BE49-F238E27FC236}">
                <a16:creationId xmlns:a16="http://schemas.microsoft.com/office/drawing/2014/main" id="{B99D1BFA-F797-8942-82AE-7490E9A4C2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17382" y="5684831"/>
          <a:ext cx="458077" cy="47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4" imgW="380880" imgH="393480" progId="Equation.3">
                  <p:embed/>
                </p:oleObj>
              </mc:Choice>
              <mc:Fallback>
                <p:oleObj name="Εξίσωση" r:id="rId14" imgW="380880" imgH="393480" progId="Equation.3">
                  <p:embed/>
                  <p:pic>
                    <p:nvPicPr>
                      <p:cNvPr id="14" name="Αντικείμενο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7382" y="5684831"/>
                        <a:ext cx="458077" cy="4730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2">
            <a:extLst>
              <a:ext uri="{FF2B5EF4-FFF2-40B4-BE49-F238E27FC236}">
                <a16:creationId xmlns:a16="http://schemas.microsoft.com/office/drawing/2014/main" id="{B86E46C2-E50C-72AD-1240-7A342B0B5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1828" y="2357438"/>
            <a:ext cx="462642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οι αντιστάτες έχουν την ίδια τάση στα κοινά άκρα τους </a:t>
            </a: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BB4F4762-C185-E59A-18C4-8857D19E1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2780928"/>
            <a:ext cx="4824536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το άθροισμα των εντάσεων των ρευμάτων των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αντιστατών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είναι  ίση με την συνολικό ρεύμα  Ι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Δηλαδή</a:t>
            </a: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2EA6695F-7731-1D92-C5C2-F38B12EC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3861048"/>
            <a:ext cx="469786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ρεύμα που διαρρέει κάθε αντιστάτη  υπολογίζεται από τις σχέσεις: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22">
            <a:extLst>
              <a:ext uri="{FF2B5EF4-FFF2-40B4-BE49-F238E27FC236}">
                <a16:creationId xmlns:a16="http://schemas.microsoft.com/office/drawing/2014/main" id="{8A2C84C8-26E9-048A-A9BF-A5E1E9F1F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4986338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ισοδύναμη αντίσταση είναι:</a:t>
            </a:r>
            <a:endParaRPr 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22">
            <a:extLst>
              <a:ext uri="{FF2B5EF4-FFF2-40B4-BE49-F238E27FC236}">
                <a16:creationId xmlns:a16="http://schemas.microsoft.com/office/drawing/2014/main" id="{CE26F502-2030-D81D-1FEE-4DA94604B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5741988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V)   </a:t>
            </a: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συνολικό ρεύμα υπολογίζεται :</a:t>
            </a:r>
          </a:p>
        </p:txBody>
      </p:sp>
    </p:spTree>
    <p:extLst>
      <p:ext uri="{BB962C8B-B14F-4D97-AF65-F5344CB8AC3E}">
        <p14:creationId xmlns:p14="http://schemas.microsoft.com/office/powerpoint/2010/main" val="15182656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25E66-AB5E-2A87-9B4E-82F9F7B23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6A1A03A-2944-B9EC-62D9-92D2D922E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A72B32E-D381-A367-C934-3A6863876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63770BB-BB71-73FB-D164-8A52DC922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265363"/>
            <a:ext cx="39460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ισχύει στην παράλληλη σύνδεση δύο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αντιστατών;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EF3C6099-2A5B-E9D1-5406-E1A408982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4ACCBC87-47D7-C469-E774-4DCFC8661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702" y="1196975"/>
            <a:ext cx="192548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469F1BA4-23E8-A929-FC08-57C982EB8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112" y="3356992"/>
            <a:ext cx="1296144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=Ι</a:t>
            </a:r>
            <a:endParaRPr lang="el-G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24BB87DA-0DD8-A494-AE0F-72B907506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265" y="642938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>
            <a:hlinkClick r:id="rId4" action="ppaction://hlinksldjump"/>
            <a:extLst>
              <a:ext uri="{FF2B5EF4-FFF2-40B4-BE49-F238E27FC236}">
                <a16:creationId xmlns:a16="http://schemas.microsoft.com/office/drawing/2014/main" id="{70190A6F-92FB-A457-FF62-B0AD9795D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263" y="2792413"/>
            <a:ext cx="2700337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21">
            <a:extLst>
              <a:ext uri="{FF2B5EF4-FFF2-40B4-BE49-F238E27FC236}">
                <a16:creationId xmlns:a16="http://schemas.microsoft.com/office/drawing/2014/main" id="{592E2B44-405B-5329-D443-883CA14AAB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7070" y="4389914"/>
          <a:ext cx="6858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482400" imgH="431640" progId="Equation.3">
                  <p:embed/>
                </p:oleObj>
              </mc:Choice>
              <mc:Fallback>
                <p:oleObj name="Εξίσωση" r:id="rId6" imgW="482400" imgH="431640" progId="Equation.3">
                  <p:embed/>
                  <p:pic>
                    <p:nvPicPr>
                      <p:cNvPr id="1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7070" y="4389914"/>
                        <a:ext cx="68580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2">
            <a:extLst>
              <a:ext uri="{FF2B5EF4-FFF2-40B4-BE49-F238E27FC236}">
                <a16:creationId xmlns:a16="http://schemas.microsoft.com/office/drawing/2014/main" id="{981C6096-46CC-20EF-81C1-37AF159991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5951" y="4389914"/>
          <a:ext cx="7223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8" imgW="507960" imgH="431640" progId="Equation.3">
                  <p:embed/>
                </p:oleObj>
              </mc:Choice>
              <mc:Fallback>
                <p:oleObj name="Εξίσωση" r:id="rId8" imgW="507960" imgH="431640" progId="Equation.3">
                  <p:embed/>
                  <p:pic>
                    <p:nvPicPr>
                      <p:cNvPr id="1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951" y="4389914"/>
                        <a:ext cx="722313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0">
            <a:extLst>
              <a:ext uri="{FF2B5EF4-FFF2-40B4-BE49-F238E27FC236}">
                <a16:creationId xmlns:a16="http://schemas.microsoft.com/office/drawing/2014/main" id="{35865EB3-F8E6-F411-FCB9-407A275D23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6476" y="5269016"/>
          <a:ext cx="792088" cy="448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0" imgW="761760" imgH="431640" progId="Equation.3">
                  <p:embed/>
                </p:oleObj>
              </mc:Choice>
              <mc:Fallback>
                <p:oleObj name="Εξίσωση" r:id="rId10" imgW="761760" imgH="431640" progId="Equation.3">
                  <p:embed/>
                  <p:pic>
                    <p:nvPicPr>
                      <p:cNvPr id="1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476" y="5269016"/>
                        <a:ext cx="792088" cy="4484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0">
            <a:extLst>
              <a:ext uri="{FF2B5EF4-FFF2-40B4-BE49-F238E27FC236}">
                <a16:creationId xmlns:a16="http://schemas.microsoft.com/office/drawing/2014/main" id="{D710BFCE-FAC5-FEFE-E648-ECF7DAE21D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8308" y="5258902"/>
          <a:ext cx="864096" cy="45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2" imgW="812520" imgH="431640" progId="Equation.3">
                  <p:embed/>
                </p:oleObj>
              </mc:Choice>
              <mc:Fallback>
                <p:oleObj name="Εξίσωση" r:id="rId12" imgW="812520" imgH="431640" progId="Equation.3">
                  <p:embed/>
                  <p:pic>
                    <p:nvPicPr>
                      <p:cNvPr id="1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308" y="5258902"/>
                        <a:ext cx="864096" cy="458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">
            <a:extLst>
              <a:ext uri="{FF2B5EF4-FFF2-40B4-BE49-F238E27FC236}">
                <a16:creationId xmlns:a16="http://schemas.microsoft.com/office/drawing/2014/main" id="{E075B982-2AE3-5688-CF23-762BF58064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17382" y="5684831"/>
          <a:ext cx="458077" cy="47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4" imgW="380880" imgH="393480" progId="Equation.3">
                  <p:embed/>
                </p:oleObj>
              </mc:Choice>
              <mc:Fallback>
                <p:oleObj name="Εξίσωση" r:id="rId14" imgW="380880" imgH="393480" progId="Equation.3">
                  <p:embed/>
                  <p:pic>
                    <p:nvPicPr>
                      <p:cNvPr id="14" name="Αντικείμενο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7382" y="5684831"/>
                        <a:ext cx="458077" cy="4730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>
            <a:extLst>
              <a:ext uri="{FF2B5EF4-FFF2-40B4-BE49-F238E27FC236}">
                <a16:creationId xmlns:a16="http://schemas.microsoft.com/office/drawing/2014/main" id="{E9D3FF8F-2F72-2B1A-B4E4-D7C7F4128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6435725"/>
            <a:ext cx="785813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ΤΕΛΟΣ</a:t>
            </a: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FEE17F21-BF75-63D7-21FD-823DB68F6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1828" y="2357438"/>
            <a:ext cx="462642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οι αντιστάτες έχουν την ίδια τάση στα κοινά άκρα τους </a:t>
            </a: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2D9AEFE4-F3EE-3383-F720-5D6536BA6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2780928"/>
            <a:ext cx="4824536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το άθροισμα των εντάσεων των ρευμάτων των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αντιστατών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είναι  ίση με την συνολικό ρεύμα  Ι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Δηλαδή</a:t>
            </a: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402C131E-1D5D-664B-78D0-C0782FC1F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3861048"/>
            <a:ext cx="469786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ρεύμα που διαρρέει κάθε αντιστάτη  υπολογίζεται από τις σχέσεις: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22">
            <a:extLst>
              <a:ext uri="{FF2B5EF4-FFF2-40B4-BE49-F238E27FC236}">
                <a16:creationId xmlns:a16="http://schemas.microsoft.com/office/drawing/2014/main" id="{1655DFA8-ED82-8B32-300B-AD8298650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4986338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ισοδύναμη αντίσταση είναι:</a:t>
            </a:r>
            <a:endParaRPr 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22">
            <a:extLst>
              <a:ext uri="{FF2B5EF4-FFF2-40B4-BE49-F238E27FC236}">
                <a16:creationId xmlns:a16="http://schemas.microsoft.com/office/drawing/2014/main" id="{0EE163DF-1660-B44C-B3D5-44B647E16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390" y="5741988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V)   </a:t>
            </a: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συνολικό ρεύμα υπολογίζεται :</a:t>
            </a:r>
          </a:p>
        </p:txBody>
      </p:sp>
    </p:spTree>
    <p:extLst>
      <p:ext uri="{BB962C8B-B14F-4D97-AF65-F5344CB8AC3E}">
        <p14:creationId xmlns:p14="http://schemas.microsoft.com/office/powerpoint/2010/main" val="4017852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9E7EEC-20D4-5ACE-065F-9709A4990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>
            <a:extLst>
              <a:ext uri="{FF2B5EF4-FFF2-40B4-BE49-F238E27FC236}">
                <a16:creationId xmlns:a16="http://schemas.microsoft.com/office/drawing/2014/main" id="{BD516D48-15DB-0E64-1876-E23B8D1E0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A415AFE-9709-AF00-A317-2F9F3C36D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C640D1-0029-AC21-3B0C-E09E0F91B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A0816FA-B035-DCBF-BA7F-F7FB23FDF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9396F8AB-B8E3-8C0D-DDFB-4E244BDD6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878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24B86C-C37C-E080-F01D-6E40E15366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>
            <a:extLst>
              <a:ext uri="{FF2B5EF4-FFF2-40B4-BE49-F238E27FC236}">
                <a16:creationId xmlns:a16="http://schemas.microsoft.com/office/drawing/2014/main" id="{30025C5B-B5AE-6A06-5D35-CAF7F45DC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DCB09CC-39D5-E16F-011B-FCF319179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F4DA227-A8A7-FEAA-4D8B-F5912D553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3F0214F-3027-2D5F-DFE7-2EF340A35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D06491B-BB15-F9AB-6056-859622635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1F41667B-3309-C432-7295-090A99AB8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1349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9E395806-EB2C-9A6D-D7DE-4A3AC803C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B1374167-A52F-EB71-E716-00B782CBA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94EFF07-EE3D-10B4-DC0E-57D9043C2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721AE3C-C3AF-A09A-E293-0C1C72535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441C9FF-C608-019B-E24B-CE8733CC8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6F7398B4-DA81-61AF-C605-E56236483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9633B0C2-4699-988E-2D5C-6515E0F3C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5B087569-9FC2-D30B-76DC-4A1D84F47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</p:spTree>
    <p:extLst>
      <p:ext uri="{BB962C8B-B14F-4D97-AF65-F5344CB8AC3E}">
        <p14:creationId xmlns:p14="http://schemas.microsoft.com/office/powerpoint/2010/main" val="657350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7F0C9-7BD8-20BD-C0E1-5815B3773E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83F44B00-15B6-B068-175F-C697A243C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BBEC160F-6749-CE46-C111-9A489A735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F84669E-5EB1-0FC0-12D5-3498539B6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7495C0-C5CD-D051-AB27-D0CA048FB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2870DE3-10D6-4297-2D8B-A5EB86DFC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9A4C3EE7-D2E9-1D7C-234D-1B62DAAF7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A238F141-9C6D-80B9-6D18-C7CDD81F3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ACDAFA89-FDDC-39A7-D7D9-FBABD2D11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</p:spTree>
    <p:extLst>
      <p:ext uri="{BB962C8B-B14F-4D97-AF65-F5344CB8AC3E}">
        <p14:creationId xmlns:p14="http://schemas.microsoft.com/office/powerpoint/2010/main" val="1501853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1753C-0BA2-C19B-EB90-E3E02E048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942DD625-13E2-1A24-E33E-DD9BDFA3E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608C2627-9977-02E3-32C5-B9D804F0E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4CF2383-50B5-0C4E-B888-4D0BC61E3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8C9723D-758A-13A9-0FEE-47BB7881D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FA49747-FB3B-9A36-63DD-833913942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92FF59DB-DC25-376D-3038-FC7A9EDB1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7CD0A43B-DBFB-9DDE-0CE5-53B4C6CBA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E684B7AD-D3E7-529B-833E-61CC25251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20763E62-9896-38F9-303F-813299E70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2655536"/>
            <a:ext cx="252028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Θα περάσει ηλεκτρικό ρεύμα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3190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2801</TotalTime>
  <Words>2053</Words>
  <Application>Microsoft Office PowerPoint</Application>
  <PresentationFormat>Προβολή στην οθόνη (4:3)</PresentationFormat>
  <Paragraphs>354</Paragraphs>
  <Slides>41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41</vt:i4>
      </vt:variant>
    </vt:vector>
  </HeadingPairs>
  <TitlesOfParts>
    <vt:vector size="46" baseType="lpstr">
      <vt:lpstr>Arial</vt:lpstr>
      <vt:lpstr>Calibri</vt:lpstr>
      <vt:lpstr>Times New Roman</vt:lpstr>
      <vt:lpstr>Θέμα του Office</vt:lpstr>
      <vt:lpstr>Εξίσωση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Performance Edition Sept 2009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decon</dc:creator>
  <cp:lastModifiedBy>δημητρης οικονομου</cp:lastModifiedBy>
  <cp:revision>231</cp:revision>
  <dcterms:created xsi:type="dcterms:W3CDTF">2015-12-12T14:15:08Z</dcterms:created>
  <dcterms:modified xsi:type="dcterms:W3CDTF">2024-12-17T15:49:07Z</dcterms:modified>
</cp:coreProperties>
</file>