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1"/>
  </p:notesMasterIdLst>
  <p:sldIdLst>
    <p:sldId id="443" r:id="rId2"/>
    <p:sldId id="456" r:id="rId3"/>
    <p:sldId id="457" r:id="rId4"/>
    <p:sldId id="458" r:id="rId5"/>
    <p:sldId id="459" r:id="rId6"/>
    <p:sldId id="460" r:id="rId7"/>
    <p:sldId id="461" r:id="rId8"/>
    <p:sldId id="462" r:id="rId9"/>
    <p:sldId id="463" r:id="rId1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6" autoAdjust="0"/>
    <p:restoredTop sz="99855" autoAdjust="0"/>
  </p:normalViewPr>
  <p:slideViewPr>
    <p:cSldViewPr>
      <p:cViewPr varScale="1">
        <p:scale>
          <a:sx n="82" d="100"/>
          <a:sy n="82" d="100"/>
        </p:scale>
        <p:origin x="15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E981241-4E13-4D60-A261-B033F1AC7472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E95B522-969D-4009-B983-9AC59527280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C2A0E-5A66-409E-A1A9-B97B690C3001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0F6BB-B228-40BF-9C81-1E1A802C3C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63F35-D0B0-4ADB-8DFA-610DBC0D4DFE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FDB1A-8B88-4031-8EDA-5D1D0851E6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9D01A-5A3B-489D-94EC-8A04541E3071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9D9D6-9F08-4DFD-B0EA-05EDFEFD13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64356-7365-42B5-AB43-0D3037376638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BF6B-1D8C-4489-9A41-097A6E3272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98EE2-CB75-419E-9364-350157BD7BFB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5D257-A378-47AE-A41D-88CA2AA3FD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ACCD0-70DD-42E0-ACAB-47941BED6362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610BC-DBD5-482E-9FB1-9C8FB1E256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A1CB9-0DA6-4631-A8FE-109BCB6DD566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0CF1-16C3-4231-BC4C-F024A49C89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7F226-4481-45E0-B596-1EE26F2F350C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39BEB-6E3D-4788-9FCC-58F28CBAB3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0142A-EBB3-437A-89A6-94B841AB87D3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6096C-AB3F-4D77-A484-6AEE106968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DECDB-680F-494C-A71D-B0949CE7604B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9CB3D-131C-4228-A1BB-6A7DE75B6E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7FF8E-7B63-44AB-896C-B897A5D2C57C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557CC-BB0F-45A8-9BF5-85072A05EF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F11399-F2ED-4EED-9B4A-7813DED81E6C}" type="datetimeFigureOut">
              <a:rPr lang="el-GR"/>
              <a:pPr>
                <a:defRPr/>
              </a:pPr>
              <a:t>17/12/2024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E071EA-B983-40E9-B317-5578F3F414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8.wmf"/><Relationship Id="rId12" Type="http://schemas.openxmlformats.org/officeDocument/2006/relationships/slide" Target="slide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png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8.wmf"/><Relationship Id="rId3" Type="http://schemas.openxmlformats.org/officeDocument/2006/relationships/image" Target="../media/image13.pn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9.bin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7.wmf"/><Relationship Id="rId5" Type="http://schemas.openxmlformats.org/officeDocument/2006/relationships/image" Target="../media/image14.png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8.bin"/><Relationship Id="rId4" Type="http://schemas.openxmlformats.org/officeDocument/2006/relationships/slide" Target="slide9.xml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2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61734" y="2350177"/>
            <a:ext cx="1974762" cy="132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Box 1"/>
          <p:cNvSpPr txBox="1">
            <a:spLocks noChangeArrowheads="1"/>
          </p:cNvSpPr>
          <p:nvPr/>
        </p:nvSpPr>
        <p:spPr bwMode="auto">
          <a:xfrm>
            <a:off x="1951038" y="260350"/>
            <a:ext cx="5645150" cy="833178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ΦΥΣΙΚΗ Γ΄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Σύνδεση αντιστατών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σελ. 54-56)</a:t>
            </a: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3952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4103688" y="14557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428625" y="3717032"/>
            <a:ext cx="415404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είναι η ισοδύναμη αντίσταση 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(R)  </a:t>
            </a:r>
          </a:p>
          <a:p>
            <a:pPr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ενός συστήματος αντιστατών;</a:t>
            </a: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4365203" y="3717032"/>
            <a:ext cx="2714625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Μια αντίσταση που είναι ισοδύναμη με όλες μαζί τις αντιστάσεις της συνδεσμολογίες. </a:t>
            </a: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428625" y="1851025"/>
            <a:ext cx="458441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Πως ονομάζουμε ένα σύνολο αντιστατών  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ClrTx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τους έχουμε συνδέσει μεταξύ τους;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788024" y="1851025"/>
            <a:ext cx="244540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Συνδεσμολογία αντιστατών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428625" y="5005388"/>
            <a:ext cx="4388979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Ποιά σχέση υπολογίζει την  ισοδύναμη 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αντίσταση</a:t>
            </a: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(R)</a:t>
            </a: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428624" y="5843588"/>
            <a:ext cx="3835939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l-GR" sz="1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Εξηγήστε τα σύμβολα στην σχέση        </a:t>
            </a:r>
          </a:p>
        </p:txBody>
      </p:sp>
      <p:sp>
        <p:nvSpPr>
          <p:cNvPr id="32" name="Rectangle 19"/>
          <p:cNvSpPr>
            <a:spLocks noChangeArrowheads="1"/>
          </p:cNvSpPr>
          <p:nvPr/>
        </p:nvSpPr>
        <p:spPr bwMode="auto">
          <a:xfrm>
            <a:off x="5024016" y="5826125"/>
            <a:ext cx="2500312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ισοδύναμη αντίσταση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η τάση στα άκρα 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η ένταση του ρεύματος</a:t>
            </a:r>
          </a:p>
        </p:txBody>
      </p:sp>
      <p:pic>
        <p:nvPicPr>
          <p:cNvPr id="33" name="Picture 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9420" y="1278814"/>
            <a:ext cx="1409468" cy="9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5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425589"/>
              </p:ext>
            </p:extLst>
          </p:nvPr>
        </p:nvGraphicFramePr>
        <p:xfrm>
          <a:off x="5330392" y="5029787"/>
          <a:ext cx="609759" cy="525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5" imgW="457002" imgH="393529" progId="Equation.3">
                  <p:embed/>
                </p:oleObj>
              </mc:Choice>
              <mc:Fallback>
                <p:oleObj name="Εξίσωση" r:id="rId5" imgW="457002" imgH="393529" progId="Equation.3">
                  <p:embed/>
                  <p:pic>
                    <p:nvPicPr>
                      <p:cNvPr id="0" name="Αντικείμενο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392" y="5029787"/>
                        <a:ext cx="609759" cy="525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74067"/>
              </p:ext>
            </p:extLst>
          </p:nvPr>
        </p:nvGraphicFramePr>
        <p:xfrm>
          <a:off x="1619672" y="6105227"/>
          <a:ext cx="5715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5" imgW="457002" imgH="393529" progId="Equation.3">
                  <p:embed/>
                </p:oleObj>
              </mc:Choice>
              <mc:Fallback>
                <p:oleObj name="Εξίσωση" r:id="rId5" imgW="457002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6105227"/>
                        <a:ext cx="5715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28625" y="2708275"/>
            <a:ext cx="428739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28600" indent="-228600">
              <a:buClrTx/>
              <a:buFont typeface="Times New Roman" pitchFamily="16" charset="0"/>
              <a:buAutoNum type="arabicPeriod" startAt="2"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θα συμβεί αν βάλουμε «τάση» στα άκρα ενός συστήματος αντιστατών ;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4860032" y="2655536"/>
            <a:ext cx="252028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περάσει ηλεκτρικό ρεύμα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" name="Picture 2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46872" y="3777522"/>
            <a:ext cx="1817616" cy="8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285750" y="2357438"/>
            <a:ext cx="381793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7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Τι ισχύει στην σύνδεση δύο αντιστατών  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σε σειρά;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85750" y="1108075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6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. Πως λέμε ότι έχουν συνδεθεί δύο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αντιστάτες όταν διαρρέονται από το </a:t>
            </a: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l-GR" sz="1400" b="1" u="sng" dirty="0">
                <a:solidFill>
                  <a:srgbClr val="000000"/>
                </a:solidFill>
                <a:cs typeface="Arial" charset="0"/>
              </a:rPr>
              <a:t>ίδιο</a:t>
            </a: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 ρεύμα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4103688" y="1074674"/>
            <a:ext cx="2412528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Έχουν συνδεθεί </a:t>
            </a:r>
            <a:r>
              <a:rPr lang="el-GR" sz="1400" u="sng" dirty="0">
                <a:solidFill>
                  <a:srgbClr val="000000"/>
                </a:solidFill>
                <a:cs typeface="Arial" charset="0"/>
              </a:rPr>
              <a:t>σε σειρά</a:t>
            </a:r>
          </a:p>
        </p:txBody>
      </p:sp>
      <p:pic>
        <p:nvPicPr>
          <p:cNvPr id="24" name="Picture 2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538" y="3143250"/>
            <a:ext cx="3097212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3952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cs typeface="Arial" charset="0"/>
              </a:rPr>
              <a:t>Ερωτήσεις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4103688" y="392113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cs typeface="Arial" charset="0"/>
              </a:rPr>
              <a:t>Απαντήσεις</a:t>
            </a:r>
          </a:p>
        </p:txBody>
      </p:sp>
      <p:graphicFrame>
        <p:nvGraphicFramePr>
          <p:cNvPr id="2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989675"/>
              </p:ext>
            </p:extLst>
          </p:nvPr>
        </p:nvGraphicFramePr>
        <p:xfrm>
          <a:off x="5248275" y="4683212"/>
          <a:ext cx="842068" cy="304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4" imgW="596880" imgH="215640" progId="Equation.3">
                  <p:embed/>
                </p:oleObj>
              </mc:Choice>
              <mc:Fallback>
                <p:oleObj name="Εξίσωση" r:id="rId4" imgW="596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4683212"/>
                        <a:ext cx="842068" cy="3046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578542"/>
              </p:ext>
            </p:extLst>
          </p:nvPr>
        </p:nvGraphicFramePr>
        <p:xfrm>
          <a:off x="6563382" y="4660164"/>
          <a:ext cx="878620" cy="304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622080" imgH="215640" progId="Equation.3">
                  <p:embed/>
                </p:oleObj>
              </mc:Choice>
              <mc:Fallback>
                <p:oleObj name="Εξίσωση" r:id="rId6" imgW="622080" imgH="2156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3382" y="4660164"/>
                        <a:ext cx="878620" cy="3046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22"/>
          <p:cNvSpPr>
            <a:spLocks noChangeArrowheads="1"/>
          </p:cNvSpPr>
          <p:nvPr/>
        </p:nvSpPr>
        <p:spPr bwMode="auto">
          <a:xfrm>
            <a:off x="5615495" y="3519792"/>
            <a:ext cx="142875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chemeClr val="tx1"/>
                </a:solidFill>
              </a:rPr>
              <a:t>V</a:t>
            </a:r>
            <a:r>
              <a:rPr lang="el-GR" sz="1600" baseline="-25000" dirty="0">
                <a:solidFill>
                  <a:schemeClr val="tx1"/>
                </a:solidFill>
              </a:rPr>
              <a:t>1</a:t>
            </a:r>
            <a:r>
              <a:rPr lang="el-GR" sz="1600" dirty="0">
                <a:solidFill>
                  <a:schemeClr val="tx1"/>
                </a:solidFill>
              </a:rPr>
              <a:t>+</a:t>
            </a:r>
            <a:r>
              <a:rPr lang="en-US" sz="1600" dirty="0">
                <a:solidFill>
                  <a:schemeClr val="tx1"/>
                </a:solidFill>
              </a:rPr>
              <a:t>V</a:t>
            </a:r>
            <a:r>
              <a:rPr lang="el-GR" sz="1600" baseline="-25000" dirty="0">
                <a:solidFill>
                  <a:schemeClr val="tx1"/>
                </a:solidFill>
              </a:rPr>
              <a:t>2</a:t>
            </a:r>
            <a:r>
              <a:rPr lang="el-GR" sz="1600" dirty="0">
                <a:solidFill>
                  <a:schemeClr val="tx1"/>
                </a:solidFill>
              </a:rPr>
              <a:t>=</a:t>
            </a:r>
            <a:r>
              <a:rPr lang="en-US" sz="1600" dirty="0">
                <a:solidFill>
                  <a:schemeClr val="tx1"/>
                </a:solidFill>
              </a:rPr>
              <a:t>V</a:t>
            </a:r>
            <a:endParaRPr lang="el-GR" sz="16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264558"/>
              </p:ext>
            </p:extLst>
          </p:nvPr>
        </p:nvGraphicFramePr>
        <p:xfrm>
          <a:off x="7467153" y="5373910"/>
          <a:ext cx="103028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774364" imgH="215806" progId="Equation.3">
                  <p:embed/>
                </p:oleObj>
              </mc:Choice>
              <mc:Fallback>
                <p:oleObj name="Εξίσωση" r:id="rId8" imgW="774364" imgH="21580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153" y="5373910"/>
                        <a:ext cx="1030287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08117"/>
              </p:ext>
            </p:extLst>
          </p:nvPr>
        </p:nvGraphicFramePr>
        <p:xfrm>
          <a:off x="7610028" y="5974482"/>
          <a:ext cx="5334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0" imgW="380880" imgH="393480" progId="Equation.3">
                  <p:embed/>
                </p:oleObj>
              </mc:Choice>
              <mc:Fallback>
                <p:oleObj name="Εξίσωση" r:id="rId10" imgW="380880" imgH="393480" progId="Equation.3">
                  <p:embed/>
                  <p:pic>
                    <p:nvPicPr>
                      <p:cNvPr id="0" name="Αντικείμενο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0028" y="5974482"/>
                        <a:ext cx="533400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22"/>
          <p:cNvSpPr>
            <a:spLocks noChangeArrowheads="1"/>
          </p:cNvSpPr>
          <p:nvPr/>
        </p:nvSpPr>
        <p:spPr bwMode="auto">
          <a:xfrm>
            <a:off x="4466778" y="2357438"/>
            <a:ext cx="403066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)  οι αντιστάτες διαρρέονται  από το ίδιο ρεύμα</a:t>
            </a:r>
          </a:p>
        </p:txBody>
      </p:sp>
      <p:sp>
        <p:nvSpPr>
          <p:cNvPr id="50" name="Rectangle 22"/>
          <p:cNvSpPr>
            <a:spLocks noChangeArrowheads="1"/>
          </p:cNvSpPr>
          <p:nvPr/>
        </p:nvSpPr>
        <p:spPr bwMode="auto">
          <a:xfrm>
            <a:off x="4466778" y="2884488"/>
            <a:ext cx="4353694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cs typeface="Arial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) το άθροισμα των τάσεων των αντιστατών 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 (V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, V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είναι ίση με την συνολική τάση 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V.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                                               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cs typeface="Arial" charset="0"/>
              </a:rPr>
              <a:t>      Δηλαδή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4395340" y="4082182"/>
            <a:ext cx="342900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chemeClr val="tx1"/>
                </a:solidFill>
              </a:rPr>
              <a:t>Η τάση στα άκρα κάθε αντίστασης υπολογίζεται από τις σχέσεις: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4395340" y="5368057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chemeClr val="tx1"/>
                </a:solidFill>
              </a:rPr>
              <a:t>Η ισοδύναμη αντίσταση είναι: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3" name="Rectangle 22"/>
          <p:cNvSpPr>
            <a:spLocks noChangeArrowheads="1"/>
          </p:cNvSpPr>
          <p:nvPr/>
        </p:nvSpPr>
        <p:spPr bwMode="auto">
          <a:xfrm>
            <a:off x="4395340" y="6123707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chemeClr val="tx1"/>
                </a:solidFill>
              </a:rPr>
              <a:t>V)   </a:t>
            </a:r>
            <a:r>
              <a:rPr lang="el-GR" sz="1400">
                <a:solidFill>
                  <a:schemeClr val="tx1"/>
                </a:solidFill>
              </a:rPr>
              <a:t>Το συνολικό ρεύμα υπολογίζεται :</a:t>
            </a:r>
          </a:p>
        </p:txBody>
      </p:sp>
      <p:pic>
        <p:nvPicPr>
          <p:cNvPr id="6" name="Εικόνα 5">
            <a:hlinkClick r:id="rId12" action="ppaction://hlinksldjump"/>
            <a:extLst>
              <a:ext uri="{FF2B5EF4-FFF2-40B4-BE49-F238E27FC236}">
                <a16:creationId xmlns:a16="http://schemas.microsoft.com/office/drawing/2014/main" id="{3BF06C24-298B-BE19-7E9B-CDE89C55059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328961" y="968693"/>
            <a:ext cx="1267375" cy="6282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Εικόνα 13">
            <a:hlinkClick r:id="rId14" action="ppaction://hlinksldjump"/>
            <a:extLst>
              <a:ext uri="{FF2B5EF4-FFF2-40B4-BE49-F238E27FC236}">
                <a16:creationId xmlns:a16="http://schemas.microsoft.com/office/drawing/2014/main" id="{8FDAA661-22FC-7D94-5C2F-495F4B47119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69027" y="951461"/>
            <a:ext cx="1179461" cy="103114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5" grpId="0"/>
      <p:bldP spid="26" grpId="0"/>
      <p:bldP spid="46" grpId="0"/>
      <p:bldP spid="49" grpId="0"/>
      <p:bldP spid="50" grpId="0"/>
      <p:bldP spid="51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2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103688" y="363538"/>
            <a:ext cx="114458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85750" y="2265363"/>
            <a:ext cx="3946078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Τι ισχύει στην παράλληλη σύνδεση δύο 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αντιστατών;</a:t>
            </a: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285750" y="1193800"/>
            <a:ext cx="3714750" cy="740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141288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Πως λέμε ότι έχουν συνδεθεί δύο αντιστάτες όταν έχουν κοινά άκρα άρα και κοινή τάση;</a:t>
            </a: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4374702" y="1196975"/>
            <a:ext cx="2429546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Έχουν συνδεθεί παράλληλα.</a:t>
            </a: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5580112" y="3356992"/>
            <a:ext cx="1296144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+Ι</a:t>
            </a:r>
            <a:r>
              <a:rPr lang="el-GR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=Ι</a:t>
            </a:r>
            <a:endParaRPr lang="el-G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2774" y="669924"/>
            <a:ext cx="178593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5263" y="2792413"/>
            <a:ext cx="2700337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573485"/>
              </p:ext>
            </p:extLst>
          </p:nvPr>
        </p:nvGraphicFramePr>
        <p:xfrm>
          <a:off x="5017070" y="4389914"/>
          <a:ext cx="68580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6" imgW="482400" imgH="431640" progId="Equation.3">
                  <p:embed/>
                </p:oleObj>
              </mc:Choice>
              <mc:Fallback>
                <p:oleObj name="Εξίσωση" r:id="rId6" imgW="482400" imgH="4316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7070" y="4389914"/>
                        <a:ext cx="68580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932419"/>
              </p:ext>
            </p:extLst>
          </p:nvPr>
        </p:nvGraphicFramePr>
        <p:xfrm>
          <a:off x="6225951" y="4389914"/>
          <a:ext cx="7223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8" imgW="507960" imgH="431640" progId="Equation.3">
                  <p:embed/>
                </p:oleObj>
              </mc:Choice>
              <mc:Fallback>
                <p:oleObj name="Εξίσωση" r:id="rId8" imgW="507960" imgH="4316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951" y="4389914"/>
                        <a:ext cx="72231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101955"/>
              </p:ext>
            </p:extLst>
          </p:nvPr>
        </p:nvGraphicFramePr>
        <p:xfrm>
          <a:off x="6516476" y="5269016"/>
          <a:ext cx="792088" cy="448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0" imgW="761760" imgH="431640" progId="Equation.3">
                  <p:embed/>
                </p:oleObj>
              </mc:Choice>
              <mc:Fallback>
                <p:oleObj name="Εξίσωση" r:id="rId10" imgW="761760" imgH="431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476" y="5269016"/>
                        <a:ext cx="792088" cy="4484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959946"/>
              </p:ext>
            </p:extLst>
          </p:nvPr>
        </p:nvGraphicFramePr>
        <p:xfrm>
          <a:off x="5258308" y="5258902"/>
          <a:ext cx="864096" cy="458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2" imgW="812520" imgH="431640" progId="Equation.3">
                  <p:embed/>
                </p:oleObj>
              </mc:Choice>
              <mc:Fallback>
                <p:oleObj name="Εξίσωση" r:id="rId12" imgW="81252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308" y="5258902"/>
                        <a:ext cx="864096" cy="4585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524780"/>
              </p:ext>
            </p:extLst>
          </p:nvPr>
        </p:nvGraphicFramePr>
        <p:xfrm>
          <a:off x="7617382" y="5684831"/>
          <a:ext cx="458077" cy="47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4" imgW="380880" imgH="393480" progId="Equation.3">
                  <p:embed/>
                </p:oleObj>
              </mc:Choice>
              <mc:Fallback>
                <p:oleObj name="Εξίσωση" r:id="rId14" imgW="380880" imgH="393480" progId="Equation.3">
                  <p:embed/>
                  <p:pic>
                    <p:nvPicPr>
                      <p:cNvPr id="0" name="Αντικείμενο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7382" y="5684831"/>
                        <a:ext cx="458077" cy="4730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4286250" y="6435725"/>
            <a:ext cx="785813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ΤΕΛΟΣ</a:t>
            </a: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4231828" y="2357438"/>
            <a:ext cx="462642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οι αντιστάτες έχουν την ίδια τάση στα κοινά άκρα τους 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4211960" y="2780928"/>
            <a:ext cx="4824536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το άθροισμα των εντάσεων των ρευμάτων των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αντιστατών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είναι  ίση με την συνολικό ρεύμα  Ι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Δηλαδή</a:t>
            </a:r>
            <a:endParaRPr lang="el-G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160390" y="3861048"/>
            <a:ext cx="469786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3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ρεύμα που διαρρέει κάθε αντιστάτη  υπολογίζεται από τις σχέσεις: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160390" y="4986338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buFont typeface="Times New Roman" pitchFamily="16" charset="0"/>
              <a:buAutoNum type="romanUcParenR" startAt="4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ισοδύναμη αντίσταση είναι:</a:t>
            </a:r>
            <a:endParaRPr 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4160390" y="5741988"/>
            <a:ext cx="3429000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85750" indent="-28575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V)   </a:t>
            </a: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συνολικό ρεύμα υπολογίζεται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hlinkClick r:id="rId2" action="ppaction://hlinksldjump"/>
            <a:extLst>
              <a:ext uri="{FF2B5EF4-FFF2-40B4-BE49-F238E27FC236}">
                <a16:creationId xmlns:a16="http://schemas.microsoft.com/office/drawing/2014/main" id="{E75F81D6-CB2F-D8A9-F7DF-6F64E248B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116632"/>
            <a:ext cx="3960919" cy="2664296"/>
          </a:xfrm>
          <a:prstGeom prst="rect">
            <a:avLst/>
          </a:prstGeom>
          <a:noFill/>
          <a:ln w="38100">
            <a:solidFill>
              <a:schemeClr val="dk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3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390D337C-DA1D-FF73-9B69-B51FABFDA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90187"/>
            <a:ext cx="4716495" cy="315797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" name="Picture 29">
            <a:hlinkClick r:id="rId2" action="ppaction://hlinksldjump"/>
            <a:extLst>
              <a:ext uri="{FF2B5EF4-FFF2-40B4-BE49-F238E27FC236}">
                <a16:creationId xmlns:a16="http://schemas.microsoft.com/office/drawing/2014/main" id="{020919E6-AF45-062E-92A8-3E1C58B4E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6495" y="3573016"/>
            <a:ext cx="4334791" cy="208823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083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C6F42F45-7622-C574-6108-C0DF4C0B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00" y="1304764"/>
            <a:ext cx="8570199" cy="42484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2159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798D498B-F543-1234-62B0-A35FBA659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88640"/>
            <a:ext cx="7056784" cy="6169401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5405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>
            <a:hlinkClick r:id="rId2" action="ppaction://hlinksldjump"/>
            <a:extLst>
              <a:ext uri="{FF2B5EF4-FFF2-40B4-BE49-F238E27FC236}">
                <a16:creationId xmlns:a16="http://schemas.microsoft.com/office/drawing/2014/main" id="{776B5079-3B70-5D8A-1D34-4D6430C10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40768"/>
            <a:ext cx="906850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118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>
            <a:hlinkClick r:id="rId2" action="ppaction://hlinksldjump"/>
            <a:extLst>
              <a:ext uri="{FF2B5EF4-FFF2-40B4-BE49-F238E27FC236}">
                <a16:creationId xmlns:a16="http://schemas.microsoft.com/office/drawing/2014/main" id="{76F1F01E-A758-BC3D-FD7E-A17B7E05C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751" y="188640"/>
            <a:ext cx="8913249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6558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>
            <a:hlinkClick r:id="rId2" action="ppaction://hlinksldjump"/>
            <a:extLst>
              <a:ext uri="{FF2B5EF4-FFF2-40B4-BE49-F238E27FC236}">
                <a16:creationId xmlns:a16="http://schemas.microsoft.com/office/drawing/2014/main" id="{94368C17-6E96-EEE0-6936-CA6BC71A9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102006"/>
            <a:ext cx="8136904" cy="66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94012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2762</TotalTime>
  <Words>317</Words>
  <Application>Microsoft Office PowerPoint</Application>
  <PresentationFormat>Προβολή στην οθόνη (4:3)</PresentationFormat>
  <Paragraphs>52</Paragraphs>
  <Slides>9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Θέμα του Office</vt:lpstr>
      <vt:lpstr>Εξίσωση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Performance Edition Sept 2009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225</cp:revision>
  <dcterms:created xsi:type="dcterms:W3CDTF">2015-12-12T14:15:08Z</dcterms:created>
  <dcterms:modified xsi:type="dcterms:W3CDTF">2024-12-17T15:53:19Z</dcterms:modified>
</cp:coreProperties>
</file>