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flat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5450" cy="450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cs typeface="Segoe UI" charset="0"/>
              </a:defRPr>
            </a:lvl1pPr>
          </a:lstStyle>
          <a:p>
            <a:endParaRPr lang="el-GR"/>
          </a:p>
        </p:txBody>
      </p:sp>
      <p:sp>
        <p:nvSpPr>
          <p:cNvPr id="2055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5650" cy="3422650"/>
          </a:xfrm>
          <a:prstGeom prst="rect">
            <a:avLst/>
          </a:prstGeom>
          <a:noFill/>
          <a:ln w="12600" cap="flat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l-GR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5450" cy="450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000000"/>
                </a:solidFill>
                <a:cs typeface="Segoe UI" charset="0"/>
              </a:defRPr>
            </a:lvl1pPr>
          </a:lstStyle>
          <a:p>
            <a:fld id="{0DB05577-7B5E-47F1-9CCB-2852ABDF40EC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5E311AF-EB9A-4B5A-BBC5-3479E5EE0C6F}" type="slidenum">
              <a:rPr lang="el-GR"/>
              <a:pPr/>
              <a:t>1</a:t>
            </a:fld>
            <a:endParaRPr lang="el-GR"/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6FAE355-FA6F-4033-8FD3-36D9CB8DFDEF}" type="slidenum">
              <a:rPr lang="el-GR"/>
              <a:pPr/>
              <a:t>2</a:t>
            </a:fld>
            <a:endParaRPr lang="el-GR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40447CA-F5A5-4F11-8031-6CA84AC3C65E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BE74AB3-6CCF-4E23-91EC-A8ABD55BF02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4638" y="274638"/>
            <a:ext cx="2055812" cy="584517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5038" cy="584517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596F749-6E83-44F8-832A-938D1187919A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28114D6-2A3A-419B-9DB6-787BA225E026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A43E4B5-9F9D-4FCA-98E3-8AB8900CBF01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C9C50D5-238B-476C-98B2-C2304B3E781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8C29989-099C-4993-8306-60BA320984B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275B865-8EA9-4F6E-A4AC-E9AD8A8400E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DE5EDC6-0F79-4ADD-93B5-9CB2FA83DAC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3B93ADA-C9AC-4688-982D-135ABFF094AD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2425803-F609-461E-95DE-F794303B2227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3250" cy="1136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Πατήστε για επεξεργασία της μορφής κειμένου του τίτλου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19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Πατήστε για επεξεργασία της μορφής κειμένου διάρθρωσης</a:t>
            </a:r>
          </a:p>
          <a:p>
            <a:pPr lvl="1"/>
            <a:r>
              <a:rPr lang="en-GB"/>
              <a:t>Δεύτερο επίπεδο διάρθρωσης</a:t>
            </a:r>
          </a:p>
          <a:p>
            <a:pPr lvl="2"/>
            <a:r>
              <a:rPr lang="en-GB"/>
              <a:t>Τρίτο επίπεδο διάρθρωσης</a:t>
            </a:r>
          </a:p>
          <a:p>
            <a:pPr lvl="3"/>
            <a:r>
              <a:rPr lang="en-GB"/>
              <a:t>Τέταρτο επίπεδο διάρθρωσης</a:t>
            </a:r>
          </a:p>
          <a:p>
            <a:pPr lvl="4"/>
            <a:r>
              <a:rPr lang="en-GB"/>
              <a:t>Πέμπτο επίπεδο διάρθρωσης</a:t>
            </a:r>
          </a:p>
          <a:p>
            <a:pPr lvl="4"/>
            <a:r>
              <a:rPr lang="en-GB"/>
              <a:t>Έκτο επίπεδο διάρθρωσης</a:t>
            </a:r>
          </a:p>
          <a:p>
            <a:pPr lvl="4"/>
            <a:r>
              <a:rPr lang="en-GB"/>
              <a:t>Έβδομο επίπεδο διάρθρωσης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27250" cy="358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898989"/>
                </a:solidFill>
                <a:cs typeface="Segoe UI" charset="0"/>
              </a:defRPr>
            </a:lvl1pPr>
          </a:lstStyle>
          <a:p>
            <a:endParaRPr lang="el-G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7250" cy="358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7538" algn="l"/>
                <a:tab pos="10779125" algn="l"/>
                <a:tab pos="10780713" algn="l"/>
              </a:tabLst>
              <a:defRPr sz="1200">
                <a:solidFill>
                  <a:srgbClr val="898989"/>
                </a:solidFill>
                <a:cs typeface="Segoe UI" charset="0"/>
              </a:defRPr>
            </a:lvl1pPr>
          </a:lstStyle>
          <a:p>
            <a:fld id="{1324744A-B1F7-4483-BA7B-063A708BBFCF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4.xm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slide" Target="slide3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5884" y="4714875"/>
            <a:ext cx="952500" cy="2057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50825" y="1268760"/>
            <a:ext cx="1144588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l-GR" sz="1400" b="1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4292997" y="1268760"/>
            <a:ext cx="1144587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l-GR" sz="1400" u="sng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50825" y="3357563"/>
            <a:ext cx="3636963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Τι προσφέρει το περιόστεο, στο οστό;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175522" y="3381375"/>
            <a:ext cx="3313112" cy="74084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περιόστεο βοηθάει το οστό: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I) 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Να αναπτυχθεί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II) 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στην επούλωση (αν σπάσει)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50825" y="1613247"/>
            <a:ext cx="3636963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Από τι αποτελούνται τα οστά;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212033" y="1602135"/>
            <a:ext cx="3385021" cy="9562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Τα οστά αποτελούνται από :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I) 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Κύτταρα (τα </a:t>
            </a:r>
            <a:r>
              <a:rPr lang="el-GR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οστεοκύτταρα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II) 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Άλατα, που τα </a:t>
            </a:r>
            <a:r>
              <a:rPr lang="el-GR" sz="1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κανουν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σκληρά </a:t>
            </a: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III) </a:t>
            </a: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Ουσίες, που τα κάνουν ελαστικά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50825" y="2708275"/>
            <a:ext cx="3636963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Τι είναι το περιόστεο;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212034" y="2732088"/>
            <a:ext cx="3313113" cy="5254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περιόστεο είναι μία μεμβράνη που καλύπτει εξωτερικά κάθε οστό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50825" y="5760107"/>
            <a:ext cx="3681414" cy="5254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Σε ποιες κατηγορίες κατατάσσουμε, τα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οστά, ανάλογα με την μορφή τους;</a:t>
            </a: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4212034" y="5783919"/>
            <a:ext cx="3313113" cy="5254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Τα οστά τα κατατάσσουμε σε: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Α) μακρά     Β) βραχέα   Γ) πλατιά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250825" y="4149725"/>
            <a:ext cx="3636963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Τι υπάρχει στο εσωτερικό των οστών;</a:t>
            </a: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4212034" y="4173538"/>
            <a:ext cx="3313113" cy="74084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Στο εσωτερικό των οστών υπάρχουν κοιλότητες, που περιέχουν  τον </a:t>
            </a:r>
            <a:r>
              <a:rPr lang="el-GR" sz="1400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ερυθρό μυελό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250825" y="5015569"/>
            <a:ext cx="3636963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l-GR" sz="1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Τι παράγει ο ερυθρός μυελός</a:t>
            </a: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4212034" y="5040969"/>
            <a:ext cx="3313113" cy="5254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l-GR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Ο ερυθρός μυελός παράγει τα κύτταρα του αίματος</a:t>
            </a:r>
          </a:p>
        </p:txBody>
      </p:sp>
      <p:pic>
        <p:nvPicPr>
          <p:cNvPr id="3088" name="Picture 16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98189" y="1126250"/>
            <a:ext cx="1494291" cy="2747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762125" y="323850"/>
            <a:ext cx="5689600" cy="802400"/>
          </a:xfrm>
          <a:prstGeom prst="rect">
            <a:avLst/>
          </a:prstGeom>
          <a:noFill/>
          <a:ln w="19050" cap="flat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ΒΙΟΛΟΓΙΑ Β΄ ΓΥΜΝΑΣΙΟΥ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l-GR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5.4 Η δομή των οστών - Αρθρώσεις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8275" algn="l"/>
                <a:tab pos="10777538" algn="l"/>
                <a:tab pos="10779125" algn="l"/>
                <a:tab pos="10780713" algn="l"/>
              </a:tabLst>
            </a:pPr>
            <a:r>
              <a:rPr lang="el-GR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(Σχολικό Α΄ Γυμνασίου σελ. 106)</a:t>
            </a:r>
          </a:p>
        </p:txBody>
      </p:sp>
      <p:pic>
        <p:nvPicPr>
          <p:cNvPr id="3091" name="Picture 19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32700" y="3959225"/>
            <a:ext cx="1112838" cy="998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3092" name="Picture 20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28384" y="5256213"/>
            <a:ext cx="1001537" cy="914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/>
      <p:bldP spid="3076" grpId="0"/>
      <p:bldP spid="3077" grpId="0"/>
      <p:bldP spid="3078" grpId="0"/>
      <p:bldP spid="3079" grpId="0"/>
      <p:bldP spid="3080" grpId="0"/>
      <p:bldP spid="3081" grpId="0"/>
      <p:bldP spid="3082" grpId="0"/>
      <p:bldP spid="3083" grpId="0"/>
      <p:bldP spid="3084" grpId="0"/>
      <p:bldP spid="3085" grpId="0"/>
      <p:bldP spid="3086" grpId="0"/>
      <p:bldP spid="3087" grpId="0"/>
      <p:bldP spid="30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4046591" y="6271756"/>
            <a:ext cx="785812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0" hangingPunct="0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  <a:cs typeface="Arial" charset="0"/>
              </a:rPr>
              <a:t>ΤΕΛΟΣ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49759" y="260648"/>
            <a:ext cx="1144588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u="sng">
                <a:solidFill>
                  <a:srgbClr val="000000"/>
                </a:solidFill>
              </a:rPr>
              <a:t>Ερωτήσεις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435525" y="260648"/>
            <a:ext cx="1144587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u="sng">
                <a:solidFill>
                  <a:srgbClr val="000000"/>
                </a:solidFill>
              </a:rPr>
              <a:t>Απαντήσεις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50825" y="2409825"/>
            <a:ext cx="3636963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</a:rPr>
              <a:t>9. Τι είναι η διάρθρωση;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743003" y="2433638"/>
            <a:ext cx="3706813" cy="5254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</a:rPr>
              <a:t>Είναι η άρθρωση που επιτρέπει την κίνηση των οστών (π.χ. ώμος)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50825" y="1077913"/>
            <a:ext cx="3636963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</a:rPr>
              <a:t>7. Πώς συνδέονται μεταξύ τους τα οστά;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743003" y="1101725"/>
            <a:ext cx="1573221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</a:rPr>
              <a:t>Με τις αρθρώσεις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250825" y="1617663"/>
            <a:ext cx="3636963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</a:rPr>
              <a:t>8. Ποια τα είδη των αρθρώσεων;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4743003" y="1641475"/>
            <a:ext cx="3095625" cy="5254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228600" indent="-228600">
              <a:buFont typeface="Times New Roman" pitchFamily="16" charset="0"/>
              <a:buAutoNum type="alphaU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</a:rPr>
              <a:t>διάρθρωση</a:t>
            </a:r>
          </a:p>
          <a:p>
            <a:pPr marL="228600" indent="-228600">
              <a:buFont typeface="Times New Roman" pitchFamily="16" charset="0"/>
              <a:buAutoNum type="alphaU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</a:rPr>
              <a:t>συνάρθρωση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50825" y="4545013"/>
            <a:ext cx="4150173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</a:rPr>
              <a:t>12. Τι υπάρχει μέσα στον αρθρικό θύλακα;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4743003" y="4568825"/>
            <a:ext cx="3095625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</a:rPr>
              <a:t>Το αρθρικό υγρό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250825" y="3170238"/>
            <a:ext cx="3636963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</a:rPr>
              <a:t>10. Τι είναι η συνάρθρωση;</a:t>
            </a:r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4743003" y="3195638"/>
            <a:ext cx="4175125" cy="5254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</a:rPr>
              <a:t>Είναι η άρθρωση που </a:t>
            </a:r>
            <a:r>
              <a:rPr lang="el-GR" sz="1400" u="sng" dirty="0">
                <a:solidFill>
                  <a:srgbClr val="000000"/>
                </a:solidFill>
              </a:rPr>
              <a:t>δεν</a:t>
            </a:r>
            <a:r>
              <a:rPr lang="el-GR" sz="1400" dirty="0">
                <a:solidFill>
                  <a:srgbClr val="000000"/>
                </a:solidFill>
              </a:rPr>
              <a:t> επιτρέπει την κίνηση των οστών (π.χ. λεκάνη)</a:t>
            </a:r>
          </a:p>
        </p:txBody>
      </p:sp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250825" y="5105400"/>
            <a:ext cx="3636963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>
                <a:solidFill>
                  <a:srgbClr val="000000"/>
                </a:solidFill>
              </a:rPr>
              <a:t>13. Τί είναι ο αρθρικός χόνδρος;</a:t>
            </a:r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4743003" y="5129213"/>
            <a:ext cx="3095625" cy="5254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</a:rPr>
              <a:t>Ο χόνδρος που καλύπτει τις επιφάνειες επαφής των οστών</a:t>
            </a:r>
          </a:p>
        </p:txBody>
      </p:sp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250825" y="3897313"/>
            <a:ext cx="3636963" cy="30995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b="1" dirty="0">
                <a:solidFill>
                  <a:srgbClr val="000000"/>
                </a:solidFill>
              </a:rPr>
              <a:t>11. Τι είναι ο αρθρικός θύλακας;</a:t>
            </a:r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4743003" y="3921125"/>
            <a:ext cx="3095625" cy="52540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l-GR" sz="1400" dirty="0">
                <a:solidFill>
                  <a:srgbClr val="000000"/>
                </a:solidFill>
              </a:rPr>
              <a:t>Ένας σάκος που περιβάλει τα οστά της διάρθρωσης</a:t>
            </a:r>
          </a:p>
        </p:txBody>
      </p:sp>
      <p:pic>
        <p:nvPicPr>
          <p:cNvPr id="4114" name="Picture 18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16216" y="636470"/>
            <a:ext cx="2153089" cy="166857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3" name="Εικόνα 2">
            <a:extLst>
              <a:ext uri="{FF2B5EF4-FFF2-40B4-BE49-F238E27FC236}">
                <a16:creationId xmlns:a16="http://schemas.microsoft.com/office/drawing/2014/main" id="{2D74321A-86B0-525D-2AD9-16C5B8838B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38177" y="6064203"/>
            <a:ext cx="543001" cy="657317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4098" grpId="0"/>
      <p:bldP spid="4099" grpId="0"/>
      <p:bldP spid="4100" grpId="0"/>
      <p:bldP spid="4101" grpId="0"/>
      <p:bldP spid="4102" grpId="0"/>
      <p:bldP spid="4103" grpId="0"/>
      <p:bldP spid="4104" grpId="0"/>
      <p:bldP spid="4105" grpId="0"/>
      <p:bldP spid="4106" grpId="0"/>
      <p:bldP spid="4107" grpId="0"/>
      <p:bldP spid="4108" grpId="0"/>
      <p:bldP spid="4109" grpId="0"/>
      <p:bldP spid="4110" grpId="0"/>
      <p:bldP spid="4111" grpId="0"/>
      <p:bldP spid="4112" grpId="0"/>
      <p:bldP spid="41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357166"/>
            <a:ext cx="3286148" cy="604157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74" y="1135052"/>
            <a:ext cx="2209897" cy="477337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3" name="Picture 19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19061" y="357166"/>
            <a:ext cx="2581897" cy="231670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4" name="Picture 20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2500306"/>
            <a:ext cx="3429024" cy="313068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785794"/>
            <a:ext cx="6208917" cy="481172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Θέμα του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2856</TotalTime>
  <Words>290</Words>
  <Application>Microsoft Office PowerPoint</Application>
  <PresentationFormat>Προβολή στην οθόνη (4:3)</PresentationFormat>
  <Paragraphs>44</Paragraphs>
  <Slides>5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decon</dc:creator>
  <cp:lastModifiedBy>δημητρης οικονομου</cp:lastModifiedBy>
  <cp:revision>193</cp:revision>
  <cp:lastPrinted>1601-01-01T00:00:00Z</cp:lastPrinted>
  <dcterms:created xsi:type="dcterms:W3CDTF">2015-12-12T14:15:08Z</dcterms:created>
  <dcterms:modified xsi:type="dcterms:W3CDTF">2024-05-01T20:37:39Z</dcterms:modified>
</cp:coreProperties>
</file>