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276" r:id="rId2"/>
    <p:sldId id="269" r:id="rId3"/>
    <p:sldId id="258" r:id="rId4"/>
    <p:sldId id="267" r:id="rId5"/>
    <p:sldId id="259" r:id="rId6"/>
    <p:sldId id="260" r:id="rId7"/>
    <p:sldId id="273" r:id="rId8"/>
    <p:sldId id="274" r:id="rId9"/>
    <p:sldId id="275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660"/>
  </p:normalViewPr>
  <p:slideViewPr>
    <p:cSldViewPr>
      <p:cViewPr varScale="1">
        <p:scale>
          <a:sx n="78" d="100"/>
          <a:sy n="78" d="100"/>
        </p:scale>
        <p:origin x="1872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el-GR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Segoe UI" charset="0"/>
              </a:defRPr>
            </a:lvl1pPr>
          </a:lstStyle>
          <a:p>
            <a:fld id="{6100FA6A-2FAF-4732-A103-C94D4EF48BD9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B0AC039-8524-4424-87BC-1033EDBD2187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F586581-128C-48B3-ADCA-67E5C126556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C8FB589-3651-4795-9868-57F5ED7ACC6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6E62635-2EBB-4D9C-8DF6-3E26855B4A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93C149-C66D-4C1F-B955-89CC0FAE49B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BE7CEF-2235-405D-864C-00D9F28028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0E6C78-B91A-4CA4-A701-6E5F39B3D30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EF8650A-1FEC-48B6-85ED-3F15E3CB91B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216CA9-7F40-48A2-90C5-515D20712FF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744084A-F8FC-4E39-A278-74A0BC30E67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7B35D7-3B8F-46D0-924B-70EA5EE4096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Πατήστε για επεξεργασία της μορφής κειμένου του τίτλου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Πατήστε για επεξεργασία της μορφής κειμένου διάρθρωσης</a:t>
            </a:r>
          </a:p>
          <a:p>
            <a:pPr lvl="1"/>
            <a:r>
              <a:rPr lang="en-GB"/>
              <a:t>Δεύτερο επίπεδο διάρθρωσης</a:t>
            </a:r>
          </a:p>
          <a:p>
            <a:pPr lvl="2"/>
            <a:r>
              <a:rPr lang="en-GB"/>
              <a:t>Τρίτο επίπεδο διάρθρωσης</a:t>
            </a:r>
          </a:p>
          <a:p>
            <a:pPr lvl="3"/>
            <a:r>
              <a:rPr lang="en-GB"/>
              <a:t>Τέταρτο επίπεδο διάρθρωσης</a:t>
            </a:r>
          </a:p>
          <a:p>
            <a:pPr lvl="4"/>
            <a:r>
              <a:rPr lang="en-GB"/>
              <a:t>Πέμπτο επίπεδο διάρθρωσης</a:t>
            </a:r>
          </a:p>
          <a:p>
            <a:pPr lvl="4"/>
            <a:r>
              <a:rPr lang="en-GB"/>
              <a:t>Έκτο επίπεδο διάρθρωσης</a:t>
            </a:r>
          </a:p>
          <a:p>
            <a:pPr lvl="4"/>
            <a:r>
              <a:rPr lang="en-GB"/>
              <a:t>Έβδομο επίπεδο διάρθρωσης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Segoe UI" charset="0"/>
              </a:defRPr>
            </a:lvl1pPr>
          </a:lstStyle>
          <a:p>
            <a:endParaRPr lang="el-G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cs typeface="Segoe UI" charset="0"/>
              </a:defRPr>
            </a:lvl1pPr>
          </a:lstStyle>
          <a:p>
            <a:fld id="{FE9FE82E-A922-40D9-83B7-F6BBFF049F9C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0.xm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slide" Target="slide5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SsntU6sTWI?start=304&amp;feature=oembed" TargetMode="Externa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u5w856Yjvg?feature=oembed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l7K7GipyGU?feature=oembed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19E41-B122-6186-46D0-BDF37D659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7" y="1668121"/>
            <a:ext cx="131570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u="sng" dirty="0">
                <a:solidFill>
                  <a:srgbClr val="000000"/>
                </a:solidFill>
              </a:rPr>
              <a:t>Ερωτήσεις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3C68C9-6AE1-07D8-597F-2995815FB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257" y="1668121"/>
            <a:ext cx="1144587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u="sng">
                <a:solidFill>
                  <a:srgbClr val="000000"/>
                </a:solidFill>
              </a:rPr>
              <a:t>Απαντήσεις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AB6E95-1152-FB90-1181-429911E7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2892084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2. Τι γνωρίζεται για τους σκελετικούς μύες;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133864-148C-3B6F-AFD9-B4CCE0D2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2915896"/>
            <a:ext cx="3095625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l-GR" sz="1400" dirty="0">
                <a:solidFill>
                  <a:srgbClr val="000000"/>
                </a:solidFill>
              </a:rPr>
              <a:t>) λειτουργούν με την θέλησή μας</a:t>
            </a:r>
          </a:p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ii</a:t>
            </a:r>
            <a:r>
              <a:rPr lang="el-GR" sz="1400" dirty="0">
                <a:solidFill>
                  <a:srgbClr val="000000"/>
                </a:solidFill>
              </a:rPr>
              <a:t>) συνήθως λειτουργούν σε ζευγάρια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57EC33-D84D-3A05-C041-6E674637E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2099921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1. Ποια τα είδη των μυών;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360A08-6DA9-DAF2-41B7-90E6EF441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2123734"/>
            <a:ext cx="1475531" cy="7408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Ι) Σκελετικοί</a:t>
            </a:r>
          </a:p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ΙΙ) Λείοι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III) </a:t>
            </a:r>
            <a:r>
              <a:rPr lang="el-GR" sz="1400" dirty="0">
                <a:solidFill>
                  <a:srgbClr val="000000"/>
                </a:solidFill>
              </a:rPr>
              <a:t>Καρδιακός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AD31B-2654-BB87-8981-8D03842F0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5832694"/>
            <a:ext cx="4180694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6. Τι πρέπει να κάνουμε για την διατήρηση της </a:t>
            </a:r>
            <a:r>
              <a:rPr lang="en-US" sz="1400" b="1" dirty="0">
                <a:solidFill>
                  <a:srgbClr val="000000"/>
                </a:solidFill>
              </a:rPr>
              <a:t>  </a:t>
            </a:r>
          </a:p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    </a:t>
            </a:r>
            <a:r>
              <a:rPr lang="el-GR" sz="1400" b="1" dirty="0">
                <a:solidFill>
                  <a:srgbClr val="000000"/>
                </a:solidFill>
              </a:rPr>
              <a:t>υγείας του σκελετού και των μυών μας;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20EE6-76AE-1B99-0FB6-78A14C81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5856507"/>
            <a:ext cx="3095625" cy="7408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l-GR" sz="1400" dirty="0">
                <a:solidFill>
                  <a:srgbClr val="000000"/>
                </a:solidFill>
              </a:rPr>
              <a:t>) Ισορροπημένη διατροφή με </a:t>
            </a:r>
          </a:p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     ασβέστιο και βιταμίνη </a:t>
            </a:r>
            <a:r>
              <a:rPr lang="en-US" sz="1400" dirty="0">
                <a:solidFill>
                  <a:srgbClr val="000000"/>
                </a:solidFill>
              </a:rPr>
              <a:t>D</a:t>
            </a:r>
          </a:p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ii</a:t>
            </a:r>
            <a:r>
              <a:rPr lang="el-GR" sz="1400" dirty="0">
                <a:solidFill>
                  <a:srgbClr val="000000"/>
                </a:solidFill>
              </a:rPr>
              <a:t>) Γυμναστική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3DD41F-E2A5-CE4C-64BD-3B8A3727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3612809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3. Τι γνωρίζεται για τους λείους μύες;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63895B-C6E8-8E78-94FB-DF0429E45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3636621"/>
            <a:ext cx="417512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λειτουργούν χωρίς την θέλησή μας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31004A-4B55-0917-7E2F-6D9A5978A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5184994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5. Τι γνωρίζεται για τον καρδιακό μυ;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1D259-02B3-FBEE-DEB0-FF0BF9F08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5208807"/>
            <a:ext cx="3095625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err="1">
                <a:solidFill>
                  <a:srgbClr val="000000"/>
                </a:solidFill>
              </a:rPr>
              <a:t>i</a:t>
            </a:r>
            <a:r>
              <a:rPr lang="el-GR" sz="1400" dirty="0">
                <a:solidFill>
                  <a:srgbClr val="000000"/>
                </a:solidFill>
              </a:rPr>
              <a:t>) βρίσκεται μόνο στην καρδιά</a:t>
            </a:r>
          </a:p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ii</a:t>
            </a:r>
            <a:r>
              <a:rPr lang="el-GR" sz="1400" dirty="0">
                <a:solidFill>
                  <a:srgbClr val="000000"/>
                </a:solidFill>
              </a:rPr>
              <a:t>) λειτουργεί χωρίς την θέλησή μας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F2E0D5A-EBB2-551C-3CCA-8A7F85C8F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23850"/>
            <a:ext cx="5689600" cy="740845"/>
          </a:xfrm>
          <a:prstGeom prst="rect">
            <a:avLst/>
          </a:prstGeom>
          <a:noFill/>
          <a:ln w="19050" cap="flat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ΒΙΟΛΟΓΙΑ Β΄ ΓΥΜΝΑΣΙΟΥ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Οι μύες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(Σχολικό Α΄ Γυμνασίου σελ. 107)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EEBED5-43D1-02BF-AAA1-D162EE558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4592857"/>
            <a:ext cx="4180694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4. Πείτε κινήσεις που οφείλονται στους λείους 	    μύες;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07A270-23DA-0A42-76FB-ED8163B06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4616669"/>
            <a:ext cx="417512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Κινήσεις των εντέρων, κινήσεις του στομάχου</a:t>
            </a:r>
          </a:p>
        </p:txBody>
      </p:sp>
      <p:pic>
        <p:nvPicPr>
          <p:cNvPr id="17" name="Picture 16">
            <a:hlinkClick r:id="rId2" action="ppaction://hlinksldjump"/>
            <a:extLst>
              <a:ext uri="{FF2B5EF4-FFF2-40B4-BE49-F238E27FC236}">
                <a16:creationId xmlns:a16="http://schemas.microsoft.com/office/drawing/2014/main" id="{ED3FFE45-82EC-1EBE-576F-111443B02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476" y="2227117"/>
            <a:ext cx="1117598" cy="7558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" name="Picture 17">
            <a:hlinkClick r:id="rId4" action="ppaction://hlinksldjump"/>
            <a:extLst>
              <a:ext uri="{FF2B5EF4-FFF2-40B4-BE49-F238E27FC236}">
                <a16:creationId xmlns:a16="http://schemas.microsoft.com/office/drawing/2014/main" id="{316CC83A-2574-905C-0C3C-89FE7A8D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6833" y="3998119"/>
            <a:ext cx="747237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A13B8B62-0DBE-3768-15B1-79E182F07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05345" y="5208807"/>
            <a:ext cx="1058751" cy="7032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E0DC7005-E398-BA2F-928B-46188139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13417" y="2227117"/>
            <a:ext cx="1242606" cy="62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id="{3FE33ADB-B511-9CBC-34CE-44EF55518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45289" y="3180006"/>
            <a:ext cx="510324" cy="73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7">
            <a:extLst>
              <a:ext uri="{FF2B5EF4-FFF2-40B4-BE49-F238E27FC236}">
                <a16:creationId xmlns:a16="http://schemas.microsoft.com/office/drawing/2014/main" id="{E00E0AFF-3547-5694-3E57-E9BD83DCC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7927" y="589632"/>
            <a:ext cx="779443" cy="2791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srgbClr val="000000"/>
                </a:solidFill>
                <a:hlinkClick r:id="rId11" action="ppaction://hlinksldjump"/>
              </a:rPr>
              <a:t>video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  <a:endParaRPr lang="el-G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Muscular System for Kids | Muscles for kids | A fun intro to the muscular system">
            <a:hlinkClick r:id="" action="ppaction://media"/>
            <a:extLst>
              <a:ext uri="{FF2B5EF4-FFF2-40B4-BE49-F238E27FC236}">
                <a16:creationId xmlns:a16="http://schemas.microsoft.com/office/drawing/2014/main" id="{90BE6D00-3E57-A2A5-09B8-314EA44736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16FBE6D2-64AE-3B8E-494E-1456E924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6237312"/>
            <a:ext cx="20116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 dirty="0">
                <a:solidFill>
                  <a:srgbClr val="000000"/>
                </a:solidFill>
                <a:hlinkClick r:id="rId4" action="ppaction://hlinksldjump"/>
              </a:rPr>
              <a:t>ΕΠΙΣΤΡΟΦΗ</a:t>
            </a:r>
            <a:endParaRPr lang="el-GR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D82FF9A3-2A06-9458-4AD8-799FA22E3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6237312"/>
            <a:ext cx="20116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 dirty="0">
                <a:solidFill>
                  <a:srgbClr val="000000"/>
                </a:solidFill>
                <a:hlinkClick r:id="rId3" action="ppaction://hlinksldjump"/>
              </a:rPr>
              <a:t>ΕΠΙΣΤΡΟΦΗ</a:t>
            </a:r>
            <a:endParaRPr lang="el-GR" b="1" dirty="0">
              <a:solidFill>
                <a:srgbClr val="000000"/>
              </a:solidFill>
            </a:endParaRPr>
          </a:p>
        </p:txBody>
      </p:sp>
      <p:pic>
        <p:nvPicPr>
          <p:cNvPr id="3" name="Ηλεκτρονικά πολυμέσα 2" title="Ankle Sprain Injury Explained">
            <a:hlinkClick r:id="" action="ppaction://media"/>
            <a:extLst>
              <a:ext uri="{FF2B5EF4-FFF2-40B4-BE49-F238E27FC236}">
                <a16:creationId xmlns:a16="http://schemas.microsoft.com/office/drawing/2014/main" id="{CA1E5DAB-6A69-BFC3-FC1C-DAC20EA53AF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D5E727C9-CFFD-C2D1-CCA8-03338E924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936" y="6237312"/>
            <a:ext cx="2011664" cy="3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b="1" dirty="0">
                <a:solidFill>
                  <a:srgbClr val="000000"/>
                </a:solidFill>
              </a:rPr>
              <a:t>ΕΠΙΣΤΡΟΦΗ</a:t>
            </a:r>
          </a:p>
        </p:txBody>
      </p:sp>
      <p:pic>
        <p:nvPicPr>
          <p:cNvPr id="3" name="Ηλεκτρονικά πολυμέσα 2" title="Shoulder Dislocation">
            <a:hlinkClick r:id="" action="ppaction://media"/>
            <a:extLst>
              <a:ext uri="{FF2B5EF4-FFF2-40B4-BE49-F238E27FC236}">
                <a16:creationId xmlns:a16="http://schemas.microsoft.com/office/drawing/2014/main" id="{C0650EAB-D789-4409-4BE7-42E88587AB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47725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7A0964-B228-ADDE-31B8-E0FE35E80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89" y="332656"/>
            <a:ext cx="131570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u="sng" dirty="0">
                <a:solidFill>
                  <a:srgbClr val="000000"/>
                </a:solidFill>
              </a:rPr>
              <a:t>Ερωτήσεις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D644B-066F-4ED3-7EE7-36309CDA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549" y="332656"/>
            <a:ext cx="1144587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u="sng">
                <a:solidFill>
                  <a:srgbClr val="000000"/>
                </a:solidFill>
              </a:rPr>
              <a:t>Απαντήσεις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94E1BB-63B9-3BB3-FA13-70071A29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298" y="836712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7. Ποιες βλάβες μπορεί να πάθει ο σκελετός;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7B7526-14AD-40C3-939D-11DAFB4EF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669" y="860525"/>
            <a:ext cx="1475531" cy="74084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Ι) Κάταγμα</a:t>
            </a:r>
          </a:p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ΙΙ) Διάστρεμμα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III) </a:t>
            </a:r>
            <a:r>
              <a:rPr lang="el-GR" sz="1400" dirty="0">
                <a:solidFill>
                  <a:srgbClr val="000000"/>
                </a:solidFill>
              </a:rPr>
              <a:t>Εξάρθρωση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674D9B-B192-8342-4283-CBE411F59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00246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8. Τί είναι το κάταγμα;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41333D2-628D-B350-11FC-D7C37E9A4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99" y="1824059"/>
            <a:ext cx="3055477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Σπάσιμο του οστού (κόκαλου)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6B10797-4655-5318-163B-D7E2888C3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519165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9. Τί είναι το διάστρεμμα;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D5B735D-8EF6-6CC4-FFA4-D844A9EAC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99" y="2542978"/>
            <a:ext cx="3055477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Βλάβη στην άρθρωση, χωρίς απομάκρυνση των οστών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A183E2C-92AD-610B-7B8C-3567731A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239826"/>
            <a:ext cx="4180694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10. Τί είναι η εξάρθρωση;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2F4F21B-0795-6C6E-74BF-B8F698DD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899" y="3263639"/>
            <a:ext cx="3055477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</a:rPr>
              <a:t>Βλάβη στην άρθρωση, με απομάκρυνση των οστών 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000535" y="6224192"/>
            <a:ext cx="779443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</a:rPr>
              <a:t>ΤΕΛΟΣ</a:t>
            </a:r>
            <a:endParaRPr lang="el-GR" sz="1200" b="1" dirty="0">
              <a:solidFill>
                <a:srgbClr val="000000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B4067A9A-299B-BCEC-1B50-53061364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5368" y="3088800"/>
            <a:ext cx="779443" cy="2791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srgbClr val="000000"/>
                </a:solidFill>
                <a:hlinkClick r:id="rId2" action="ppaction://hlinksldjump"/>
              </a:rPr>
              <a:t>video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  <a:endParaRPr lang="el-GR" sz="1200" dirty="0">
              <a:solidFill>
                <a:srgbClr val="000000"/>
              </a:solidFill>
            </a:endParaRPr>
          </a:p>
        </p:txBody>
      </p:sp>
      <p:pic>
        <p:nvPicPr>
          <p:cNvPr id="15" name="Εικόνα 14">
            <a:hlinkClick r:id="rId3" action="ppaction://hlinksldjump"/>
            <a:extLst>
              <a:ext uri="{FF2B5EF4-FFF2-40B4-BE49-F238E27FC236}">
                <a16:creationId xmlns:a16="http://schemas.microsoft.com/office/drawing/2014/main" id="{F00153E3-261A-223B-6ED9-1BBF53931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020" y="1809620"/>
            <a:ext cx="1351493" cy="399611"/>
          </a:xfrm>
          <a:prstGeom prst="rect">
            <a:avLst/>
          </a:prstGeom>
        </p:spPr>
      </p:pic>
      <p:pic>
        <p:nvPicPr>
          <p:cNvPr id="17" name="Εικόνα 16">
            <a:hlinkClick r:id="rId5" action="ppaction://hlinksldjump"/>
            <a:extLst>
              <a:ext uri="{FF2B5EF4-FFF2-40B4-BE49-F238E27FC236}">
                <a16:creationId xmlns:a16="http://schemas.microsoft.com/office/drawing/2014/main" id="{739F4425-90E4-E65B-D71A-40F5AB067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9586" y="2511540"/>
            <a:ext cx="1045927" cy="577260"/>
          </a:xfrm>
          <a:prstGeom prst="rect">
            <a:avLst/>
          </a:prstGeom>
        </p:spPr>
      </p:pic>
      <p:pic>
        <p:nvPicPr>
          <p:cNvPr id="19" name="Εικόνα 18">
            <a:hlinkClick r:id="rId7" action="ppaction://hlinksldjump"/>
            <a:extLst>
              <a:ext uri="{FF2B5EF4-FFF2-40B4-BE49-F238E27FC236}">
                <a16:creationId xmlns:a16="http://schemas.microsoft.com/office/drawing/2014/main" id="{0461FACE-BFA2-C692-2CA4-96D3177F93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8076" y="3514972"/>
            <a:ext cx="1038508" cy="778124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4781E44D-72ED-87D5-6A90-AF12BE99E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352" y="4365104"/>
            <a:ext cx="779443" cy="2791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1412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(</a:t>
            </a:r>
            <a:r>
              <a:rPr lang="en-US" sz="1200" dirty="0">
                <a:solidFill>
                  <a:srgbClr val="000000"/>
                </a:solidFill>
                <a:hlinkClick r:id="rId9" action="ppaction://hlinksldjump"/>
              </a:rPr>
              <a:t>video</a:t>
            </a:r>
            <a:r>
              <a:rPr lang="en-US" sz="1200" dirty="0">
                <a:solidFill>
                  <a:srgbClr val="000000"/>
                </a:solidFill>
              </a:rPr>
              <a:t>)</a:t>
            </a:r>
            <a:endParaRPr lang="el-GR" sz="1200" dirty="0">
              <a:solidFill>
                <a:srgbClr val="000000"/>
              </a:solidFill>
            </a:endParaRPr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A121DF29-8C79-63D3-CC6A-3BF44FA1E1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9071" y="5835130"/>
            <a:ext cx="936544" cy="7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6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3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38" y="490364"/>
            <a:ext cx="8690324" cy="587727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307" y="1174440"/>
            <a:ext cx="9023693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54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662" y="2132856"/>
            <a:ext cx="4813338" cy="33843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32656"/>
            <a:ext cx="36026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256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32656"/>
            <a:ext cx="9323061" cy="6192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9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81E071FF-0943-355B-8C65-F4D47E27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85236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1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505B6B6E-CB33-0E4C-AF49-551DE2A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" y="836712"/>
            <a:ext cx="900243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2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 action="ppaction://hlinksldjump"/>
            <a:extLst>
              <a:ext uri="{FF2B5EF4-FFF2-40B4-BE49-F238E27FC236}">
                <a16:creationId xmlns:a16="http://schemas.microsoft.com/office/drawing/2014/main" id="{5647E24C-290B-03A8-B3F6-2CFD1DE1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81" y="440668"/>
            <a:ext cx="797663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867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221</Words>
  <Application>Microsoft Office PowerPoint</Application>
  <PresentationFormat>Προβολή στην οθόνη (4:3)</PresentationFormat>
  <Paragraphs>43</Paragraphs>
  <Slides>12</Slides>
  <Notes>0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200</cp:revision>
  <cp:lastPrinted>2024-05-02T07:30:25Z</cp:lastPrinted>
  <dcterms:created xsi:type="dcterms:W3CDTF">2015-12-12T14:15:08Z</dcterms:created>
  <dcterms:modified xsi:type="dcterms:W3CDTF">2024-05-02T07:50:24Z</dcterms:modified>
</cp:coreProperties>
</file>