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912" y="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Segoe UI" charset="0"/>
              </a:defRPr>
            </a:lvl1pPr>
          </a:lstStyle>
          <a:p>
            <a:endParaRPr lang="el-GR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12600" cap="flat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l-GR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Segoe UI" charset="0"/>
              </a:defRPr>
            </a:lvl1pPr>
          </a:lstStyle>
          <a:p>
            <a:fld id="{47B0287E-1708-4C5A-8F91-7690461F9F04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F609CE3-5C7B-49E0-A27E-4B0285403FFE}" type="slidenum">
              <a:rPr lang="el-GR"/>
              <a:pPr/>
              <a:t>1</a:t>
            </a:fld>
            <a:endParaRPr lang="el-GR"/>
          </a:p>
        </p:txBody>
      </p:sp>
      <p:sp>
        <p:nvSpPr>
          <p:cNvPr id="40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A9B6D68-1E35-4872-BDCB-F5B1CA9E7768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D75DB9E-CCCF-47AC-8E89-0951E25C34B2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F55BB15-164D-40AD-A4E0-FBF3CDFD5F3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A362710-3B20-46DD-A054-DF8E5A4A550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DE4F799-2125-4F50-B6C6-9D5A9B57D45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93C4FB5-FB72-4F0B-89E1-8CD10D26F67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1B08E28-47E7-4F57-BEEB-29D3A707AEC2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99B1C3E-2341-4A78-9A5B-607DD876C45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2B01E44-8D25-406F-AAD9-6042019C71B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B244AC2-9D09-43F6-923B-5C2351673D9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B0671B4-13A2-4887-B3A2-7CD1C8CA3FEF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Πατήστε για επεξεργασία της μορφής κειμένου του τίτλου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Πατήστε για επεξεργασία της μορφής κειμένου διάρθρωσης</a:t>
            </a:r>
          </a:p>
          <a:p>
            <a:pPr lvl="1"/>
            <a:r>
              <a:rPr lang="en-GB"/>
              <a:t>Δεύτερο επίπεδο διάρθρωσης</a:t>
            </a:r>
          </a:p>
          <a:p>
            <a:pPr lvl="2"/>
            <a:r>
              <a:rPr lang="en-GB"/>
              <a:t>Τρίτο επίπεδο διάρθρωσης</a:t>
            </a:r>
          </a:p>
          <a:p>
            <a:pPr lvl="3"/>
            <a:r>
              <a:rPr lang="en-GB"/>
              <a:t>Τέταρτο επίπεδο διάρθρωσης</a:t>
            </a:r>
          </a:p>
          <a:p>
            <a:pPr lvl="4"/>
            <a:r>
              <a:rPr lang="en-GB"/>
              <a:t>Πέμπτο επίπεδο διάρθρωσης</a:t>
            </a:r>
          </a:p>
          <a:p>
            <a:pPr lvl="4"/>
            <a:r>
              <a:rPr lang="en-GB"/>
              <a:t>Έκτο επίπεδο διάρθρωσης</a:t>
            </a:r>
          </a:p>
          <a:p>
            <a:pPr lvl="4"/>
            <a:r>
              <a:rPr lang="en-GB"/>
              <a:t>Έβδομο επίπεδο διάρθρωσης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cs typeface="Segoe UI" charset="0"/>
              </a:defRPr>
            </a:lvl1pPr>
          </a:lstStyle>
          <a:p>
            <a:endParaRPr lang="el-G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cs typeface="Segoe UI" charset="0"/>
              </a:defRPr>
            </a:lvl1pPr>
          </a:lstStyle>
          <a:p>
            <a:fld id="{1B28FE38-A18F-43B5-AABF-1F33B4190A86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12763" y="1772816"/>
            <a:ext cx="1144587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833143" y="1772816"/>
            <a:ext cx="1144588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403350" y="323850"/>
            <a:ext cx="5689600" cy="1079399"/>
          </a:xfrm>
          <a:prstGeom prst="rect">
            <a:avLst/>
          </a:prstGeom>
          <a:noFill/>
          <a:ln w="28575" cap="flat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ΒΙΟΛΟΓΙΑ Β΄ ΓΥΜΝΑΣΙΟΥ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6.1 Αναπαραγωγή στους μονοκύτταρους οργανισμούς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(Σχολικό Α΄ Γυμνασίου σελ. 114-115)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12763" y="3026295"/>
            <a:ext cx="4359676" cy="5254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Πώς ονομάζεται η αναπαραγωγή που γίνεται </a:t>
            </a: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με ζευγάρωμα;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339556" y="3050107"/>
            <a:ext cx="1536700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0" hangingPunct="0"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αμφιγονία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512763" y="2226071"/>
            <a:ext cx="4359676" cy="5254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42900" indent="-342900">
              <a:buClrTx/>
              <a:buFontTx/>
              <a:buAutoNum type="arabicPeriod"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Πώς ονομάζεται η αναπαραγωγή που γίνεται  </a:t>
            </a:r>
          </a:p>
          <a:p>
            <a:pPr>
              <a:buClrTx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χωρίς ζευγάρωμα;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5339556" y="2249883"/>
            <a:ext cx="1438275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μονογονία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512763" y="3890019"/>
            <a:ext cx="4563292" cy="5254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Πώς λέγονται τα κύτταρα που δίνουν το αρσενικό </a:t>
            </a: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και το θηλυκό για να γίνει το ζευγάρωμα;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5339556" y="3913831"/>
            <a:ext cx="1438275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γαμέτες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512763" y="5270251"/>
            <a:ext cx="4563293" cy="5254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Πώς ονομάζεται η διαδικασία ένωσης των </a:t>
            </a: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γαμετών;</a:t>
            </a: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5339556" y="5294063"/>
            <a:ext cx="1438275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γονιμοποίηση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512763" y="5990331"/>
            <a:ext cx="4359676" cy="5254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Πώς ονομάζεται το πρώτο κύτταρο του νέου </a:t>
            </a: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οργανισμού;</a:t>
            </a: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5339556" y="6014143"/>
            <a:ext cx="1438275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ζυγωτό</a:t>
            </a:r>
            <a:endParaRPr lang="el-GR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90" name="Picture 18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70405" y="2559841"/>
            <a:ext cx="2659192" cy="206064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2" name="Rectangle 10">
            <a:extLst>
              <a:ext uri="{FF2B5EF4-FFF2-40B4-BE49-F238E27FC236}">
                <a16:creationId xmlns:a16="http://schemas.microsoft.com/office/drawing/2014/main" id="{AF8C5639-1E06-3900-E26B-CC78DE54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4571516"/>
            <a:ext cx="4563293" cy="5254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Πως ονομάζεται ο γαμέτης του αρσενικού και   </a:t>
            </a: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πως του θηλυκού;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F585B2A7-D217-3B25-2134-290C593209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4337" y="4595328"/>
            <a:ext cx="2878063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Σπερματοζωάριο - ωάριο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/>
      <p:bldP spid="3074" grpId="0"/>
      <p:bldP spid="3075" grpId="0" animBg="1"/>
      <p:bldP spid="3076" grpId="0"/>
      <p:bldP spid="3077" grpId="0"/>
      <p:bldP spid="3078" grpId="0"/>
      <p:bldP spid="3079" grpId="0"/>
      <p:bldP spid="3080" grpId="0"/>
      <p:bldP spid="3081" grpId="0"/>
      <p:bldP spid="3082" grpId="0"/>
      <p:bldP spid="3083" grpId="0"/>
      <p:bldP spid="3084" grpId="0"/>
      <p:bldP spid="3085" grpId="0"/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512762" y="908720"/>
            <a:ext cx="4635301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Πώς αναπαράγονται οι μονοκύτταροι οργανισμοί</a:t>
            </a:r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5492204" y="932533"/>
            <a:ext cx="2155120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Με μονογονία</a:t>
            </a: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512762" y="2852936"/>
            <a:ext cx="4635301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Πώς γίνεται η αναπαραγωγή της αμοιβάδας;</a:t>
            </a:r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5492204" y="2876748"/>
            <a:ext cx="2155120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Με </a:t>
            </a:r>
            <a:r>
              <a:rPr lang="el-GR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διχοτόμιση</a:t>
            </a:r>
            <a:endParaRPr lang="el-GR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4067944" y="6226349"/>
            <a:ext cx="792162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ΤΕΛΟΣ</a:t>
            </a:r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512762" y="3383261"/>
            <a:ext cx="4635301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Τι γίνεται στο κύτταρο λίγο </a:t>
            </a:r>
            <a:r>
              <a:rPr lang="el-GR" sz="1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πρίν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την </a:t>
            </a:r>
            <a:r>
              <a:rPr lang="el-GR" sz="1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διχοτόμιση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5492204" y="3407074"/>
            <a:ext cx="3544292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Το γενετικό υλικό διπλασιάζεται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D54C25A-C493-2CF6-A769-2920C4B0CA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763" y="476672"/>
            <a:ext cx="1144587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E3276B3-9CF0-7587-1998-D504EFC4F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0532" y="476672"/>
            <a:ext cx="1144588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  <p:pic>
        <p:nvPicPr>
          <p:cNvPr id="3091" name="Picture 19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68254" y="1497850"/>
            <a:ext cx="3373437" cy="1003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73992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/>
      <p:bldP spid="3087" grpId="0"/>
      <p:bldP spid="3088" grpId="0"/>
      <p:bldP spid="3089" grpId="0"/>
      <p:bldP spid="3092" grpId="0"/>
      <p:bldP spid="3093" grpId="0"/>
      <p:bldP spid="3094" grpId="0"/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140764"/>
            <a:ext cx="8640960" cy="669601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hlinkClick r:id="rId2" action="ppaction://hlinksldjump"/>
            <a:extLst>
              <a:ext uri="{FF2B5EF4-FFF2-40B4-BE49-F238E27FC236}">
                <a16:creationId xmlns:a16="http://schemas.microsoft.com/office/drawing/2014/main" id="{893C2752-6EF3-9CA3-F7F3-C2F4103C02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362" y="170995"/>
            <a:ext cx="8783276" cy="651600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Θέμα του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3007</TotalTime>
  <Words>146</Words>
  <Application>Microsoft Office PowerPoint</Application>
  <PresentationFormat>Προβολή στην οθόνη (4:3)</PresentationFormat>
  <Paragraphs>33</Paragraphs>
  <Slides>4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decon</dc:creator>
  <cp:lastModifiedBy>δημητρης οικονομου</cp:lastModifiedBy>
  <cp:revision>200</cp:revision>
  <cp:lastPrinted>1601-01-01T00:00:00Z</cp:lastPrinted>
  <dcterms:created xsi:type="dcterms:W3CDTF">2015-12-12T14:15:08Z</dcterms:created>
  <dcterms:modified xsi:type="dcterms:W3CDTF">2024-12-01T19:55:56Z</dcterms:modified>
</cp:coreProperties>
</file>