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flat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59100" cy="444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2059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59300" cy="3416300"/>
          </a:xfrm>
          <a:prstGeom prst="rect">
            <a:avLst/>
          </a:prstGeom>
          <a:noFill/>
          <a:ln w="12600" cap="flat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60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59100" cy="444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fld id="{14D2E493-BFF6-461F-A53F-DE886B4BE41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74694-B76A-4760-A247-84EE3980FCDA}" type="slidenum">
              <a:rPr lang="el-GR"/>
              <a:pPr/>
              <a:t>1</a:t>
            </a:fld>
            <a:endParaRPr lang="el-GR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68665B-12A0-4E09-9E51-B88565E95FFA}" type="slidenum">
              <a:rPr lang="el-GR"/>
              <a:pPr/>
              <a:t>2</a:t>
            </a:fld>
            <a:endParaRPr lang="el-GR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0F0B9D-74A1-42B3-9FA7-2C6900D05BA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A94E9F-642D-4F4F-92F1-49FB5EA36DB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19875" y="274638"/>
            <a:ext cx="2054225" cy="58388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0275" cy="58388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F017C1-F1CF-42E6-9DFB-A397791D0C7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EB88F2-0DFE-4801-B18B-DB736640E10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DC6C75-F522-4919-B6C0-892AB1559DC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AD433C9-2CA7-43E5-A847-2CEA5437209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0D25A9-1A3A-4F7C-ABC7-641326BFAB9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AFEA72B-6613-492E-B9C9-7EB2D038BD8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052A2FB-1EFC-45E6-8AE1-3F807D8AF1E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1E1FD32-CB59-4969-B4C6-2E47AF37E5F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4800F7C-34E4-4B08-AD4D-11870F38350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6900" cy="1130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του τίτλου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διάρθρωσης</a:t>
            </a:r>
          </a:p>
          <a:p>
            <a:pPr lvl="1"/>
            <a:r>
              <a:rPr lang="en-GB"/>
              <a:t>Δεύτερο επίπεδο διάρθρωσης</a:t>
            </a:r>
          </a:p>
          <a:p>
            <a:pPr lvl="2"/>
            <a:r>
              <a:rPr lang="en-GB"/>
              <a:t>Τρίτο επίπεδο διάρθρωσης</a:t>
            </a:r>
          </a:p>
          <a:p>
            <a:pPr lvl="3"/>
            <a:r>
              <a:rPr lang="en-GB"/>
              <a:t>Τέταρτο επίπεδο διάρθρωσης</a:t>
            </a:r>
          </a:p>
          <a:p>
            <a:pPr lvl="4"/>
            <a:r>
              <a:rPr lang="en-GB"/>
              <a:t>Πέμπτο επίπεδο διάρθρωσης</a:t>
            </a:r>
          </a:p>
          <a:p>
            <a:pPr lvl="4"/>
            <a:r>
              <a:rPr lang="en-GB"/>
              <a:t>Έκτο επίπεδο διάρθρωσης</a:t>
            </a:r>
          </a:p>
          <a:p>
            <a:pPr lvl="4"/>
            <a:r>
              <a:rPr lang="en-GB"/>
              <a:t>Έβδομο επίπεδο διάρθρωσης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0900" cy="3524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0900" cy="3524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fld id="{F0CCF54A-3056-4E78-ACD9-04DED92307E9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2680" y="897976"/>
            <a:ext cx="1512168" cy="1488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87450" y="188913"/>
            <a:ext cx="6891338" cy="1202510"/>
          </a:xfrm>
          <a:prstGeom prst="rect">
            <a:avLst/>
          </a:prstGeom>
          <a:noFill/>
          <a:ln w="19050" cap="flat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ΧΗΜΕΙΑ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4.4.1 Άλατα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βιβλίο Γ΄ Γυμνασίου σελ. 31-33)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96925" y="1595427"/>
            <a:ext cx="114458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329113" y="1595427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2786058"/>
            <a:ext cx="4804304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Τι περιέχει ένα διάλυμα οξέος υδροχλωρίου (HCl)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292080" y="2786058"/>
            <a:ext cx="3689350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Η</a:t>
            </a:r>
            <a:r>
              <a:rPr lang="el-GR" sz="1400" baseline="3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(θετικά ιόντα υδρογόνου)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Cl</a:t>
            </a:r>
            <a:r>
              <a:rPr lang="el-GR" sz="1400" baseline="3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(αρνητικά ιόντα χλωρίου)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724128" y="5589240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Νa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     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endParaRPr lang="el-G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2143119"/>
            <a:ext cx="4176368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Τι περιέχει ένα διάλυμα βάσης υδροξειδίου 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του νατρίου (NaOH)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19067" y="2143119"/>
            <a:ext cx="3689350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Νa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(θετικά ιόντα νατρίου)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OH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(αρνητικά ιόντα υδροξειδίου)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77838" y="4373563"/>
            <a:ext cx="455549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Τι κάνουν τα ιόντα  Η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OH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όταν βρεθούν μαζί;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33388" y="3492500"/>
            <a:ext cx="4267200" cy="74084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Τι περιέχει το διάλυμα που δημιουργείται με        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την ανάμιξη του διαλύματος οξέος (HCl) και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της βάσης (NaOH);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323830" y="4356100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ενώνονται και σχηματίζουν το νερό (Η</a:t>
            </a:r>
            <a:r>
              <a:rPr lang="el-GR" sz="1400" baseline="-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Ο)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00063" y="5184775"/>
            <a:ext cx="479443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Τι κάνουν τα ιόντα 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Νa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όταν βρεθούν μαζί;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311130" y="5167313"/>
            <a:ext cx="3689350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ενώνονται και σχηματίζουν το χλωριούχο νάτριο (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7416626" y="5753594"/>
            <a:ext cx="539750" cy="1588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901680" y="4602163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      OH</a:t>
            </a:r>
            <a:r>
              <a:rPr lang="el-GR" sz="1400" b="1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H</a:t>
            </a:r>
            <a:r>
              <a:rPr lang="el-GR" sz="1400" b="1" baseline="-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7298928" y="4786709"/>
            <a:ext cx="539750" cy="1587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533400" y="5997575"/>
            <a:ext cx="4486386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Σε ποια κατηγορία χημικών ουσιών ανήκει το 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χλωριούχο νάτριο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412730" y="5978525"/>
            <a:ext cx="32194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 άλατα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311130" y="3475038"/>
            <a:ext cx="3689350" cy="89473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  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, 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Νa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,  OH</a:t>
            </a: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endParaRPr lang="el-G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aseline="3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/>
      <p:bldP spid="3076" grpId="0"/>
      <p:bldP spid="3077" grpId="0"/>
      <p:bldP spid="3078" grpId="0"/>
      <p:bldP spid="3080" grpId="0"/>
      <p:bldP spid="3081" grpId="0"/>
      <p:bldP spid="3082" grpId="0"/>
      <p:bldP spid="3083" grpId="0"/>
      <p:bldP spid="3084" grpId="1"/>
      <p:bldP spid="3085" grpId="0"/>
      <p:bldP spid="3086" grpId="0"/>
      <p:bldP spid="3087" grpId="0"/>
      <p:bldP spid="3088" grpId="0" animBg="1"/>
      <p:bldP spid="3089" grpId="0"/>
      <p:bldP spid="3090" grpId="0" animBg="1"/>
      <p:bldP spid="3091" grpId="0"/>
      <p:bldP spid="3092" grpId="0"/>
      <p:bldP spid="30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167188" y="6184900"/>
            <a:ext cx="9286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ΤΕΛΟΣ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49313" y="357188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u="sng">
                <a:solidFill>
                  <a:srgbClr val="000000"/>
                </a:solidFill>
              </a:rPr>
              <a:t>Ερωτήσεις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21138" y="357188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u="sng">
                <a:solidFill>
                  <a:srgbClr val="000000"/>
                </a:solidFill>
              </a:rPr>
              <a:t>Απαντήσεις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09587" y="3981704"/>
            <a:ext cx="420418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11. Πείτε υλικά που περιέχουν άλατα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4143" y="3981705"/>
            <a:ext cx="3689350" cy="956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α) το τσόφλι του αυγού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β) τα όστρακα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γ) τα κοράλλια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δ) οι σταλακτίτες και σταλαγμίτες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09587" y="2695829"/>
            <a:ext cx="4476241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9. Πώς ονομάζονται τα άλατα που προκύπτουν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      από την αντίδραση του υδροχλωρίου;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985568" y="2695830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χλωριούχα άλατα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15938" y="3327654"/>
            <a:ext cx="4466455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10. Πώς ονομάζονται τα άλατα που προκύπτουν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      από την αντίδραση του θειικού οξέος;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991918" y="3327655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θειικά άλατα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52450" y="1879855"/>
            <a:ext cx="3959527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8. Να γράψετε την χημική εξίσωση που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    δείχνει την παραγωγή άλατος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826818" y="1878267"/>
            <a:ext cx="368935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baseline="33000">
                <a:solidFill>
                  <a:srgbClr val="000000"/>
                </a:solidFill>
              </a:rPr>
              <a:t>     </a:t>
            </a:r>
            <a:r>
              <a:rPr lang="el-GR" sz="1400" b="1">
                <a:solidFill>
                  <a:srgbClr val="000000"/>
                </a:solidFill>
              </a:rPr>
              <a:t> οξύ    +    βάση            </a:t>
            </a:r>
            <a:r>
              <a:rPr lang="el-GR" sz="1400" b="1" baseline="33000">
                <a:solidFill>
                  <a:srgbClr val="000000"/>
                </a:solidFill>
              </a:rPr>
              <a:t>     </a:t>
            </a:r>
            <a:r>
              <a:rPr lang="el-GR" sz="1400" b="1">
                <a:solidFill>
                  <a:srgbClr val="000000"/>
                </a:solidFill>
              </a:rPr>
              <a:t>     άλας  +  H</a:t>
            </a:r>
            <a:r>
              <a:rPr lang="el-GR" sz="1400" b="1" baseline="-8000">
                <a:solidFill>
                  <a:srgbClr val="000000"/>
                </a:solidFill>
              </a:rPr>
              <a:t>2</a:t>
            </a:r>
            <a:r>
              <a:rPr lang="el-GR" sz="1400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6588943" y="2053544"/>
            <a:ext cx="539750" cy="1587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sz="140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54038" y="953200"/>
            <a:ext cx="4446882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7. Τι είναι τα άλατα; 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982393" y="935739"/>
            <a:ext cx="3689350" cy="74084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χημικές ενώσεις που αποτελούνται από ιόντα και προκύπτουν από την αντίδραση ενός οξέος και </a:t>
            </a:r>
            <a:r>
              <a:rPr lang="el-GR" sz="1400" dirty="0" err="1">
                <a:solidFill>
                  <a:srgbClr val="000000"/>
                </a:solidFill>
              </a:rPr>
              <a:t>μιάς</a:t>
            </a:r>
            <a:r>
              <a:rPr lang="el-GR" sz="1400" dirty="0">
                <a:solidFill>
                  <a:srgbClr val="000000"/>
                </a:solidFill>
              </a:rPr>
              <a:t> βάσης</a:t>
            </a:r>
          </a:p>
        </p:txBody>
      </p:sp>
      <p:pic>
        <p:nvPicPr>
          <p:cNvPr id="4111" name="Picture 1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07232" y="4936867"/>
            <a:ext cx="1285039" cy="1012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4112" name="Picture 1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07232" y="3655641"/>
            <a:ext cx="1306693" cy="104199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4113" name="Picture 17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07232" y="2659318"/>
            <a:ext cx="1286255" cy="1009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8" grpId="0"/>
      <p:bldP spid="4099" grpId="0"/>
      <p:bldP spid="4100" grpId="0"/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8" grpId="0" animBg="1"/>
      <p:bldP spid="4109" grpId="0"/>
      <p:bldP spid="41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642918"/>
            <a:ext cx="5500726" cy="541335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4286280" cy="337692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" name="Picture 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357561"/>
            <a:ext cx="4429156" cy="35319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4" name="Picture 1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285728"/>
            <a:ext cx="4186148" cy="328614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293</Words>
  <Application>Microsoft Office PowerPoint</Application>
  <PresentationFormat>Προβολή στην οθόνη (4:3)</PresentationFormat>
  <Paragraphs>48</Paragraphs>
  <Slides>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125</cp:revision>
  <cp:lastPrinted>1601-01-01T00:00:00Z</cp:lastPrinted>
  <dcterms:created xsi:type="dcterms:W3CDTF">2015-12-02T18:46:18Z</dcterms:created>
  <dcterms:modified xsi:type="dcterms:W3CDTF">2024-11-17T17:13:08Z</dcterms:modified>
</cp:coreProperties>
</file>