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3" r:id="rId2"/>
    <p:sldId id="281" r:id="rId3"/>
    <p:sldId id="269" r:id="rId4"/>
    <p:sldId id="257" r:id="rId5"/>
    <p:sldId id="270" r:id="rId6"/>
    <p:sldId id="258" r:id="rId7"/>
    <p:sldId id="282" r:id="rId8"/>
    <p:sldId id="286" r:id="rId9"/>
    <p:sldId id="285" r:id="rId10"/>
    <p:sldId id="259" r:id="rId11"/>
    <p:sldId id="271" r:id="rId12"/>
    <p:sldId id="260" r:id="rId13"/>
    <p:sldId id="272" r:id="rId14"/>
    <p:sldId id="261" r:id="rId15"/>
    <p:sldId id="262" r:id="rId16"/>
    <p:sldId id="274" r:id="rId17"/>
    <p:sldId id="273" r:id="rId18"/>
    <p:sldId id="264" r:id="rId19"/>
    <p:sldId id="275" r:id="rId20"/>
    <p:sldId id="276" r:id="rId21"/>
    <p:sldId id="265" r:id="rId22"/>
    <p:sldId id="278" r:id="rId23"/>
    <p:sldId id="277" r:id="rId24"/>
    <p:sldId id="266" r:id="rId25"/>
    <p:sldId id="279" r:id="rId26"/>
    <p:sldId id="284" r:id="rId27"/>
    <p:sldId id="267" r:id="rId28"/>
    <p:sldId id="280" r:id="rId29"/>
    <p:sldId id="268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8C2-CF6C-4B14-8FD6-6A870CC7C0A2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84CE47-5C54-4E86-AE3D-1427B2049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8C2-CF6C-4B14-8FD6-6A870CC7C0A2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CE47-5C54-4E86-AE3D-1427B2049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8C2-CF6C-4B14-8FD6-6A870CC7C0A2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CE47-5C54-4E86-AE3D-1427B2049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8C2-CF6C-4B14-8FD6-6A870CC7C0A2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84CE47-5C54-4E86-AE3D-1427B2049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8C2-CF6C-4B14-8FD6-6A870CC7C0A2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CE47-5C54-4E86-AE3D-1427B204929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8C2-CF6C-4B14-8FD6-6A870CC7C0A2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CE47-5C54-4E86-AE3D-1427B2049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8C2-CF6C-4B14-8FD6-6A870CC7C0A2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84CE47-5C54-4E86-AE3D-1427B204929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8C2-CF6C-4B14-8FD6-6A870CC7C0A2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CE47-5C54-4E86-AE3D-1427B2049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8C2-CF6C-4B14-8FD6-6A870CC7C0A2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CE47-5C54-4E86-AE3D-1427B2049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8C2-CF6C-4B14-8FD6-6A870CC7C0A2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CE47-5C54-4E86-AE3D-1427B2049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8C2-CF6C-4B14-8FD6-6A870CC7C0A2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CE47-5C54-4E86-AE3D-1427B204929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F6E8C2-CF6C-4B14-8FD6-6A870CC7C0A2}" type="datetimeFigureOut">
              <a:rPr lang="el-GR" smtClean="0"/>
              <a:pPr/>
              <a:t>5/12/2018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84CE47-5C54-4E86-AE3D-1427B204929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ELLKOSMspar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- Ορθογώνιο"/>
          <p:cNvSpPr/>
          <p:nvPr/>
        </p:nvSpPr>
        <p:spPr>
          <a:xfrm>
            <a:off x="0" y="1214422"/>
            <a:ext cx="142872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Κοινωνικέσ</a:t>
            </a:r>
            <a:r>
              <a:rPr lang="el-GR" dirty="0" smtClean="0"/>
              <a:t> </a:t>
            </a:r>
            <a:r>
              <a:rPr lang="el-GR" dirty="0" err="1" smtClean="0"/>
              <a:t>τάξεισ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714488"/>
            <a:ext cx="8686800" cy="4365637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Στην εσωτερική ζωή του κράτους πλήρη δικαιώματα είχαν οι </a:t>
            </a:r>
            <a:r>
              <a:rPr lang="el-GR" sz="4000" b="1" dirty="0" smtClean="0">
                <a:solidFill>
                  <a:srgbClr val="FF0000"/>
                </a:solidFill>
              </a:rPr>
              <a:t>Σπαρτιάτες</a:t>
            </a:r>
            <a:r>
              <a:rPr lang="el-GR" sz="4000" b="1" dirty="0" smtClean="0"/>
              <a:t>, στους οποίους είχε μοιραστεί η γη (</a:t>
            </a:r>
            <a:r>
              <a:rPr lang="el-GR" sz="4000" b="1" dirty="0" smtClean="0">
                <a:solidFill>
                  <a:srgbClr val="7030A0"/>
                </a:solidFill>
              </a:rPr>
              <a:t>όμοιοι</a:t>
            </a:r>
            <a:r>
              <a:rPr lang="el-GR" sz="4000" b="1" dirty="0" smtClean="0"/>
              <a:t>). </a:t>
            </a:r>
          </a:p>
          <a:p>
            <a:r>
              <a:rPr lang="el-GR" sz="4000" b="1" dirty="0" smtClean="0"/>
              <a:t>Κύριες απασχολήσεις τους ήταν:</a:t>
            </a:r>
          </a:p>
          <a:p>
            <a:r>
              <a:rPr lang="el-GR" sz="4000" b="1" dirty="0" smtClean="0"/>
              <a:t>τα </a:t>
            </a:r>
            <a:r>
              <a:rPr lang="el-GR" sz="4000" b="1" dirty="0" smtClean="0">
                <a:solidFill>
                  <a:srgbClr val="00B050"/>
                </a:solidFill>
              </a:rPr>
              <a:t>πολιτικά πράγματα</a:t>
            </a:r>
          </a:p>
          <a:p>
            <a:r>
              <a:rPr lang="el-GR" sz="4000" b="1" dirty="0" smtClean="0"/>
              <a:t>και η </a:t>
            </a:r>
            <a:r>
              <a:rPr lang="el-GR" sz="4000" b="1" dirty="0" smtClean="0">
                <a:solidFill>
                  <a:srgbClr val="0070C0"/>
                </a:solidFill>
              </a:rPr>
              <a:t>πολεμική τέχνη</a:t>
            </a:r>
            <a:r>
              <a:rPr lang="el-GR" sz="3600" b="1" dirty="0" smtClean="0"/>
              <a:t>.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7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0"/>
            <a:ext cx="65722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1000108"/>
            <a:ext cx="7858180" cy="5080017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Με το εμπόριο ασχολήθηκαν οι </a:t>
            </a:r>
            <a:r>
              <a:rPr lang="el-GR" b="1" u="sng" dirty="0" smtClean="0">
                <a:solidFill>
                  <a:srgbClr val="00B0F0"/>
                </a:solidFill>
              </a:rPr>
              <a:t>περίοικοι</a:t>
            </a:r>
            <a:r>
              <a:rPr lang="el-GR" b="1" dirty="0" smtClean="0"/>
              <a:t>, αυτοί δηλαδή που κατοικούσαν σε οικισμούς γύρω από τη Σπάρτη. </a:t>
            </a:r>
            <a:endParaRPr lang="en-US" b="1" dirty="0" smtClean="0"/>
          </a:p>
          <a:p>
            <a:r>
              <a:rPr lang="el-GR" b="1" dirty="0" smtClean="0"/>
              <a:t>Οι παλιοί κάτοικοι έγιναν δούλοι (</a:t>
            </a:r>
            <a:r>
              <a:rPr lang="el-GR" b="1" dirty="0" smtClean="0">
                <a:solidFill>
                  <a:srgbClr val="FF0000"/>
                </a:solidFill>
              </a:rPr>
              <a:t>είλωτες</a:t>
            </a:r>
            <a:r>
              <a:rPr lang="el-GR" b="1" dirty="0" smtClean="0"/>
              <a:t>) με την υποχρέωση να καλλιεργούν τη γη και να παραδίδουν ένα μέρος της παραγωγής στους ιδιοκτήτες του κτήματος. </a:t>
            </a:r>
            <a:endParaRPr lang="en-US" b="1" dirty="0" smtClean="0"/>
          </a:p>
          <a:p>
            <a:r>
              <a:rPr lang="el-GR" b="1" dirty="0" smtClean="0"/>
              <a:t>Ο </a:t>
            </a:r>
            <a:r>
              <a:rPr lang="el-GR" b="1" dirty="0" smtClean="0">
                <a:solidFill>
                  <a:srgbClr val="FF0000"/>
                </a:solidFill>
              </a:rPr>
              <a:t>φόβος μιας επανάστασης των δούλων </a:t>
            </a:r>
            <a:r>
              <a:rPr lang="el-GR" b="1" dirty="0" smtClean="0"/>
              <a:t>ήταν πάντοτε υπαρκτός και ταλάνιζε τους Σπαρτιάτες.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κοινωνική πυραμίδ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0"/>
            <a:ext cx="76438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Πολιτειακοί θεσμοί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Το </a:t>
            </a:r>
            <a:r>
              <a:rPr lang="el-GR" b="1" dirty="0" smtClean="0">
                <a:solidFill>
                  <a:srgbClr val="FF0000"/>
                </a:solidFill>
              </a:rPr>
              <a:t>πολίτευμα</a:t>
            </a:r>
            <a:r>
              <a:rPr lang="el-GR" b="1" dirty="0" smtClean="0"/>
              <a:t> της Σπάρτης, σύμφωνα με την παράδοση, ήταν έργο του μεγάλου νομοθέτη </a:t>
            </a:r>
            <a:r>
              <a:rPr lang="el-GR" b="1" dirty="0" smtClean="0">
                <a:solidFill>
                  <a:srgbClr val="FF0000"/>
                </a:solidFill>
              </a:rPr>
              <a:t>Λυκούργου</a:t>
            </a:r>
            <a:r>
              <a:rPr lang="el-GR" b="1" dirty="0" smtClean="0"/>
              <a:t>. </a:t>
            </a:r>
            <a:endParaRPr lang="en-US" b="1" dirty="0" smtClean="0"/>
          </a:p>
          <a:p>
            <a:r>
              <a:rPr lang="el-GR" b="1" dirty="0" smtClean="0"/>
              <a:t>Η πόλη είχε δύο </a:t>
            </a:r>
            <a:r>
              <a:rPr lang="el-GR" b="1" u="sng" dirty="0" err="1" smtClean="0">
                <a:solidFill>
                  <a:srgbClr val="FFC000"/>
                </a:solidFill>
              </a:rPr>
              <a:t>βασιλείς</a:t>
            </a:r>
            <a:r>
              <a:rPr lang="el-GR" b="1" dirty="0" err="1" smtClean="0"/>
              <a:t>˙</a:t>
            </a:r>
            <a:r>
              <a:rPr lang="el-GR" b="1" dirty="0" smtClean="0"/>
              <a:t> το γεγονός αυτό προέκυψε, σύμφωνα με μία άποψη, ως ανάγκη, από τη γέννηση κάποτε δίδυμων διαδόχων. </a:t>
            </a:r>
            <a:endParaRPr lang="en-US" b="1" dirty="0" smtClean="0"/>
          </a:p>
          <a:p>
            <a:r>
              <a:rPr lang="el-GR" b="1" dirty="0" smtClean="0"/>
              <a:t>Οι βασιλείς δεν είχαν πολλές αρμοδιότητες. Ήταν </a:t>
            </a:r>
            <a:r>
              <a:rPr lang="el-GR" b="1" dirty="0" smtClean="0">
                <a:solidFill>
                  <a:srgbClr val="002060"/>
                </a:solidFill>
              </a:rPr>
              <a:t>θρησκευτικοί</a:t>
            </a:r>
            <a:r>
              <a:rPr lang="el-GR" b="1" dirty="0" smtClean="0"/>
              <a:t> και </a:t>
            </a:r>
            <a:r>
              <a:rPr lang="el-GR" b="1" dirty="0" smtClean="0">
                <a:solidFill>
                  <a:srgbClr val="002060"/>
                </a:solidFill>
              </a:rPr>
              <a:t>στρατιωτικοί αρχηγοί</a:t>
            </a:r>
            <a:r>
              <a:rPr lang="el-GR" b="1" dirty="0" smtClean="0"/>
              <a:t>.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928670"/>
            <a:ext cx="8143932" cy="5786478"/>
          </a:xfrm>
        </p:spPr>
        <p:txBody>
          <a:bodyPr>
            <a:normAutofit/>
          </a:bodyPr>
          <a:lstStyle/>
          <a:p>
            <a:r>
              <a:rPr lang="el-GR" b="1" dirty="0" smtClean="0"/>
              <a:t>Την ουσιαστική εξουσία στην πόλη είχαν οι </a:t>
            </a:r>
            <a:r>
              <a:rPr lang="el-GR" b="1" dirty="0" smtClean="0">
                <a:solidFill>
                  <a:srgbClr val="C00000"/>
                </a:solidFill>
              </a:rPr>
              <a:t>πέντε έφοροι</a:t>
            </a:r>
            <a:r>
              <a:rPr lang="el-GR" b="1" dirty="0" smtClean="0"/>
              <a:t>, υπεύθυνοι για την άμυνα και τις εξωτερικές σχέσεις του κράτους. </a:t>
            </a:r>
            <a:endParaRPr lang="en-US" b="1" dirty="0" smtClean="0"/>
          </a:p>
          <a:p>
            <a:r>
              <a:rPr lang="el-GR" b="1" dirty="0" smtClean="0"/>
              <a:t>Η </a:t>
            </a:r>
            <a:r>
              <a:rPr lang="el-GR" b="1" dirty="0" smtClean="0">
                <a:solidFill>
                  <a:srgbClr val="7030A0"/>
                </a:solidFill>
              </a:rPr>
              <a:t>γερουσία</a:t>
            </a:r>
            <a:r>
              <a:rPr lang="el-GR" b="1" dirty="0" smtClean="0"/>
              <a:t> ήταν ένα συμβούλιο από 28 άτομα που είχαν ηλικία άνω των εξήντα ετών. </a:t>
            </a:r>
          </a:p>
          <a:p>
            <a:r>
              <a:rPr lang="el-GR" b="1" dirty="0" smtClean="0"/>
              <a:t>Κύριο έργο είχε να προετοιμάζει τα θέματα που υποβάλλονταν για έγκριση στην </a:t>
            </a:r>
            <a:r>
              <a:rPr lang="el-GR" b="1" dirty="0" smtClean="0">
                <a:solidFill>
                  <a:srgbClr val="00B050"/>
                </a:solidFill>
              </a:rPr>
              <a:t>Απέλλα</a:t>
            </a:r>
            <a:r>
              <a:rPr lang="el-GR" b="1" dirty="0" smtClean="0"/>
              <a:t>. </a:t>
            </a:r>
            <a:endParaRPr lang="en-US" b="1" dirty="0" smtClean="0"/>
          </a:p>
          <a:p>
            <a:r>
              <a:rPr lang="el-GR" b="1" dirty="0" smtClean="0"/>
              <a:t>Στη λαϊκή αυτή συνέλευση συμμετείχαν όλοι οι Σπαρτιάτες που είχαν συμπληρώσει το τριακοστό έτος της ηλικίας τους.</a:t>
            </a:r>
          </a:p>
          <a:p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377382742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0"/>
            <a:ext cx="77153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ΠΥΡΑΜΙΔΑ ΕΞΟΥΣΙΑ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0"/>
            <a:ext cx="70009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Αγωγή νέων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/>
          </a:bodyPr>
          <a:lstStyle/>
          <a:p>
            <a:r>
              <a:rPr lang="el-GR" b="1" dirty="0" smtClean="0"/>
              <a:t>Ο τρόπος με τον οποίο είχε οργανωθεί η ζωή στη Σπάρτη επηρέασε και την αγωγή των νέων.</a:t>
            </a:r>
            <a:endParaRPr lang="en-US" b="1" dirty="0" smtClean="0"/>
          </a:p>
          <a:p>
            <a:r>
              <a:rPr lang="el-GR" b="1" dirty="0" smtClean="0"/>
              <a:t> Τα παιδιά από την ηλικία των </a:t>
            </a:r>
            <a:r>
              <a:rPr lang="el-GR" b="1" dirty="0" smtClean="0">
                <a:solidFill>
                  <a:srgbClr val="FF0000"/>
                </a:solidFill>
              </a:rPr>
              <a:t>επτά ετών </a:t>
            </a:r>
            <a:r>
              <a:rPr lang="el-GR" b="1" dirty="0" smtClean="0"/>
              <a:t>τα αναλάμβανε η πόλη. </a:t>
            </a:r>
          </a:p>
          <a:p>
            <a:r>
              <a:rPr lang="el-GR" b="1" dirty="0" smtClean="0"/>
              <a:t>Ζούσαν όλα μαζί σε ομάδες, όπου μάθαιναν να υπομένουν τη σκληρή ζωή και τις κακουχίες. </a:t>
            </a:r>
            <a:endParaRPr lang="en-US" b="1" dirty="0" smtClean="0"/>
          </a:p>
          <a:p>
            <a:r>
              <a:rPr lang="el-GR" b="1" dirty="0" smtClean="0"/>
              <a:t>Διδάσκονταν </a:t>
            </a:r>
            <a:r>
              <a:rPr lang="el-GR" b="1" dirty="0" smtClean="0">
                <a:solidFill>
                  <a:srgbClr val="00B050"/>
                </a:solidFill>
              </a:rPr>
              <a:t>ανάγνωση, γραφή, μουσική και χορό. </a:t>
            </a:r>
            <a:endParaRPr lang="el-G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Η-Αρχαίοι-Έλληνες-έτσι-εκπαίδευαν-τους-μαθητευόμενους-όπου-αποκτούσαν-γνώση-ελευθερί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Σπαρτη</a:t>
            </a:r>
            <a:r>
              <a:rPr lang="el-GR" dirty="0" smtClean="0"/>
              <a:t>                                   (σελ. 48-49)</a:t>
            </a:r>
            <a:endParaRPr lang="el-GR" dirty="0"/>
          </a:p>
        </p:txBody>
      </p:sp>
      <p:pic>
        <p:nvPicPr>
          <p:cNvPr id="4" name="3 - Θέση περιεχομένου" descr="sparta-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142984"/>
            <a:ext cx="7072361" cy="571501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79587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3600" b="1" dirty="0" smtClean="0"/>
              <a:t>Με ανάλογο τρόπο εκπαιδεύονταν και τα </a:t>
            </a:r>
            <a:r>
              <a:rPr lang="el-GR" sz="3600" b="1" dirty="0" smtClean="0">
                <a:solidFill>
                  <a:srgbClr val="FF0000"/>
                </a:solidFill>
              </a:rPr>
              <a:t>κορίτσια</a:t>
            </a:r>
            <a:r>
              <a:rPr lang="el-GR" sz="3600" b="1" dirty="0" smtClean="0"/>
              <a:t>, τα οποία συμμετείχαν ελεύθερα σε πολλές εκδηλώσεις της πόλης. </a:t>
            </a:r>
            <a:endParaRPr lang="en-US" sz="3600" b="1" dirty="0" smtClean="0"/>
          </a:p>
          <a:p>
            <a:r>
              <a:rPr lang="el-GR" sz="3600" b="1" dirty="0" smtClean="0"/>
              <a:t>Έπρεπε και αυτά να αποκτήσουν </a:t>
            </a:r>
            <a:r>
              <a:rPr lang="el-GR" sz="3600" b="1" dirty="0" smtClean="0">
                <a:solidFill>
                  <a:srgbClr val="FF0000"/>
                </a:solidFill>
              </a:rPr>
              <a:t>δυνατό σώμα</a:t>
            </a:r>
            <a:r>
              <a:rPr lang="el-GR" sz="3600" b="1" dirty="0" smtClean="0"/>
              <a:t> και να διαπλάσουν </a:t>
            </a:r>
            <a:r>
              <a:rPr lang="el-GR" sz="3600" b="1" dirty="0" smtClean="0">
                <a:solidFill>
                  <a:srgbClr val="FF0000"/>
                </a:solidFill>
              </a:rPr>
              <a:t>ηθικό χαρακτήρα</a:t>
            </a:r>
            <a:r>
              <a:rPr lang="el-GR" sz="3600" b="1" dirty="0" smtClean="0"/>
              <a:t>. </a:t>
            </a:r>
            <a:endParaRPr lang="en-US" sz="3600" b="1" dirty="0" smtClean="0"/>
          </a:p>
          <a:p>
            <a:r>
              <a:rPr lang="el-GR" sz="3600" b="1" dirty="0" smtClean="0"/>
              <a:t>Έτσι θα μπορούσαν στο μέλλον να γίνουν άξιες </a:t>
            </a:r>
            <a:r>
              <a:rPr lang="el-GR" sz="3600" b="1" dirty="0" smtClean="0">
                <a:solidFill>
                  <a:srgbClr val="FF0000"/>
                </a:solidFill>
              </a:rPr>
              <a:t>μητέρες</a:t>
            </a:r>
            <a:r>
              <a:rPr lang="el-GR" sz="3600" b="1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p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0"/>
            <a:ext cx="757242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EL_075_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0"/>
            <a:ext cx="49292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Για πολλά χρόνια η ζωή στη Σπάρτη συνεχίστηκε χωρίς σημαντικές αλλαγές και διαφοροποιήσεις.</a:t>
            </a:r>
          </a:p>
          <a:p>
            <a:r>
              <a:rPr lang="el-GR" sz="3600" b="1" dirty="0" smtClean="0"/>
              <a:t> Οι Σπαρτιάτες, ανδρείοι και υπερήφανοι, άφησαν ένα υπόδειγμα γενναιότητας, μοναδικό στον κόσμο.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fame-sparta-shie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0"/>
            <a:ext cx="75009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Η ΖΩΗ ΣΤΗ ΣΠΑΡΤΗ.c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ΛΑΚΩΝΙΣΜΟΣ 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Οι Σπαρτιάτες μάθαιναν τα παιδιά τους να αποφεύγουν τη φλυαρία και να μιλούν σύντομα και περιεκτικά. Η διατύπωση μιας φράσης με λίγες λέξεις και έξυπνο περιεχόμενο ονομάστηκε </a:t>
            </a:r>
            <a:r>
              <a:rPr lang="el-GR" b="1" dirty="0" smtClean="0">
                <a:solidFill>
                  <a:srgbClr val="00B0F0"/>
                </a:solidFill>
              </a:rPr>
              <a:t>λακωνισμός</a:t>
            </a:r>
            <a:r>
              <a:rPr lang="el-GR" b="1" dirty="0" smtClean="0"/>
              <a:t>. Αλλά και ο ίδιος ο Λυκούργος μιλούσε βραχυλογικά και αποφθεγματικά. Βγάζουμε αυτό το συμπέρασμα με βάση τα λόγια του που έχουν σωθεί. Κάποτε σε κάποιον που τον ρώτησε </a:t>
            </a:r>
            <a:r>
              <a:rPr lang="el-GR" b="1" dirty="0" smtClean="0">
                <a:solidFill>
                  <a:srgbClr val="00B050"/>
                </a:solidFill>
              </a:rPr>
              <a:t>γιατί όρισε να γίνονται τόσο μικρές και φθηνές θυσίες </a:t>
            </a:r>
            <a:r>
              <a:rPr lang="el-GR" b="1" dirty="0" smtClean="0"/>
              <a:t>είπε: «Για να μην πάψουμε ποτέ να τιμάμε τον θεό». Λένε μάλιστα ότι, όταν οι συμπολίτες του τον ρώτησαν: «</a:t>
            </a:r>
            <a:r>
              <a:rPr lang="el-GR" b="1" dirty="0" smtClean="0">
                <a:solidFill>
                  <a:srgbClr val="FFC000"/>
                </a:solidFill>
              </a:rPr>
              <a:t>Πώς θα μπορούσαμε να αποκρούσουμε μιαν εχθρική έφοδο</a:t>
            </a:r>
            <a:r>
              <a:rPr lang="el-GR" b="1" dirty="0" smtClean="0"/>
              <a:t>;» είπε: «Αν μένετε φτωχοί κι αν δεν επιθυμείτε ο ένας να είναι ανώτερος από τον άλλο».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ΖΩΗ ΣΤΗ ΣΠΑΡΤΗ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Η Σπάρτη λοιπόν ήταν ένα </a:t>
            </a:r>
            <a:r>
              <a:rPr lang="el-GR" sz="2400" b="1" dirty="0" smtClean="0">
                <a:solidFill>
                  <a:srgbClr val="FFC000"/>
                </a:solidFill>
              </a:rPr>
              <a:t>στρατόπεδο</a:t>
            </a:r>
            <a:r>
              <a:rPr lang="el-GR" sz="2400" b="1" dirty="0" smtClean="0"/>
              <a:t>, όπου ύψιστο αντικειμενικό σκοπό της ζωής του είχε ο καθένας, να είναι σε </a:t>
            </a:r>
            <a:r>
              <a:rPr lang="el-GR" sz="2400" b="1" dirty="0" smtClean="0">
                <a:solidFill>
                  <a:srgbClr val="00B050"/>
                </a:solidFill>
              </a:rPr>
              <a:t>κάθε στιγμή έτοιμος να πολεμήσει με τη μεγαλύτερη αποτελεσματικότητα για την πόλη του</a:t>
            </a:r>
            <a:r>
              <a:rPr lang="el-GR" sz="2400" b="1" dirty="0" smtClean="0"/>
              <a:t>. </a:t>
            </a:r>
            <a:r>
              <a:rPr lang="el-GR" sz="2400" b="1" dirty="0" smtClean="0">
                <a:solidFill>
                  <a:srgbClr val="C00000"/>
                </a:solidFill>
              </a:rPr>
              <a:t>Ο σκοπός κάθε νόμου</a:t>
            </a:r>
            <a:r>
              <a:rPr lang="el-GR" sz="2400" b="1" dirty="0" smtClean="0"/>
              <a:t>, ο έσχατος λόγος όλου του συστήματος κοινωνικής διατάξεως ήταν </a:t>
            </a:r>
            <a:r>
              <a:rPr lang="el-GR" sz="2400" b="1" dirty="0" smtClean="0">
                <a:solidFill>
                  <a:srgbClr val="C00000"/>
                </a:solidFill>
              </a:rPr>
              <a:t>να διαμορφώσει καλούς στρατιώτες</a:t>
            </a:r>
            <a:r>
              <a:rPr lang="el-GR" sz="2400" b="1" dirty="0" smtClean="0"/>
              <a:t>. </a:t>
            </a:r>
            <a:r>
              <a:rPr lang="el-GR" sz="2400" b="1" dirty="0" smtClean="0">
                <a:solidFill>
                  <a:srgbClr val="002060"/>
                </a:solidFill>
              </a:rPr>
              <a:t>Η χλιδή στην ιδιωτική ζωή απαγορευόταν </a:t>
            </a:r>
            <a:r>
              <a:rPr lang="el-GR" sz="2400" b="1" dirty="0" err="1" smtClean="0">
                <a:solidFill>
                  <a:srgbClr val="002060"/>
                </a:solidFill>
              </a:rPr>
              <a:t>αυστηρά</a:t>
            </a:r>
            <a:r>
              <a:rPr lang="el-GR" sz="2400" b="1" dirty="0" err="1" smtClean="0"/>
              <a:t>˙</a:t>
            </a:r>
            <a:r>
              <a:rPr lang="el-GR" sz="2400" b="1" dirty="0" smtClean="0"/>
              <a:t> η σπαρτιατική λιτότητα έγινε παροιμιώδης. </a:t>
            </a:r>
            <a:r>
              <a:rPr lang="el-GR" sz="2400" b="1" dirty="0" smtClean="0">
                <a:solidFill>
                  <a:srgbClr val="7030A0"/>
                </a:solidFill>
              </a:rPr>
              <a:t>Ο</a:t>
            </a:r>
            <a:r>
              <a:rPr lang="el-GR" sz="2400" b="1" dirty="0" smtClean="0"/>
              <a:t> επιμέρους </a:t>
            </a:r>
            <a:r>
              <a:rPr lang="el-GR" sz="2400" b="1" dirty="0" smtClean="0">
                <a:solidFill>
                  <a:srgbClr val="7030A0"/>
                </a:solidFill>
              </a:rPr>
              <a:t>άνθρωπος</a:t>
            </a:r>
            <a:r>
              <a:rPr lang="el-GR" sz="2400" b="1" dirty="0" smtClean="0"/>
              <a:t>, απορροφημένος ολότελα μέσα στο κράτος, </a:t>
            </a:r>
            <a:r>
              <a:rPr lang="el-GR" sz="2400" b="1" dirty="0" smtClean="0">
                <a:solidFill>
                  <a:srgbClr val="7030A0"/>
                </a:solidFill>
              </a:rPr>
              <a:t>δεν είχε καθόλου δική του ατομική </a:t>
            </a:r>
            <a:r>
              <a:rPr lang="el-GR" sz="2400" b="1" dirty="0" err="1" smtClean="0">
                <a:solidFill>
                  <a:srgbClr val="7030A0"/>
                </a:solidFill>
              </a:rPr>
              <a:t>ζωή</a:t>
            </a:r>
            <a:r>
              <a:rPr lang="el-GR" sz="2400" b="1" dirty="0" err="1" smtClean="0"/>
              <a:t>˙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δεν είχε να λύσει προβλήματα της δικής του ανθρώπινης υπάρξεως</a:t>
            </a:r>
            <a:r>
              <a:rPr lang="el-GR" sz="2400" b="1" dirty="0" smtClean="0"/>
              <a:t>. Η Σπάρτη δεν ήταν τόπος για διανοουμένους ή φίλους της </a:t>
            </a:r>
            <a:r>
              <a:rPr lang="el-GR" sz="2400" b="1" dirty="0" err="1" smtClean="0"/>
              <a:t>θεωρίας˙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chemeClr val="bg2">
                    <a:lumMod val="10000"/>
                  </a:schemeClr>
                </a:solidFill>
              </a:rPr>
              <a:t>το χρέος όλο του ανθρώπου και το υπέρτατο ιδεώδες της ζωής του Σπαρτιάτη περιέχονταν μέσα στους νόμους της πόλης του.</a:t>
            </a:r>
            <a:endParaRPr lang="el-GR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ΤΙ ΑΠΑΝΤΗΣΕ Η ΓΟΡΓΩ 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Αλλά και τα σώματα των γυναικών έπρεπε να καταπονηθούν με το τρέξιμο, την πάλη, τη ρίψη δίσκων και ακοντίων, έτσι που να γεννιούνται παιδιά από γερά σώματα... Λένε μάλιστα ότι η Γοργώ, η γυναίκα του Λεωνίδα, όταν κάποια ξένη της είπε: «Μονάχα στη Σπάρτη εσείς οι γυναίκες εξουσιάζετε τους άνδρες», εκείνη της απάντησε: «Γιατί εμείς γεννάμε άνδρες».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Έλλειψη"/>
          <p:cNvSpPr/>
          <p:nvPr/>
        </p:nvSpPr>
        <p:spPr>
          <a:xfrm>
            <a:off x="4214810" y="2928934"/>
            <a:ext cx="1714512" cy="157163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4357686" y="3429000"/>
            <a:ext cx="857256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6 - Θέση περιεχομένου" descr="Sparta_territo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0"/>
            <a:ext cx="7643865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571480"/>
            <a:ext cx="7858180" cy="6286520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Οι Δωριείς </a:t>
            </a:r>
            <a:r>
              <a:rPr lang="el-GR" b="1" dirty="0" smtClean="0"/>
              <a:t>που κατευθύνθηκαν προς τα νότια της Πελοποννήσου κατέλαβαν τη Λακωνική και ίδρυσαν ένα ισχυρό κράτος με κέντρο τη Σπάρτη. </a:t>
            </a:r>
            <a:endParaRPr lang="en-US" b="1" dirty="0" smtClean="0"/>
          </a:p>
          <a:p>
            <a:r>
              <a:rPr lang="el-GR" b="1" dirty="0" smtClean="0"/>
              <a:t>Αργότερα, σε μια προσπάθεια να διευρύνουν την επικράτειά τους, ήλθαν σε σύγκρουση με τους </a:t>
            </a:r>
            <a:r>
              <a:rPr lang="el-GR" b="1" dirty="0" err="1" smtClean="0">
                <a:solidFill>
                  <a:srgbClr val="FF0000"/>
                </a:solidFill>
              </a:rPr>
              <a:t>Μεσσήνιους</a:t>
            </a:r>
            <a:r>
              <a:rPr lang="el-GR" b="1" dirty="0" smtClean="0"/>
              <a:t>, τους οποίους τελικά υπέταξαν ύστερα από μακροχρόνιους πολέμους (8ος-7ος αιώνας </a:t>
            </a:r>
            <a:r>
              <a:rPr lang="el-GR" b="1" dirty="0" err="1" smtClean="0"/>
              <a:t>π.Χ.</a:t>
            </a:r>
            <a:r>
              <a:rPr lang="el-GR" b="1" dirty="0" smtClean="0"/>
              <a:t>).</a:t>
            </a:r>
            <a:endParaRPr lang="en-US" b="1" dirty="0" smtClean="0"/>
          </a:p>
          <a:p>
            <a:r>
              <a:rPr lang="el-GR" b="1" dirty="0" smtClean="0"/>
              <a:t> Ισχυρός αντίπαλος της Σπάρτης, με τον οποίο συγκρούστηκε πολεμικά ήταν και το </a:t>
            </a:r>
            <a:r>
              <a:rPr lang="el-GR" b="1" dirty="0" smtClean="0">
                <a:solidFill>
                  <a:srgbClr val="FF0000"/>
                </a:solidFill>
              </a:rPr>
              <a:t>Άργος</a:t>
            </a:r>
            <a:r>
              <a:rPr lang="el-GR" b="1" dirty="0" smtClean="0"/>
              <a:t>.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Πελοπόννησος χάρτες της πόλης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6215106" cy="6858000"/>
          </a:xfrm>
        </p:spPr>
      </p:pic>
      <p:sp>
        <p:nvSpPr>
          <p:cNvPr id="7" name="6 - Έλλειψη"/>
          <p:cNvSpPr/>
          <p:nvPr/>
        </p:nvSpPr>
        <p:spPr>
          <a:xfrm>
            <a:off x="4071934" y="3500438"/>
            <a:ext cx="428628" cy="4286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5286380" y="1500174"/>
            <a:ext cx="428628" cy="4286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4929190" y="3214686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214422"/>
            <a:ext cx="8001056" cy="4865703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Μετά τους πολέμους αυτούς η ζωή στη Σπάρτη άλλαξε. </a:t>
            </a:r>
            <a:endParaRPr lang="en-US" sz="3600" b="1" dirty="0" smtClean="0"/>
          </a:p>
          <a:p>
            <a:r>
              <a:rPr lang="el-GR" sz="3600" b="1" dirty="0" smtClean="0"/>
              <a:t>Το εμπόριο με τις άλλες περιοχές σταμάτησε και οι σχέσεις περιορίστηκαν. </a:t>
            </a:r>
            <a:endParaRPr lang="en-US" sz="3600" b="1" dirty="0" smtClean="0"/>
          </a:p>
          <a:p>
            <a:r>
              <a:rPr lang="el-GR" sz="3600" b="1" dirty="0" smtClean="0"/>
              <a:t>Σιγά-σιγά η πόλη της Σπάρτης «κλείστηκε» στον εαυτό της και πήρε τη μορφή στρατοπέδου.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κατάλογο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-5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798</Words>
  <Application>Microsoft Office PowerPoint</Application>
  <PresentationFormat>Προβολή στην οθόνη (4:3)</PresentationFormat>
  <Paragraphs>39</Paragraphs>
  <Slides>29</Slides>
  <Notes>0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Διαστημικό</vt:lpstr>
      <vt:lpstr>Διαφάνεια 1</vt:lpstr>
      <vt:lpstr>Η Σπαρτη                                   (σελ. 48-49)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Κοινωνικέσ τάξεισ </vt:lpstr>
      <vt:lpstr>Διαφάνεια 11</vt:lpstr>
      <vt:lpstr>Διαφάνεια 12</vt:lpstr>
      <vt:lpstr>Διαφάνεια 13</vt:lpstr>
      <vt:lpstr>Πολιτειακοί θεσμοί</vt:lpstr>
      <vt:lpstr>Διαφάνεια 15</vt:lpstr>
      <vt:lpstr>Διαφάνεια 16</vt:lpstr>
      <vt:lpstr>Διαφάνεια 17</vt:lpstr>
      <vt:lpstr>Αγωγή νέων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ΛΑΚΩΝΙΣΜΟΣ  </vt:lpstr>
      <vt:lpstr>Η ΖΩΗ ΣΤΗ ΣΠΑΡΤΗ </vt:lpstr>
      <vt:lpstr>ΤΙ ΑΠΑΝΤΗΣΕ Η ΓΟΡΓΩ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Pc</dc:creator>
  <cp:lastModifiedBy>Δήμητρα</cp:lastModifiedBy>
  <cp:revision>42</cp:revision>
  <dcterms:created xsi:type="dcterms:W3CDTF">2015-11-15T17:30:06Z</dcterms:created>
  <dcterms:modified xsi:type="dcterms:W3CDTF">2018-12-05T21:05:25Z</dcterms:modified>
</cp:coreProperties>
</file>