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70" r:id="rId5"/>
    <p:sldId id="267" r:id="rId6"/>
    <p:sldId id="258" r:id="rId7"/>
    <p:sldId id="274" r:id="rId8"/>
    <p:sldId id="284" r:id="rId9"/>
    <p:sldId id="275" r:id="rId10"/>
    <p:sldId id="273" r:id="rId11"/>
    <p:sldId id="285" r:id="rId12"/>
    <p:sldId id="290" r:id="rId13"/>
    <p:sldId id="291" r:id="rId14"/>
    <p:sldId id="286" r:id="rId15"/>
    <p:sldId id="292" r:id="rId16"/>
    <p:sldId id="293" r:id="rId17"/>
    <p:sldId id="272" r:id="rId18"/>
    <p:sldId id="268" r:id="rId19"/>
    <p:sldId id="276" r:id="rId20"/>
    <p:sldId id="278" r:id="rId21"/>
    <p:sldId id="277" r:id="rId22"/>
    <p:sldId id="259" r:id="rId23"/>
    <p:sldId id="260" r:id="rId24"/>
    <p:sldId id="279" r:id="rId25"/>
    <p:sldId id="266" r:id="rId26"/>
    <p:sldId id="281" r:id="rId27"/>
    <p:sldId id="280" r:id="rId28"/>
    <p:sldId id="264" r:id="rId29"/>
    <p:sldId id="282" r:id="rId30"/>
    <p:sldId id="288" r:id="rId31"/>
    <p:sldId id="289" r:id="rId32"/>
    <p:sldId id="261" r:id="rId33"/>
    <p:sldId id="265" r:id="rId34"/>
    <p:sldId id="287" r:id="rId35"/>
    <p:sldId id="262" r:id="rId36"/>
    <p:sldId id="263" r:id="rId37"/>
    <p:sldId id="269"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109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16" name="15 - Θέση αριθμού διαφάνειας"/>
          <p:cNvSpPr>
            <a:spLocks noGrp="1"/>
          </p:cNvSpPr>
          <p:nvPr>
            <p:ph type="sldNum" sz="quarter" idx="11"/>
          </p:nvPr>
        </p:nvSpPr>
        <p:spPr/>
        <p:txBody>
          <a:bodyPr/>
          <a:lstStyle/>
          <a:p>
            <a:fld id="{4681CFF1-5683-4FE6-AAB1-DDFC75F4FAE3}"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EF3FD0DE-D0A6-4120-8493-4116511CF127}" type="datetimeFigureOut">
              <a:rPr lang="el-GR" smtClean="0"/>
              <a:pPr/>
              <a:t>11/2/2019</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4681CFF1-5683-4FE6-AAB1-DDFC75F4FAE3}"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681CFF1-5683-4FE6-AAB1-DDFC75F4FAE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EF3FD0DE-D0A6-4120-8493-4116511CF127}" type="datetimeFigureOut">
              <a:rPr lang="el-GR" smtClean="0"/>
              <a:pPr/>
              <a:t>11/2/2019</a:t>
            </a:fld>
            <a:endParaRPr lang="el-GR"/>
          </a:p>
        </p:txBody>
      </p:sp>
      <p:sp>
        <p:nvSpPr>
          <p:cNvPr id="9" name="8 - Θέση αριθμού διαφάνειας"/>
          <p:cNvSpPr>
            <a:spLocks noGrp="1"/>
          </p:cNvSpPr>
          <p:nvPr>
            <p:ph type="sldNum" sz="quarter" idx="15"/>
          </p:nvPr>
        </p:nvSpPr>
        <p:spPr/>
        <p:txBody>
          <a:bodyPr/>
          <a:lstStyle/>
          <a:p>
            <a:fld id="{4681CFF1-5683-4FE6-AAB1-DDFC75F4FAE3}"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EF3FD0DE-D0A6-4120-8493-4116511CF127}" type="datetimeFigureOut">
              <a:rPr lang="el-GR" smtClean="0"/>
              <a:pPr/>
              <a:t>11/2/2019</a:t>
            </a:fld>
            <a:endParaRPr lang="el-GR"/>
          </a:p>
        </p:txBody>
      </p:sp>
      <p:sp>
        <p:nvSpPr>
          <p:cNvPr id="9" name="8 - Θέση αριθμού διαφάνειας"/>
          <p:cNvSpPr>
            <a:spLocks noGrp="1"/>
          </p:cNvSpPr>
          <p:nvPr>
            <p:ph type="sldNum" sz="quarter" idx="11"/>
          </p:nvPr>
        </p:nvSpPr>
        <p:spPr/>
        <p:txBody>
          <a:bodyPr/>
          <a:lstStyle/>
          <a:p>
            <a:fld id="{4681CFF1-5683-4FE6-AAB1-DDFC75F4FAE3}"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F3FD0DE-D0A6-4120-8493-4116511CF127}" type="datetimeFigureOut">
              <a:rPr lang="el-GR" smtClean="0"/>
              <a:pPr/>
              <a:t>11/2/2019</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681CFF1-5683-4FE6-AAB1-DDFC75F4FAE3}"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5429264"/>
            <a:ext cx="8305800" cy="1143000"/>
          </a:xfrm>
        </p:spPr>
        <p:txBody>
          <a:bodyPr/>
          <a:lstStyle/>
          <a:p>
            <a:r>
              <a:rPr lang="el-GR" sz="3600" b="1" dirty="0" smtClean="0"/>
              <a:t>ΠΑΝΕΛΛΗΝΙΟΙ ΔΕΣΜΟΙ</a:t>
            </a:r>
          </a:p>
          <a:p>
            <a:r>
              <a:rPr lang="el-GR" sz="3600" b="1" dirty="0" err="1" smtClean="0"/>
              <a:t>σσ</a:t>
            </a:r>
            <a:r>
              <a:rPr lang="el-GR" sz="3600" b="1" dirty="0" smtClean="0"/>
              <a:t>. 54-55</a:t>
            </a:r>
            <a:endParaRPr lang="el-GR" sz="3600" b="1" dirty="0"/>
          </a:p>
        </p:txBody>
      </p:sp>
      <p:pic>
        <p:nvPicPr>
          <p:cNvPr id="20482" name="Picture 2" descr="http://ebooks.edu.gr/modules/ebook/show.php/DSGYM-A105/29/158,914/images/kef04_06/SEL_085_J.jpg"/>
          <p:cNvPicPr>
            <a:picLocks noChangeAspect="1" noChangeArrowheads="1"/>
          </p:cNvPicPr>
          <p:nvPr/>
        </p:nvPicPr>
        <p:blipFill>
          <a:blip r:embed="rId2"/>
          <a:srcRect/>
          <a:stretch>
            <a:fillRect/>
          </a:stretch>
        </p:blipFill>
        <p:spPr bwMode="auto">
          <a:xfrm>
            <a:off x="0" y="0"/>
            <a:ext cx="6357926" cy="4214818"/>
          </a:xfrm>
          <a:prstGeom prst="rect">
            <a:avLst/>
          </a:prstGeom>
          <a:noFill/>
        </p:spPr>
      </p:pic>
      <p:pic>
        <p:nvPicPr>
          <p:cNvPr id="4" name="3 - Εικόνα" descr="αρχείο λήψης.jpg"/>
          <p:cNvPicPr>
            <a:picLocks noChangeAspect="1"/>
          </p:cNvPicPr>
          <p:nvPr/>
        </p:nvPicPr>
        <p:blipFill>
          <a:blip r:embed="rId3"/>
          <a:stretch>
            <a:fillRect/>
          </a:stretch>
        </p:blipFill>
        <p:spPr>
          <a:xfrm>
            <a:off x="4000496" y="785794"/>
            <a:ext cx="5143504" cy="4595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20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rxaia_olumpia_1.jpg"/>
          <p:cNvPicPr>
            <a:picLocks noGrp="1" noChangeAspect="1"/>
          </p:cNvPicPr>
          <p:nvPr>
            <p:ph idx="1"/>
          </p:nvPr>
        </p:nvPicPr>
        <p:blipFill>
          <a:blip r:embed="rId2" cstate="print"/>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ΗΒ.jpe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oplitodromos_Louvre_MN704.jp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R-olympia-palaestra.jpg"/>
          <p:cNvPicPr>
            <a:picLocks noGrp="1" noChangeAspect="1"/>
          </p:cNvPicPr>
          <p:nvPr>
            <p:ph idx="1"/>
          </p:nvPr>
        </p:nvPicPr>
        <p:blipFill>
          <a:blip r:embed="rId2"/>
          <a:stretch>
            <a:fillRect/>
          </a:stretch>
        </p:blipFill>
        <p:spPr>
          <a:xfrm>
            <a:off x="357158" y="357166"/>
            <a:ext cx="8501122" cy="6143668"/>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070529.jpg"/>
          <p:cNvPicPr>
            <a:picLocks noGrp="1" noChangeAspect="1"/>
          </p:cNvPicPr>
          <p:nvPr>
            <p:ph idx="1"/>
          </p:nvPr>
        </p:nvPicPr>
        <p:blipFill>
          <a:blip r:embed="rId2"/>
          <a:stretch>
            <a:fillRect/>
          </a:stretch>
        </p:blipFill>
        <p:spPr>
          <a:xfrm>
            <a:off x="0" y="0"/>
            <a:ext cx="9143999"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nkration_Met_16.71.jpg"/>
          <p:cNvPicPr>
            <a:picLocks noGrp="1" noChangeAspect="1"/>
          </p:cNvPicPr>
          <p:nvPr>
            <p:ph idx="1"/>
          </p:nvPr>
        </p:nvPicPr>
        <p:blipFill>
          <a:blip r:embed="rId2"/>
          <a:stretch>
            <a:fillRect/>
          </a:stretch>
        </p:blipFill>
        <p:spPr>
          <a:xfrm>
            <a:off x="357158" y="357166"/>
            <a:ext cx="8501121" cy="6215106"/>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280px-Chariot_race_Met_L.1999.10.12.jpg"/>
          <p:cNvPicPr>
            <a:picLocks noGrp="1" noChangeAspect="1"/>
          </p:cNvPicPr>
          <p:nvPr>
            <p:ph idx="1"/>
          </p:nvPr>
        </p:nvPicPr>
        <p:blipFill>
          <a:blip r:embed="rId2"/>
          <a:stretch>
            <a:fillRect/>
          </a:stretch>
        </p:blipFill>
        <p:spPr>
          <a:xfrm>
            <a:off x="357158" y="285728"/>
            <a:ext cx="8501122" cy="6286544"/>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 name="3 - Θέση περιεχομένου" descr="77.jpg"/>
          <p:cNvPicPr>
            <a:picLocks noGrp="1" noChangeAspect="1"/>
          </p:cNvPicPr>
          <p:nvPr>
            <p:ph idx="1"/>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85728"/>
            <a:ext cx="8229600" cy="5810272"/>
          </a:xfrm>
        </p:spPr>
        <p:txBody>
          <a:bodyPr>
            <a:normAutofit lnSpcReduction="10000"/>
          </a:bodyPr>
          <a:lstStyle/>
          <a:p>
            <a:r>
              <a:rPr lang="el-GR" sz="3200" dirty="0" smtClean="0"/>
              <a:t>Πριν από τους αγώνες, κήρυκες περιέτρεχαν την Ελλάδα και ανακοίνωναν την επικείμενη έναρξή τους.</a:t>
            </a:r>
          </a:p>
          <a:p>
            <a:r>
              <a:rPr lang="el-GR" sz="3200" dirty="0" smtClean="0"/>
              <a:t> Γινόταν </a:t>
            </a:r>
            <a:r>
              <a:rPr lang="el-GR" sz="3200" dirty="0" smtClean="0">
                <a:solidFill>
                  <a:srgbClr val="FF0000"/>
                </a:solidFill>
              </a:rPr>
              <a:t>εκεχειρία</a:t>
            </a:r>
            <a:r>
              <a:rPr lang="el-GR" sz="3200" dirty="0" smtClean="0"/>
              <a:t>, σταματούσαν δηλαδή οι πόλεμοι και μπορούσαν έτσι οι αντιπροσωπείες από τις πόλεις να φθάσουν στην Ολυμπία χωρίς να διατρέξουν κανέναν κίνδυνο.</a:t>
            </a:r>
          </a:p>
          <a:p>
            <a:r>
              <a:rPr lang="el-GR" sz="3200" dirty="0" smtClean="0"/>
              <a:t>Ο αθλητής που νικούσε στεφανωνόταν με </a:t>
            </a:r>
            <a:r>
              <a:rPr lang="el-GR" sz="3200" dirty="0" smtClean="0">
                <a:solidFill>
                  <a:schemeClr val="accent3">
                    <a:lumMod val="50000"/>
                  </a:schemeClr>
                </a:solidFill>
              </a:rPr>
              <a:t>κλαδί αγριελιάς </a:t>
            </a:r>
            <a:r>
              <a:rPr lang="el-GR" sz="3200" dirty="0" smtClean="0"/>
              <a:t>και κέρδιζε την αγάπη όλων, ενώ θριαμβευτική ήταν και η υποδοχή που του επιφύλασσε η πόλη του.</a:t>
            </a:r>
          </a:p>
          <a:p>
            <a:endParaRPr lang="el-GR" dirty="0"/>
          </a:p>
        </p:txBody>
      </p:sp>
      <p:sp>
        <p:nvSpPr>
          <p:cNvPr id="3" name="2 - Τίτλος"/>
          <p:cNvSpPr>
            <a:spLocks noGrp="1"/>
          </p:cNvSpPr>
          <p:nvPr>
            <p:ph type="title"/>
          </p:nvPr>
        </p:nvSpPr>
        <p:spPr/>
        <p:txBody>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 name="3 - Θέση περιεχομένου" descr="1neb39a.jpg"/>
          <p:cNvPicPr>
            <a:picLocks noGrp="1" noChangeAspect="1"/>
          </p:cNvPicPr>
          <p:nvPr>
            <p:ph idx="1"/>
          </p:nvPr>
        </p:nvPicPr>
        <p:blipFill>
          <a:blip r:embed="rId2"/>
          <a:stretch>
            <a:fillRect/>
          </a:stretch>
        </p:blipFill>
        <p:spPr>
          <a:xfrm>
            <a:off x="857224" y="0"/>
            <a:ext cx="764386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3-638.jp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 name="3 - Θέση περιεχομένου" descr="arxaiotita6.jpg"/>
          <p:cNvPicPr>
            <a:picLocks noGrp="1" noChangeAspect="1"/>
          </p:cNvPicPr>
          <p:nvPr>
            <p:ph idx="1"/>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 name="3 - Θέση περιεχομένου" descr="images.jpg"/>
          <p:cNvPicPr>
            <a:picLocks noGrp="1" noChangeAspect="1"/>
          </p:cNvPicPr>
          <p:nvPr>
            <p:ph idx="1"/>
          </p:nvPr>
        </p:nvPicPr>
        <p:blipFill>
          <a:blip r:embed="rId2"/>
          <a:stretch>
            <a:fillRect/>
          </a:stretch>
        </p:blipFill>
        <p:spPr>
          <a:xfrm>
            <a:off x="714348" y="285728"/>
            <a:ext cx="7715304" cy="628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3200" dirty="0" smtClean="0"/>
              <a:t>Η είσοδος γινόταν συνήθως πάνω σε άρμα, όχι από την πύλη, αλλά από ένα </a:t>
            </a:r>
            <a:r>
              <a:rPr lang="el-GR" sz="3200" dirty="0" smtClean="0">
                <a:solidFill>
                  <a:srgbClr val="FF0000"/>
                </a:solidFill>
              </a:rPr>
              <a:t>άνοιγμα του τείχους </a:t>
            </a:r>
            <a:r>
              <a:rPr lang="el-GR" sz="3200" dirty="0" smtClean="0"/>
              <a:t>που το γκρέμιζαν συμβολικά, με την πεποίθηση ότι το κενό στο εξής θα το κάλυπτε ο ίδιος με την ανδρεία του. </a:t>
            </a:r>
          </a:p>
          <a:p>
            <a:r>
              <a:rPr lang="el-GR" sz="3200" dirty="0" smtClean="0"/>
              <a:t>Στη Σπάρτη μάλιστα ο ολυμπιονίκης αποκτούσε το προνόμιο να πολεμάει στη μάχη δίπλα στον βασιλιά.</a:t>
            </a:r>
            <a:endParaRPr lang="el-GR" sz="3200" dirty="0"/>
          </a:p>
        </p:txBody>
      </p:sp>
      <p:sp>
        <p:nvSpPr>
          <p:cNvPr id="2" name="1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071678"/>
            <a:ext cx="8229600" cy="4238636"/>
          </a:xfrm>
        </p:spPr>
        <p:txBody>
          <a:bodyPr>
            <a:normAutofit/>
          </a:bodyPr>
          <a:lstStyle/>
          <a:p>
            <a:r>
              <a:rPr lang="el-GR" sz="3600" dirty="0" smtClean="0"/>
              <a:t>Σε όλες τις εποχές οι άνθρωποι αισθάνονταν την ανάγκη να προβλέψουν το μέλλον. </a:t>
            </a:r>
          </a:p>
          <a:p>
            <a:r>
              <a:rPr lang="el-GR" sz="3600" dirty="0" smtClean="0"/>
              <a:t>Την απάντηση σε αυτό το ερώτημα οι αρχαίοι την αναζητούσαν στα </a:t>
            </a:r>
            <a:r>
              <a:rPr lang="el-GR" sz="3600" dirty="0" smtClean="0">
                <a:solidFill>
                  <a:schemeClr val="tx2">
                    <a:lumMod val="10000"/>
                  </a:schemeClr>
                </a:solidFill>
              </a:rPr>
              <a:t>μαντεία</a:t>
            </a:r>
            <a:r>
              <a:rPr lang="el-GR" sz="3600" dirty="0" smtClean="0"/>
              <a:t>. </a:t>
            </a:r>
            <a:endParaRPr lang="el-GR" sz="3600" dirty="0"/>
          </a:p>
        </p:txBody>
      </p:sp>
      <p:sp>
        <p:nvSpPr>
          <p:cNvPr id="2" name="1 - Τίτλος"/>
          <p:cNvSpPr>
            <a:spLocks noGrp="1"/>
          </p:cNvSpPr>
          <p:nvPr>
            <p:ph type="title"/>
          </p:nvPr>
        </p:nvSpPr>
        <p:spPr/>
        <p:txBody>
          <a:bodyPr/>
          <a:lstStyle/>
          <a:p>
            <a:pPr algn="ctr"/>
            <a:r>
              <a:rPr lang="el-GR" b="1" dirty="0" smtClean="0">
                <a:solidFill>
                  <a:schemeClr val="accent5">
                    <a:lumMod val="50000"/>
                  </a:schemeClr>
                </a:solidFill>
              </a:rPr>
              <a:t>Τα μαντεία</a:t>
            </a:r>
            <a:endParaRPr lang="el-GR"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6" name="5 - Θέση περιεχομένου" descr="header.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3200" dirty="0" smtClean="0"/>
              <a:t>Πιο ονομαστό μαντείο υπήρξε το μαντείο των </a:t>
            </a:r>
            <a:r>
              <a:rPr lang="el-GR" sz="3200" dirty="0" smtClean="0">
                <a:solidFill>
                  <a:srgbClr val="FF0000"/>
                </a:solidFill>
              </a:rPr>
              <a:t>Δελφών</a:t>
            </a:r>
            <a:r>
              <a:rPr lang="el-GR" sz="3200" dirty="0" smtClean="0"/>
              <a:t>, το οποίο ήταν αφιερωμένο στον </a:t>
            </a:r>
            <a:r>
              <a:rPr lang="el-GR" sz="3200" dirty="0" smtClean="0">
                <a:solidFill>
                  <a:srgbClr val="FFC000"/>
                </a:solidFill>
              </a:rPr>
              <a:t>Απόλλωνα</a:t>
            </a:r>
            <a:r>
              <a:rPr lang="el-GR" sz="3200" dirty="0" smtClean="0"/>
              <a:t>. </a:t>
            </a:r>
          </a:p>
          <a:p>
            <a:r>
              <a:rPr lang="el-GR" sz="3200" dirty="0" smtClean="0"/>
              <a:t>Ο θεός αυτός της μαντικής έδινε τους χρησμούς μέσω της ιέρειας </a:t>
            </a:r>
            <a:r>
              <a:rPr lang="el-GR" sz="3200" dirty="0" smtClean="0">
                <a:solidFill>
                  <a:schemeClr val="accent4">
                    <a:lumMod val="50000"/>
                  </a:schemeClr>
                </a:solidFill>
              </a:rPr>
              <a:t>Πυθίας</a:t>
            </a:r>
            <a:r>
              <a:rPr lang="el-GR" sz="3200" dirty="0" smtClean="0"/>
              <a:t>. </a:t>
            </a:r>
          </a:p>
          <a:p>
            <a:r>
              <a:rPr lang="el-GR" sz="3200" dirty="0" smtClean="0"/>
              <a:t>Από τα λόγια της Πυθίας συντάσσονταν οι χρησμοί, οι οποίοι πολλές φορές είχαν αμφίσημο νόημα. </a:t>
            </a:r>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4" name="3 - Εικόνα" descr="pytho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 name="3 - Θέση περιεχομένου" descr="manteio-delfon.jpg"/>
          <p:cNvPicPr>
            <a:picLocks noGrp="1" noChangeAspect="1"/>
          </p:cNvPicPr>
          <p:nvPr>
            <p:ph idx="1"/>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3200" dirty="0" smtClean="0"/>
              <a:t>Οι απαντήσεις συνάγονταν με πλάγιο (μεταφορικό) τρόπο, γι’ αυτό και ο Απόλλωνας ονομαζόταν </a:t>
            </a:r>
            <a:r>
              <a:rPr lang="el-GR" sz="3200" dirty="0" smtClean="0">
                <a:solidFill>
                  <a:schemeClr val="accent3">
                    <a:lumMod val="50000"/>
                  </a:schemeClr>
                </a:solidFill>
              </a:rPr>
              <a:t>Λοξίας</a:t>
            </a:r>
            <a:r>
              <a:rPr lang="el-GR" sz="3200" dirty="0" smtClean="0"/>
              <a:t>. </a:t>
            </a:r>
          </a:p>
          <a:p>
            <a:r>
              <a:rPr lang="el-GR" sz="3200" dirty="0" smtClean="0"/>
              <a:t>Το μαντείο απέκτησε μεγάλη φήμη. </a:t>
            </a:r>
          </a:p>
          <a:p>
            <a:r>
              <a:rPr lang="el-GR" sz="3200" dirty="0" smtClean="0"/>
              <a:t>Βασιλείς από την Αίγυπτο και τη Λυδία, μάλιστα, είχαν ζητήσει τη βοήθειά του.</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 </a:t>
            </a:r>
            <a:r>
              <a:rPr lang="el-GR" b="1" dirty="0" smtClean="0"/>
              <a:t>Ήξεις</a:t>
            </a:r>
            <a:r>
              <a:rPr lang="el-GR" dirty="0" smtClean="0"/>
              <a:t> </a:t>
            </a:r>
            <a:r>
              <a:rPr lang="el-GR" b="1" dirty="0" smtClean="0"/>
              <a:t>αφήξεις</a:t>
            </a:r>
            <a:r>
              <a:rPr lang="el-GR" dirty="0" smtClean="0"/>
              <a:t> </a:t>
            </a:r>
          </a:p>
          <a:p>
            <a:pPr>
              <a:buNone/>
            </a:pPr>
            <a:r>
              <a:rPr lang="el-GR" dirty="0" smtClean="0"/>
              <a:t>ουκ εν </a:t>
            </a:r>
            <a:r>
              <a:rPr lang="el-GR" dirty="0" err="1" smtClean="0"/>
              <a:t>πολέμω</a:t>
            </a:r>
            <a:r>
              <a:rPr lang="el-GR" dirty="0" smtClean="0"/>
              <a:t> </a:t>
            </a:r>
            <a:r>
              <a:rPr lang="el-GR" dirty="0" err="1" smtClean="0"/>
              <a:t>θνήξεις</a:t>
            </a:r>
            <a:endParaRPr lang="el-GR" dirty="0" smtClean="0"/>
          </a:p>
          <a:p>
            <a:pPr>
              <a:buNone/>
            </a:pPr>
            <a:endParaRPr lang="el-GR" dirty="0" smtClean="0"/>
          </a:p>
          <a:p>
            <a:r>
              <a:rPr lang="el-GR" dirty="0" smtClean="0"/>
              <a:t> </a:t>
            </a:r>
            <a:r>
              <a:rPr lang="el-GR" b="1" dirty="0" smtClean="0"/>
              <a:t>Ήξεις</a:t>
            </a:r>
            <a:r>
              <a:rPr lang="el-GR" dirty="0" smtClean="0"/>
              <a:t> </a:t>
            </a:r>
            <a:r>
              <a:rPr lang="el-GR" b="1" dirty="0" smtClean="0"/>
              <a:t>αφήξεις</a:t>
            </a:r>
            <a:r>
              <a:rPr lang="el-GR" dirty="0" smtClean="0"/>
              <a:t> ουκ </a:t>
            </a:r>
          </a:p>
          <a:p>
            <a:pPr>
              <a:buNone/>
            </a:pPr>
            <a:r>
              <a:rPr lang="el-GR" dirty="0" smtClean="0"/>
              <a:t>εν </a:t>
            </a:r>
            <a:r>
              <a:rPr lang="el-GR" dirty="0" err="1" smtClean="0"/>
              <a:t>πολέμω</a:t>
            </a:r>
            <a:r>
              <a:rPr lang="el-GR" dirty="0" smtClean="0"/>
              <a:t> </a:t>
            </a:r>
            <a:r>
              <a:rPr lang="el-GR" dirty="0" err="1" smtClean="0"/>
              <a:t>θνήξεις</a:t>
            </a:r>
            <a:endParaRPr lang="el-GR" dirty="0" smtClean="0"/>
          </a:p>
          <a:p>
            <a:pPr>
              <a:buNone/>
            </a:pPr>
            <a:endParaRPr lang="el-GR" dirty="0" smtClean="0"/>
          </a:p>
          <a:p>
            <a:pPr>
              <a:buNone/>
            </a:pPr>
            <a:endParaRPr lang="el-GR" dirty="0" smtClean="0">
              <a:solidFill>
                <a:schemeClr val="bg1"/>
              </a:solidFill>
            </a:endParaRPr>
          </a:p>
          <a:p>
            <a:pPr>
              <a:buNone/>
            </a:pPr>
            <a:endParaRPr lang="el-GR" dirty="0">
              <a:solidFill>
                <a:schemeClr val="bg1"/>
              </a:solidFill>
            </a:endParaRPr>
          </a:p>
        </p:txBody>
      </p:sp>
      <p:sp>
        <p:nvSpPr>
          <p:cNvPr id="3" name="2 - Τίτλος"/>
          <p:cNvSpPr>
            <a:spLocks noGrp="1"/>
          </p:cNvSpPr>
          <p:nvPr>
            <p:ph type="title"/>
          </p:nvPr>
        </p:nvSpPr>
        <p:spPr/>
        <p:txBody>
          <a:bodyPr/>
          <a:lstStyle/>
          <a:p>
            <a:endParaRPr lang="el-GR"/>
          </a:p>
        </p:txBody>
      </p:sp>
      <p:pic>
        <p:nvPicPr>
          <p:cNvPr id="4" name="7 - Θέση περιεχομένου" descr="220px-Collier-priestess_of_Delphi.jpg"/>
          <p:cNvPicPr>
            <a:picLocks noChangeAspect="1"/>
          </p:cNvPicPr>
          <p:nvPr/>
        </p:nvPicPr>
        <p:blipFill>
          <a:blip r:embed="rId2"/>
          <a:stretch>
            <a:fillRect/>
          </a:stretch>
        </p:blipFill>
        <p:spPr>
          <a:xfrm>
            <a:off x="4643438" y="0"/>
            <a:ext cx="450056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l-GR" sz="3200" dirty="0" smtClean="0"/>
              <a:t>Οι Έλληνες από παλιά έζησαν χωρισμένοι. </a:t>
            </a:r>
          </a:p>
          <a:p>
            <a:r>
              <a:rPr lang="el-GR" sz="3200" dirty="0" smtClean="0"/>
              <a:t>Απλωμένοι σε έναν ευρύ γεωγραφικό χώρο δε συγκρότησαν ενιαίο κράτος με τη σημερινή έννοια του όρου.</a:t>
            </a:r>
          </a:p>
          <a:p>
            <a:r>
              <a:rPr lang="el-GR" sz="3200" dirty="0" smtClean="0"/>
              <a:t> Η επαφή, όμως, με τους άλλους λαούς τούς βοήθησε να αποκτήσουν σαφή ιδέα για την </a:t>
            </a:r>
            <a:r>
              <a:rPr lang="el-GR" sz="3200" dirty="0" smtClean="0">
                <a:solidFill>
                  <a:srgbClr val="FF0000"/>
                </a:solidFill>
              </a:rPr>
              <a:t>ενότητά</a:t>
            </a:r>
            <a:r>
              <a:rPr lang="el-GR" sz="3200" dirty="0" smtClean="0"/>
              <a:t> τους. </a:t>
            </a:r>
          </a:p>
          <a:p>
            <a:r>
              <a:rPr lang="el-GR" sz="3200" dirty="0" smtClean="0"/>
              <a:t>Μιλούσαν όλοι, με κάποιες διαφορές φυσικά, την </a:t>
            </a:r>
            <a:r>
              <a:rPr lang="el-GR" sz="3200" dirty="0" smtClean="0">
                <a:solidFill>
                  <a:srgbClr val="002060"/>
                </a:solidFill>
              </a:rPr>
              <a:t>ίδια γλώσσα </a:t>
            </a:r>
            <a:r>
              <a:rPr lang="el-GR" sz="3200" dirty="0" smtClean="0"/>
              <a:t>και λάτρευαν τους </a:t>
            </a:r>
            <a:r>
              <a:rPr lang="el-GR" sz="3200" dirty="0" smtClean="0">
                <a:solidFill>
                  <a:srgbClr val="002060"/>
                </a:solidFill>
              </a:rPr>
              <a:t>ίδιους θεούς</a:t>
            </a:r>
            <a:r>
              <a:rPr lang="el-GR" sz="3200" dirty="0" smtClean="0"/>
              <a:t>. </a:t>
            </a:r>
            <a:endParaRPr lang="el-GR" sz="3200" dirty="0"/>
          </a:p>
        </p:txBody>
      </p:sp>
      <p:sp>
        <p:nvSpPr>
          <p:cNvPr id="2" name="1 - Τίτλος"/>
          <p:cNvSpPr>
            <a:spLocks noGrp="1"/>
          </p:cNvSpPr>
          <p:nvPr>
            <p:ph type="title"/>
          </p:nvPr>
        </p:nvSpPr>
        <p:spPr/>
        <p:txBody>
          <a:bodyPr>
            <a:normAutofit/>
          </a:bodyPr>
          <a:lstStyle/>
          <a:p>
            <a:pPr algn="ctr"/>
            <a:r>
              <a:rPr lang="el-GR" b="1" dirty="0" smtClean="0">
                <a:solidFill>
                  <a:schemeClr val="accent4">
                    <a:lumMod val="50000"/>
                  </a:schemeClr>
                </a:solidFill>
              </a:rPr>
              <a:t>Η ενότητα των Ελλήνων</a:t>
            </a:r>
            <a:endParaRPr lang="el-GR"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03194134.jp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07Dodonia_Zeusheiligtum02.jpg"/>
          <p:cNvPicPr>
            <a:picLocks noGrp="1" noChangeAspect="1"/>
          </p:cNvPicPr>
          <p:nvPr>
            <p:ph idx="1"/>
          </p:nvPr>
        </p:nvPicPr>
        <p:blipFill>
          <a:blip r:embed="rId2" cstate="print"/>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928802"/>
            <a:ext cx="8229600" cy="4572000"/>
          </a:xfrm>
        </p:spPr>
        <p:txBody>
          <a:bodyPr>
            <a:normAutofit/>
          </a:bodyPr>
          <a:lstStyle/>
          <a:p>
            <a:r>
              <a:rPr lang="el-GR" sz="3200" dirty="0" smtClean="0"/>
              <a:t>Οι πόλεις που βρίσκονταν </a:t>
            </a:r>
            <a:r>
              <a:rPr lang="el-GR" sz="3200" dirty="0" smtClean="0">
                <a:solidFill>
                  <a:schemeClr val="accent1">
                    <a:lumMod val="50000"/>
                  </a:schemeClr>
                </a:solidFill>
              </a:rPr>
              <a:t>γύρω από ένα ιερό </a:t>
            </a:r>
            <a:r>
              <a:rPr lang="el-GR" sz="3200" dirty="0" smtClean="0"/>
              <a:t>συγκροτούσαν </a:t>
            </a:r>
            <a:r>
              <a:rPr lang="el-GR" sz="3200" dirty="0" smtClean="0">
                <a:solidFill>
                  <a:schemeClr val="accent6">
                    <a:lumMod val="50000"/>
                  </a:schemeClr>
                </a:solidFill>
              </a:rPr>
              <a:t>ενώσεις</a:t>
            </a:r>
            <a:r>
              <a:rPr lang="el-GR" sz="3200" dirty="0" smtClean="0"/>
              <a:t>, με σκοπό να ρυθμίζουν θέματα που σχετίζονταν με τη </a:t>
            </a:r>
            <a:r>
              <a:rPr lang="el-GR" sz="3200" dirty="0" smtClean="0">
                <a:solidFill>
                  <a:schemeClr val="bg2">
                    <a:lumMod val="50000"/>
                  </a:schemeClr>
                </a:solidFill>
              </a:rPr>
              <a:t>λειτουργία</a:t>
            </a:r>
            <a:r>
              <a:rPr lang="el-GR" sz="3200" dirty="0" smtClean="0"/>
              <a:t> και την </a:t>
            </a:r>
            <a:r>
              <a:rPr lang="el-GR" sz="3200" dirty="0" smtClean="0">
                <a:solidFill>
                  <a:schemeClr val="tx2">
                    <a:lumMod val="25000"/>
                  </a:schemeClr>
                </a:solidFill>
              </a:rPr>
              <a:t>ασφάλειά</a:t>
            </a:r>
            <a:r>
              <a:rPr lang="el-GR" sz="3200" dirty="0" smtClean="0"/>
              <a:t> του.</a:t>
            </a:r>
          </a:p>
          <a:p>
            <a:r>
              <a:rPr lang="el-GR" sz="3200" dirty="0" smtClean="0"/>
              <a:t>Οι ενώσεις αυτές ονομάζονταν αμφικτιονίες.</a:t>
            </a:r>
          </a:p>
          <a:p>
            <a:r>
              <a:rPr lang="el-GR" sz="3200" dirty="0" smtClean="0"/>
              <a:t>Η πιο γνωστή ήταν η αμφικτιονία των </a:t>
            </a:r>
            <a:r>
              <a:rPr lang="el-GR" sz="3200" dirty="0" smtClean="0">
                <a:solidFill>
                  <a:srgbClr val="FFC000"/>
                </a:solidFill>
              </a:rPr>
              <a:t>Δελφών</a:t>
            </a:r>
            <a:r>
              <a:rPr lang="el-GR" sz="3200" dirty="0" smtClean="0"/>
              <a:t>. </a:t>
            </a:r>
            <a:endParaRPr lang="el-GR" sz="3200" dirty="0"/>
          </a:p>
        </p:txBody>
      </p:sp>
      <p:sp>
        <p:nvSpPr>
          <p:cNvPr id="2" name="1 - Τίτλος"/>
          <p:cNvSpPr>
            <a:spLocks noGrp="1"/>
          </p:cNvSpPr>
          <p:nvPr>
            <p:ph type="title"/>
          </p:nvPr>
        </p:nvSpPr>
        <p:spPr/>
        <p:txBody>
          <a:bodyPr/>
          <a:lstStyle/>
          <a:p>
            <a:pPr algn="ctr"/>
            <a:r>
              <a:rPr lang="el-GR" b="1" dirty="0" smtClean="0">
                <a:solidFill>
                  <a:schemeClr val="accent4">
                    <a:lumMod val="75000"/>
                  </a:schemeClr>
                </a:solidFill>
              </a:rPr>
              <a:t>Αμφικτιονίες</a:t>
            </a:r>
            <a:endParaRPr lang="el-GR"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00174"/>
            <a:ext cx="8229600" cy="4881578"/>
          </a:xfrm>
        </p:spPr>
        <p:txBody>
          <a:bodyPr>
            <a:noAutofit/>
          </a:bodyPr>
          <a:lstStyle/>
          <a:p>
            <a:r>
              <a:rPr lang="el-GR" sz="3600" dirty="0" smtClean="0">
                <a:solidFill>
                  <a:schemeClr val="accent3">
                    <a:lumMod val="50000"/>
                  </a:schemeClr>
                </a:solidFill>
              </a:rPr>
              <a:t>Κάθε πόλη </a:t>
            </a:r>
            <a:r>
              <a:rPr lang="el-GR" sz="3600" dirty="0" smtClean="0"/>
              <a:t>συμμετείχε στην ένωση με </a:t>
            </a:r>
            <a:r>
              <a:rPr lang="el-GR" sz="3600" dirty="0" smtClean="0">
                <a:solidFill>
                  <a:srgbClr val="FF0000"/>
                </a:solidFill>
              </a:rPr>
              <a:t>δύο αντιπροσώπους</a:t>
            </a:r>
            <a:r>
              <a:rPr lang="el-GR" sz="3600" dirty="0" smtClean="0"/>
              <a:t>, οι οποίοι συνεδρίαζαν δύο φορές τον χρόνο. </a:t>
            </a:r>
          </a:p>
          <a:p>
            <a:r>
              <a:rPr lang="el-GR" sz="3600" dirty="0" smtClean="0"/>
              <a:t>Τα θέματα που συζητούσαν αφορούσαν όχι μόνο το ιερό, αλλά και εκδηλώσεις της κοινωνικής ζωής. </a:t>
            </a:r>
          </a:p>
          <a:p>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3600" dirty="0" smtClean="0"/>
              <a:t>Μια απόφαση μάλιστα, όπως αυτή που έλεγε ότι η στέρηση νερού για οποιονδήποτε λόγο από μια πόλη αποτελεί πράξη ιεροσυλίας, θεωρείται και σήμερα ως πολύ προοδευτική.</a:t>
            </a:r>
          </a:p>
          <a:p>
            <a:r>
              <a:rPr lang="el-GR" sz="3600" dirty="0" smtClean="0"/>
              <a:t> Γενικά, οι </a:t>
            </a:r>
            <a:r>
              <a:rPr lang="el-GR" sz="3600" dirty="0" smtClean="0">
                <a:solidFill>
                  <a:srgbClr val="FF0000"/>
                </a:solidFill>
              </a:rPr>
              <a:t>αποφάσεις</a:t>
            </a:r>
            <a:r>
              <a:rPr lang="el-GR" sz="3600" dirty="0" smtClean="0"/>
              <a:t> των αμφικτιονιών ήταν </a:t>
            </a:r>
            <a:r>
              <a:rPr lang="el-GR" sz="3600" dirty="0" smtClean="0">
                <a:solidFill>
                  <a:srgbClr val="FF0000"/>
                </a:solidFill>
              </a:rPr>
              <a:t>σεβαστές</a:t>
            </a:r>
            <a:r>
              <a:rPr lang="el-GR" sz="3600" dirty="0" smtClean="0"/>
              <a:t> από όλους.</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000108"/>
            <a:ext cx="8929718" cy="5857892"/>
          </a:xfrm>
        </p:spPr>
        <p:txBody>
          <a:bodyPr>
            <a:normAutofit/>
          </a:bodyPr>
          <a:lstStyle/>
          <a:p>
            <a:r>
              <a:rPr lang="el-GR" sz="3200" dirty="0" smtClean="0"/>
              <a:t>Κάποτε, λένε, μια ηλικιωμένη γυναίκα πήγε στην Ολυμπία, μπήκε στο στάδιο, στάθηκε σε μια γωνιά και παρατηρούσε τους αθλητές που αγωνίζονταν. Όταν όμως την είδαν οι Ελλανοδίκες, της έκαναν παρατηρήσεις, γιατί τόλμησε να μπει στο στάδιο. Εκείνη τότε απάντησε: Σε ποια άλλη γυναίκα ο θεός, που λατρεύεται εδώ, έδωσε τέτοια ευκαιρία να καυχιέται πως έχει πατέρα, τρία αδέλφια ολυμπιονίκες και τώρα τον γιο της έτοιμο να αγωνιστεί;</a:t>
            </a:r>
          </a:p>
          <a:p>
            <a:endParaRPr lang="el-GR" sz="3200" dirty="0"/>
          </a:p>
        </p:txBody>
      </p:sp>
      <p:sp>
        <p:nvSpPr>
          <p:cNvPr id="3" name="2 - Τίτλος"/>
          <p:cNvSpPr>
            <a:spLocks noGrp="1"/>
          </p:cNvSpPr>
          <p:nvPr>
            <p:ph type="title"/>
          </p:nvPr>
        </p:nvSpPr>
        <p:spPr>
          <a:xfrm>
            <a:off x="428596" y="500042"/>
            <a:ext cx="8229600" cy="847708"/>
          </a:xfrm>
        </p:spPr>
        <p:txBody>
          <a:bodyPr>
            <a:normAutofit fontScale="90000"/>
          </a:bodyPr>
          <a:lstStyle/>
          <a:p>
            <a:pPr algn="ctr"/>
            <a:r>
              <a:rPr lang="el-GR" dirty="0" smtClean="0">
                <a:solidFill>
                  <a:schemeClr val="accent4">
                    <a:lumMod val="75000"/>
                  </a:schemeClr>
                </a:solidFill>
              </a:rPr>
              <a:t>ΚΑΛΛΙΠΑΤΕΙΡΑ</a:t>
            </a:r>
            <a:br>
              <a:rPr lang="el-GR" dirty="0" smtClean="0">
                <a:solidFill>
                  <a:schemeClr val="accent4">
                    <a:lumMod val="75000"/>
                  </a:schemeClr>
                </a:solidFill>
              </a:rPr>
            </a:br>
            <a:endParaRPr lang="el-GR"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785794"/>
            <a:ext cx="9001156" cy="5310206"/>
          </a:xfrm>
        </p:spPr>
        <p:txBody>
          <a:bodyPr>
            <a:noAutofit/>
          </a:bodyPr>
          <a:lstStyle/>
          <a:p>
            <a:r>
              <a:rPr lang="el-GR" sz="3200" dirty="0" smtClean="0"/>
              <a:t>Οι ερωτώντες διατύπωναν την ερώτηση γραπτά ή προφορικά... Η Πυθία, αθέατη απ' όλους, υπνωτισμένη από το μάσημα των φύλλων δάφνης, τα λιβάνια και τους καπνούς, έδινε την απάντηση με λέξεις ασυνάρτητες, κραυγές ακατάληπτες... Η απάντηση ήταν σκοτεινή και διφορούμενη, την οποία όμως οι πιστοί ερμήνευαν με τον τρόπο που τους άρεσε και μόνο αν το μέλλον ερχόταν αντίθετο, έβλεπε κανείς τη σωστή ερμηνεία. Έτσι δικαιολογείται το επίθετο του Απόλλωνα, Λοξίας. </a:t>
            </a:r>
            <a:endParaRPr lang="el-GR" sz="3200" dirty="0"/>
          </a:p>
        </p:txBody>
      </p:sp>
      <p:sp>
        <p:nvSpPr>
          <p:cNvPr id="3" name="2 - Τίτλος"/>
          <p:cNvSpPr>
            <a:spLocks noGrp="1"/>
          </p:cNvSpPr>
          <p:nvPr>
            <p:ph type="title"/>
          </p:nvPr>
        </p:nvSpPr>
        <p:spPr>
          <a:xfrm>
            <a:off x="457200" y="152400"/>
            <a:ext cx="8229600" cy="1204898"/>
          </a:xfrm>
        </p:spPr>
        <p:txBody>
          <a:bodyPr>
            <a:normAutofit fontScale="90000"/>
          </a:bodyPr>
          <a:lstStyle/>
          <a:p>
            <a:pPr algn="ctr"/>
            <a:r>
              <a:rPr lang="el-GR" dirty="0" smtClean="0">
                <a:solidFill>
                  <a:srgbClr val="00B0F0"/>
                </a:solidFill>
              </a:rPr>
              <a:t>ΟΙ ΧΡΗΣΜΟΙ ΤΟΥ ΜΑΝΤΕΙΟΥ</a:t>
            </a:r>
            <a:br>
              <a:rPr lang="el-GR" dirty="0" smtClean="0">
                <a:solidFill>
                  <a:srgbClr val="00B0F0"/>
                </a:solidFill>
              </a:rPr>
            </a:br>
            <a:endParaRPr lang="el-GR" dirty="0">
              <a:solidFill>
                <a:srgbClr val="00B0F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686800" cy="6858000"/>
          </a:xfrm>
        </p:spPr>
        <p:txBody>
          <a:bodyPr>
            <a:normAutofit/>
          </a:bodyPr>
          <a:lstStyle/>
          <a:p>
            <a:r>
              <a:rPr lang="el-GR" sz="3200" dirty="0" smtClean="0"/>
              <a:t>Ένα από τα γνωστότερα παραδείγματα αμφίβολου χρησμού είναι η απάντηση του μαντείου στον βασιλιά των </a:t>
            </a:r>
            <a:r>
              <a:rPr lang="el-GR" sz="3200" dirty="0" err="1" smtClean="0"/>
              <a:t>Λυδών</a:t>
            </a:r>
            <a:r>
              <a:rPr lang="el-GR" sz="3200" dirty="0" smtClean="0"/>
              <a:t> Κροίσο. Είχε ρωτήσει αν θα κέρδιζε πολεμώντας με τους Πέρσες. Ανάμεσα στα δύο βασίλεια ήταν το ποτάμι </a:t>
            </a:r>
            <a:r>
              <a:rPr lang="el-GR" sz="3200" dirty="0" err="1" smtClean="0"/>
              <a:t>Άλυς</a:t>
            </a:r>
            <a:r>
              <a:rPr lang="el-GR" sz="3200" dirty="0" smtClean="0"/>
              <a:t>. Το μαντείο απάντησε: Αν ο Κροίσος διαβεί τον </a:t>
            </a:r>
            <a:r>
              <a:rPr lang="el-GR" sz="3200" dirty="0" err="1" smtClean="0"/>
              <a:t>Άλυ</a:t>
            </a:r>
            <a:r>
              <a:rPr lang="el-GR" sz="3200" dirty="0" smtClean="0"/>
              <a:t>, θα καταστρέψει ένα μεγάλο κράτος. Ο Κροίσος ερμήνευσε τον χρησμό όπως του άρεσε, έκαμε τον πόλεμο, αλλά νικήθηκε. Τότε όλοι κατάλαβαν ότι το μαντείο εννοούσε ότι ο Κροίσος περνώντας τον </a:t>
            </a:r>
            <a:r>
              <a:rPr lang="el-GR" sz="3200" dirty="0" err="1" smtClean="0"/>
              <a:t>Άλυ</a:t>
            </a:r>
            <a:r>
              <a:rPr lang="el-GR" sz="3200" dirty="0" smtClean="0"/>
              <a:t>, δηλαδή κηρύσσοντας τον πόλεμο κατά των Περσών, θα καταστρέψει το δικό του κράτος.</a:t>
            </a:r>
            <a:endParaRPr lang="el-GR" sz="3200"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pn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Autofit/>
          </a:bodyPr>
          <a:lstStyle/>
          <a:p>
            <a:r>
              <a:rPr lang="el-GR" sz="3200" dirty="0" smtClean="0"/>
              <a:t>Ήδη την εποχή αυτή επικρατεί και η </a:t>
            </a:r>
            <a:r>
              <a:rPr lang="el-GR" sz="3200" dirty="0" smtClean="0">
                <a:solidFill>
                  <a:schemeClr val="accent1">
                    <a:lumMod val="50000"/>
                  </a:schemeClr>
                </a:solidFill>
              </a:rPr>
              <a:t>ονομασία Έλληνες</a:t>
            </a:r>
            <a:r>
              <a:rPr lang="el-GR" sz="3200" dirty="0" smtClean="0"/>
              <a:t>.</a:t>
            </a:r>
          </a:p>
          <a:p>
            <a:r>
              <a:rPr lang="el-GR" sz="3200" smtClean="0"/>
              <a:t>Οι </a:t>
            </a:r>
            <a:r>
              <a:rPr lang="el-GR" sz="3200" dirty="0" smtClean="0"/>
              <a:t>αποστάσεις που τους χώριζαν, καθώς και οι δυσκολίες της ζωής σε διάφορους τόπους ενίσχυαν ένα αίσθημα </a:t>
            </a:r>
            <a:r>
              <a:rPr lang="el-GR" sz="3200" dirty="0" smtClean="0">
                <a:solidFill>
                  <a:srgbClr val="FF0000"/>
                </a:solidFill>
              </a:rPr>
              <a:t>νοσταλγίας</a:t>
            </a:r>
            <a:r>
              <a:rPr lang="el-GR" sz="3200" dirty="0" smtClean="0"/>
              <a:t>. </a:t>
            </a:r>
          </a:p>
          <a:p>
            <a:r>
              <a:rPr lang="el-GR" sz="3200" dirty="0" smtClean="0"/>
              <a:t>Η ικανοποίηση του αισθήματος αυτού και η ιδέα ότι ανήκαν στον ίδιο λαό δημιούργησαν την ανάγκη </a:t>
            </a:r>
            <a:r>
              <a:rPr lang="el-GR" sz="3200" dirty="0" smtClean="0">
                <a:solidFill>
                  <a:schemeClr val="accent4">
                    <a:lumMod val="50000"/>
                  </a:schemeClr>
                </a:solidFill>
              </a:rPr>
              <a:t>συμμετοχής σε εκδηλώσεις πανελλήνιου χαρακτήρα.</a:t>
            </a:r>
            <a:endParaRPr lang="el-GR" sz="3200" dirty="0">
              <a:solidFill>
                <a:schemeClr val="accent4">
                  <a:lumMod val="50000"/>
                </a:schemeClr>
              </a:solidFill>
            </a:endParaRPr>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3200" dirty="0" smtClean="0"/>
              <a:t>Οι </a:t>
            </a:r>
            <a:r>
              <a:rPr lang="el-GR" sz="3200" b="1" dirty="0" smtClean="0">
                <a:solidFill>
                  <a:schemeClr val="accent4">
                    <a:lumMod val="50000"/>
                  </a:schemeClr>
                </a:solidFill>
              </a:rPr>
              <a:t>Ολυμπιακοί αγώνες</a:t>
            </a:r>
            <a:r>
              <a:rPr lang="el-GR" sz="3200" dirty="0" smtClean="0"/>
              <a:t> ήταν η πιο μεγάλη συνάντηση των Ελλήνων. </a:t>
            </a:r>
          </a:p>
          <a:p>
            <a:r>
              <a:rPr lang="el-GR" sz="3200" dirty="0" smtClean="0"/>
              <a:t>Στους αγώνες αυτούς, που γίνονταν κάθε </a:t>
            </a:r>
            <a:r>
              <a:rPr lang="el-GR" sz="3200" dirty="0" smtClean="0">
                <a:solidFill>
                  <a:srgbClr val="FF0000"/>
                </a:solidFill>
              </a:rPr>
              <a:t>τέσσερα χρόνια</a:t>
            </a:r>
            <a:r>
              <a:rPr lang="el-GR" sz="3200" dirty="0" smtClean="0"/>
              <a:t>, έπαιρναν μέρος </a:t>
            </a:r>
            <a:r>
              <a:rPr lang="el-GR" sz="3200" dirty="0" smtClean="0">
                <a:solidFill>
                  <a:schemeClr val="accent2">
                    <a:lumMod val="50000"/>
                  </a:schemeClr>
                </a:solidFill>
              </a:rPr>
              <a:t>μόνο Έλληνες</a:t>
            </a:r>
            <a:r>
              <a:rPr lang="el-GR" sz="3200" dirty="0" smtClean="0"/>
              <a:t>.</a:t>
            </a:r>
          </a:p>
          <a:p>
            <a:r>
              <a:rPr lang="el-GR" sz="3200" dirty="0" smtClean="0"/>
              <a:t> Επίσημα άρχισαν να τελούνται το 776 </a:t>
            </a:r>
            <a:r>
              <a:rPr lang="el-GR" sz="3200" dirty="0" err="1" smtClean="0"/>
              <a:t>π.Χ.</a:t>
            </a:r>
            <a:r>
              <a:rPr lang="el-GR" sz="3200" dirty="0" smtClean="0"/>
              <a:t>, έτος το οποίο αργότερα αποτέλεσε τη βάση για τη χρονολόγηση των γεγονότων.</a:t>
            </a:r>
          </a:p>
          <a:p>
            <a:endParaRPr lang="el-GR" dirty="0"/>
          </a:p>
        </p:txBody>
      </p:sp>
      <p:sp>
        <p:nvSpPr>
          <p:cNvPr id="2" name="1 - Τίτλος"/>
          <p:cNvSpPr>
            <a:spLocks noGrp="1"/>
          </p:cNvSpPr>
          <p:nvPr>
            <p:ph type="title"/>
          </p:nvPr>
        </p:nvSpPr>
        <p:spPr/>
        <p:txBody>
          <a:bodyPr/>
          <a:lstStyle/>
          <a:p>
            <a:pPr algn="ctr"/>
            <a:r>
              <a:rPr lang="el-GR" b="1" dirty="0" smtClean="0">
                <a:solidFill>
                  <a:schemeClr val="accent5">
                    <a:lumMod val="75000"/>
                  </a:schemeClr>
                </a:solidFill>
              </a:rPr>
              <a:t>Ολυμπιακοί αγώνες</a:t>
            </a:r>
            <a:endParaRPr lang="el-GR"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lymia.JPG"/>
          <p:cNvPicPr>
            <a:picLocks noGrp="1" noChangeAspect="1"/>
          </p:cNvPicPr>
          <p:nvPr>
            <p:ph idx="1"/>
          </p:nvPr>
        </p:nvPicPr>
        <p:blipFill>
          <a:blip r:embed="rId2"/>
          <a:stretch>
            <a:fillRect/>
          </a:stretch>
        </p:blipFill>
        <p:spPr>
          <a:xfrm>
            <a:off x="0" y="0"/>
            <a:ext cx="9143999"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3d_gr.jp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αία Ολυμπία 1.jpg"/>
          <p:cNvPicPr>
            <a:picLocks noGrp="1" noChangeAspect="1"/>
          </p:cNvPicPr>
          <p:nvPr>
            <p:ph idx="1"/>
          </p:nvPr>
        </p:nvPicPr>
        <p:blipFill>
          <a:blip r:embed="rId2"/>
          <a:stretch>
            <a:fillRect/>
          </a:stretch>
        </p:blipFill>
        <p:spPr>
          <a:xfrm>
            <a:off x="0" y="0"/>
            <a:ext cx="9144000" cy="6858000"/>
          </a:xfrm>
        </p:spPr>
      </p:pic>
      <p:sp>
        <p:nvSpPr>
          <p:cNvPr id="3" name="2 - Τίτλος"/>
          <p:cNvSpPr>
            <a:spLocks noGrp="1"/>
          </p:cNvSpPr>
          <p:nvPr>
            <p:ph type="title"/>
          </p:nvPr>
        </p:nvSpPr>
        <p:spPr/>
        <p:txBody>
          <a:bodyPr/>
          <a:lstStyle/>
          <a:p>
            <a:endParaRPr lang="el-G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173</TotalTime>
  <Words>751</Words>
  <Application>Microsoft Office PowerPoint</Application>
  <PresentationFormat>Προβολή στην οθόνη (4:3)</PresentationFormat>
  <Paragraphs>47</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Χαρτί</vt:lpstr>
      <vt:lpstr>Διαφάνεια 1</vt:lpstr>
      <vt:lpstr>Διαφάνεια 2</vt:lpstr>
      <vt:lpstr>Η ενότητα των Ελλήνων</vt:lpstr>
      <vt:lpstr>Διαφάνεια 4</vt:lpstr>
      <vt:lpstr>Διαφάνεια 5</vt:lpstr>
      <vt:lpstr>Ολυμπιακοί αγώνες</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Τα μαντεία</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Αμφικτιονίες</vt:lpstr>
      <vt:lpstr>Διαφάνεια 33</vt:lpstr>
      <vt:lpstr>Διαφάνεια 34</vt:lpstr>
      <vt:lpstr>ΚΑΛΛΙΠΑΤΕΙΡΑ </vt:lpstr>
      <vt:lpstr>ΟΙ ΧΡΗΣΜΟΙ ΤΟΥ ΜΑΝΤΕΙΟΥ </vt:lpstr>
      <vt:lpstr>Διαφάνεια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dc:creator>
  <cp:lastModifiedBy>Δήμητρα</cp:lastModifiedBy>
  <cp:revision>28</cp:revision>
  <dcterms:created xsi:type="dcterms:W3CDTF">2015-12-01T20:10:08Z</dcterms:created>
  <dcterms:modified xsi:type="dcterms:W3CDTF">2019-02-11T20:22:48Z</dcterms:modified>
</cp:coreProperties>
</file>