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72" r:id="rId9"/>
    <p:sldId id="261" r:id="rId10"/>
    <p:sldId id="262" r:id="rId11"/>
    <p:sldId id="273" r:id="rId12"/>
    <p:sldId id="263" r:id="rId13"/>
    <p:sldId id="275" r:id="rId14"/>
    <p:sldId id="274" r:id="rId15"/>
    <p:sldId id="264" r:id="rId16"/>
    <p:sldId id="265" r:id="rId17"/>
    <p:sldId id="266" r:id="rId18"/>
    <p:sldId id="277" r:id="rId19"/>
    <p:sldId id="279" r:id="rId20"/>
    <p:sldId id="276" r:id="rId21"/>
    <p:sldId id="267" r:id="rId22"/>
    <p:sldId id="278" r:id="rId23"/>
    <p:sldId id="268" r:id="rId24"/>
    <p:sldId id="26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E06E17-78B8-408A-94F1-01956BB8ABAC}" type="datetimeFigureOut">
              <a:rPr lang="el-GR" smtClean="0"/>
              <a:pPr/>
              <a:t>18/3/2019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67B797-58AE-4779-AD56-500A4369D1C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συμμαχία της Δήλου.</a:t>
            </a:r>
            <a:br>
              <a:rPr lang="el-GR" sz="3600" dirty="0" smtClean="0"/>
            </a:br>
            <a:r>
              <a:rPr lang="el-GR" sz="3600" dirty="0" smtClean="0"/>
              <a:t>Η συμμαχία όργανο της αθηναϊκής ηγεμονίας</a:t>
            </a:r>
            <a:r>
              <a:rPr lang="en-US" sz="3600" dirty="0" smtClean="0"/>
              <a:t> </a:t>
            </a:r>
            <a:r>
              <a:rPr lang="el-GR" sz="3600" dirty="0" smtClean="0"/>
              <a:t>(σσ.69-70)</a:t>
            </a:r>
            <a:endParaRPr lang="el-GR" sz="3600" dirty="0"/>
          </a:p>
        </p:txBody>
      </p:sp>
      <p:pic>
        <p:nvPicPr>
          <p:cNvPr id="6" name="3 - Θέση περιεχομένου" descr="dilo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790415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58204" cy="4786346"/>
          </a:xfrm>
        </p:spPr>
        <p:txBody>
          <a:bodyPr>
            <a:normAutofit lnSpcReduction="10000"/>
          </a:bodyPr>
          <a:lstStyle/>
          <a:p>
            <a:r>
              <a:rPr lang="el-GR" sz="3600" dirty="0" smtClean="0"/>
              <a:t>Μετά το θάνατο του Αριστείδη και την εξορία του Θεμιστοκλή με την κατηγορία του </a:t>
            </a:r>
            <a:r>
              <a:rPr lang="el-GR" sz="3600" b="1" dirty="0" smtClean="0"/>
              <a:t>μηδισμού</a:t>
            </a:r>
            <a:r>
              <a:rPr lang="el-GR" sz="3600" dirty="0" smtClean="0"/>
              <a:t> (471 </a:t>
            </a:r>
            <a:r>
              <a:rPr lang="el-GR" sz="3600" dirty="0" err="1" smtClean="0"/>
              <a:t>π.Χ.</a:t>
            </a:r>
            <a:r>
              <a:rPr lang="el-GR" sz="3600" dirty="0" smtClean="0"/>
              <a:t>)</a:t>
            </a:r>
            <a:endParaRPr lang="en-US" sz="3600" dirty="0" smtClean="0"/>
          </a:p>
          <a:p>
            <a:r>
              <a:rPr lang="el-GR" sz="3600" dirty="0" smtClean="0"/>
              <a:t>ο </a:t>
            </a:r>
            <a:r>
              <a:rPr lang="el-GR" sz="3600" dirty="0" smtClean="0">
                <a:solidFill>
                  <a:srgbClr val="00B050"/>
                </a:solidFill>
              </a:rPr>
              <a:t>Κίμων</a:t>
            </a:r>
            <a:r>
              <a:rPr lang="el-GR" sz="3600" dirty="0" smtClean="0"/>
              <a:t>, γιος του Μιλτιάδη και ηγέτης του αριστοκρατικού κόμματος, επιβάλλεται ως ο αναμφισβήτητος ηγέτης στην Αθήνα και εφαρμόζει απρόσκοπτα τον πολιτικό του σχεδιασμό. </a:t>
            </a:r>
            <a:endParaRPr lang="el-G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ebaceafcebccf89cebd-cebf-cebcceb9cebbcf84ceb9ceacceb4cebfcf85cf8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5572164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Κύρια σημεία του: 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/>
              <a:t>διεύρυνση της Συμμαχίας της Δήλου,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/>
              <a:t>συνέχιση του πολέμου κατά των Περσών, 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l-GR" sz="3600" dirty="0" smtClean="0"/>
              <a:t>φιλικές σχέσεις με τη Σπάρτη. 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3600" dirty="0" smtClean="0"/>
              <a:t>Μετά τη νίκη του Κίμωνα εναντίον των Περσών στον </a:t>
            </a:r>
            <a:r>
              <a:rPr lang="el-GR" sz="3600" b="1" dirty="0" smtClean="0"/>
              <a:t>Ευρυμέδοντα ποταμό</a:t>
            </a:r>
            <a:r>
              <a:rPr lang="el-GR" sz="3600" dirty="0" smtClean="0"/>
              <a:t> της Παμφυλίας (467 </a:t>
            </a:r>
            <a:r>
              <a:rPr lang="el-GR" sz="3600" dirty="0" err="1" smtClean="0"/>
              <a:t>π.Χ.</a:t>
            </a:r>
            <a:r>
              <a:rPr lang="el-GR" sz="3600" dirty="0" smtClean="0"/>
              <a:t>), οι δυνάμεις της Συμμαχίας της Δήλου κυριαρχούν απόλυτα στο Αιγαίο.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Οι πόλεις που συμμετέχουν σ’ αυτή, σύμφωνα με διάφορους υπολογισμούς, ανέρχονταν σε 400. </a:t>
            </a:r>
            <a:endParaRPr lang="en-US" sz="3600" dirty="0" smtClean="0"/>
          </a:p>
          <a:p>
            <a:r>
              <a:rPr lang="el-GR" sz="3600" dirty="0" smtClean="0"/>
              <a:t>Όμως, αντιδράσεις αρχίζουν να εκδηλώνονται σε πολλές από αυτές με αιτία την </a:t>
            </a:r>
            <a:r>
              <a:rPr lang="el-GR" sz="3600" b="1" dirty="0" smtClean="0">
                <a:solidFill>
                  <a:srgbClr val="FF0000"/>
                </a:solidFill>
              </a:rPr>
              <a:t>αλαζονική συμπεριφορά </a:t>
            </a:r>
            <a:r>
              <a:rPr lang="el-GR" sz="3600" dirty="0" smtClean="0"/>
              <a:t>των Αθηναίων. 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377076" cy="4813188"/>
          </a:xfrm>
        </p:spPr>
        <p:txBody>
          <a:bodyPr>
            <a:noAutofit/>
          </a:bodyPr>
          <a:lstStyle/>
          <a:p>
            <a:r>
              <a:rPr lang="el-GR" sz="3600" dirty="0" smtClean="0"/>
              <a:t>Τάσεις απομάκρυνσης από τη Συμμαχία αναπτύσσονται, οι οποίες καταλήγουν σε </a:t>
            </a:r>
            <a:r>
              <a:rPr lang="el-GR" sz="3600" dirty="0" smtClean="0">
                <a:solidFill>
                  <a:srgbClr val="FF0000"/>
                </a:solidFill>
              </a:rPr>
              <a:t>εξεγέρσεις</a:t>
            </a:r>
            <a:r>
              <a:rPr lang="el-GR" sz="3600" dirty="0" smtClean="0"/>
              <a:t> (Νάξος, Θάσος). </a:t>
            </a:r>
            <a:endParaRPr lang="en-US" sz="3600" dirty="0" smtClean="0"/>
          </a:p>
          <a:p>
            <a:r>
              <a:rPr lang="el-GR" sz="3600" dirty="0" smtClean="0"/>
              <a:t>Ο Κίμων τις καταπνίγει βίαια.</a:t>
            </a:r>
            <a:endParaRPr lang="en-US" sz="3600" dirty="0" smtClean="0"/>
          </a:p>
          <a:p>
            <a:r>
              <a:rPr lang="el-GR" sz="3600" dirty="0" smtClean="0"/>
              <a:t> Γίνεται πλέον φανερό ότι καμία πόλη δεν έχει τη δυνατότητα να αποχωρήσει από τη Συμμαχία χωρίς τη θέληση των Αθηναίων.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συμμαχία όργανο της αθηναϊκής ηγεμονίας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503920" cy="4572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Η αυτονομία των πόλεων είχε ουσιαστικά καταργηθεί </a:t>
            </a:r>
          </a:p>
          <a:p>
            <a:r>
              <a:rPr lang="el-GR" sz="3600" dirty="0" smtClean="0"/>
              <a:t>και η Συμμαχία της Δήλου είχε μεταβληθεί σε όργανο επιβολής της </a:t>
            </a:r>
            <a:r>
              <a:rPr lang="el-GR" sz="3600" b="1" dirty="0" smtClean="0">
                <a:solidFill>
                  <a:srgbClr val="002060"/>
                </a:solidFill>
              </a:rPr>
              <a:t>πανελλήνιας αθηναϊκής ηγεμονίας.</a:t>
            </a:r>
            <a:r>
              <a:rPr lang="el-GR" sz="3600" dirty="0" smtClean="0">
                <a:solidFill>
                  <a:srgbClr val="002060"/>
                </a:solidFill>
              </a:rPr>
              <a:t> 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3600" dirty="0" smtClean="0"/>
              <a:t>Το 454 </a:t>
            </a:r>
            <a:r>
              <a:rPr lang="el-GR" sz="3600" dirty="0" err="1" smtClean="0"/>
              <a:t>π.Χ.</a:t>
            </a:r>
            <a:r>
              <a:rPr lang="el-GR" sz="3600" dirty="0" smtClean="0"/>
              <a:t> ο νέος ισχυρός άνδρας της Αθήνας, ο </a:t>
            </a:r>
            <a:r>
              <a:rPr lang="el-GR" sz="3600" b="1" dirty="0" smtClean="0">
                <a:solidFill>
                  <a:schemeClr val="accent3">
                    <a:lumMod val="50000"/>
                  </a:schemeClr>
                </a:solidFill>
              </a:rPr>
              <a:t>Περικλής</a:t>
            </a:r>
            <a:r>
              <a:rPr lang="el-GR" sz="3600" dirty="0" smtClean="0"/>
              <a:t>, </a:t>
            </a:r>
            <a:endParaRPr lang="en-US" sz="3600" dirty="0" smtClean="0"/>
          </a:p>
          <a:p>
            <a:r>
              <a:rPr lang="el-GR" sz="3600" dirty="0" smtClean="0"/>
              <a:t>με μία συμβολική κίνηση ιδιαίτερης σημασίας, </a:t>
            </a:r>
            <a:endParaRPr lang="en-US" sz="3600" dirty="0" smtClean="0"/>
          </a:p>
          <a:p>
            <a:r>
              <a:rPr lang="el-GR" sz="3600" dirty="0" smtClean="0"/>
              <a:t>μεταφέρει το ταμείο της Συμμαχίας από τη Δήλο στην Ακρόπολη της Αθήνας</a:t>
            </a:r>
            <a:r>
              <a:rPr lang="en-US" sz="3600" dirty="0" smtClean="0"/>
              <a:t>.</a:t>
            </a:r>
            <a:endParaRPr lang="el-GR" sz="36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eriklis-filoi-parea-megalo-thaum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οργάνωση της συμμαχίας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286808" cy="535782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Μετά τη νίκη των Ελλήνων εναντίον των Περσών, οι πόλεις του Αιγαίου ζουν με τον </a:t>
            </a:r>
            <a:r>
              <a:rPr lang="el-GR" sz="3600" dirty="0" smtClean="0">
                <a:solidFill>
                  <a:srgbClr val="0070C0"/>
                </a:solidFill>
              </a:rPr>
              <a:t>τρόμο μιας νέας περσικής εισβολής</a:t>
            </a:r>
            <a:r>
              <a:rPr lang="el-GR" sz="3600" dirty="0" smtClean="0"/>
              <a:t>.</a:t>
            </a:r>
            <a:endParaRPr lang="en-US" sz="3600" dirty="0" smtClean="0"/>
          </a:p>
          <a:p>
            <a:r>
              <a:rPr lang="el-GR" sz="3600" dirty="0" smtClean="0"/>
              <a:t> Αρχικά στρέφονται προς τη </a:t>
            </a:r>
            <a:r>
              <a:rPr lang="el-GR" sz="3600" dirty="0" smtClean="0">
                <a:solidFill>
                  <a:srgbClr val="00B050"/>
                </a:solidFill>
              </a:rPr>
              <a:t>Σπάρτη</a:t>
            </a:r>
            <a:r>
              <a:rPr lang="el-GR" sz="3600" dirty="0" smtClean="0"/>
              <a:t> για να αναζητήσουν στήριγμα.</a:t>
            </a:r>
            <a:endParaRPr lang="en-US" sz="3600" dirty="0" smtClean="0"/>
          </a:p>
          <a:p>
            <a:pPr>
              <a:buNone/>
            </a:pPr>
            <a:r>
              <a:rPr lang="el-GR" sz="3600" dirty="0" smtClean="0"/>
              <a:t>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0a80-ce8ccf83cf84cf81ceb1cebacebfcebcceb5cf84cebfcf8ccebdcebfcebcceb1cea0ceb5cf81ceb9cebacebbceaecf8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429684" cy="4857784"/>
          </a:xfrm>
        </p:spPr>
        <p:txBody>
          <a:bodyPr>
            <a:noAutofit/>
          </a:bodyPr>
          <a:lstStyle/>
          <a:p>
            <a:r>
              <a:rPr lang="el-GR" sz="3600" dirty="0" smtClean="0"/>
              <a:t>Το συνέδριο δε συνέρχεται πια. </a:t>
            </a:r>
            <a:endParaRPr lang="en-US" sz="3600" dirty="0" smtClean="0"/>
          </a:p>
          <a:p>
            <a:r>
              <a:rPr lang="el-GR" sz="3600" dirty="0" smtClean="0"/>
              <a:t>Οι αποφάσεις λαμβάνονται μόνο από την Αθήνα </a:t>
            </a:r>
            <a:endParaRPr lang="en-US" sz="3600" dirty="0" smtClean="0"/>
          </a:p>
          <a:p>
            <a:r>
              <a:rPr lang="el-GR" sz="3600" dirty="0" smtClean="0"/>
              <a:t>και ο φόρος ορίζεται από την αθηναϊκή Εκκλησία του Δήμου.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600" dirty="0" smtClean="0"/>
              <a:t>Το 449 </a:t>
            </a:r>
            <a:r>
              <a:rPr lang="el-GR" sz="3600" dirty="0" err="1" smtClean="0"/>
              <a:t>π.Χ.</a:t>
            </a:r>
            <a:r>
              <a:rPr lang="el-GR" sz="3600" dirty="0" smtClean="0"/>
              <a:t> υπογράφεται ανάμεσα στην Αθήνα και τον Πέρση βασιλιά η λεγόμενη 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</a:rPr>
              <a:t>Ειρήνη του Καλλία</a:t>
            </a:r>
            <a:r>
              <a:rPr lang="el-GR" sz="3600" b="1" dirty="0" smtClean="0"/>
              <a:t>.</a:t>
            </a:r>
            <a:r>
              <a:rPr lang="el-GR" sz="3600" dirty="0" smtClean="0"/>
              <a:t> </a:t>
            </a:r>
            <a:endParaRPr lang="en-US" sz="3600" dirty="0" smtClean="0"/>
          </a:p>
          <a:p>
            <a:r>
              <a:rPr lang="el-GR" sz="3600" dirty="0" smtClean="0"/>
              <a:t>Με αυτήν ουσιαστικά τερματίζονται οι </a:t>
            </a:r>
            <a:r>
              <a:rPr lang="el-GR" sz="3600" dirty="0" err="1" smtClean="0"/>
              <a:t>ελληνοπερσικοί</a:t>
            </a:r>
            <a:r>
              <a:rPr lang="el-GR" sz="3600" dirty="0" smtClean="0"/>
              <a:t> πόλεμοι. </a:t>
            </a:r>
            <a:endParaRPr lang="en-US" sz="3600" dirty="0" smtClean="0"/>
          </a:p>
          <a:p>
            <a:r>
              <a:rPr lang="el-GR" sz="3600" dirty="0" smtClean="0"/>
              <a:t>Ο κύριος όρος της Ειρήνης υποχρεώνει τους Πέρσες να αναγνωρίσουν την αυτονομία των ελληνικών πόλεων.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3600" dirty="0" smtClean="0"/>
              <a:t>Η Συμμαχία της Δήλου δεν είχε πια κανέναν λόγο ύπαρξης, αφού ο πόλεμος κατά των Περσών είχε τερματιστεί.</a:t>
            </a:r>
            <a:endParaRPr lang="en-US" sz="3600" dirty="0" smtClean="0"/>
          </a:p>
          <a:p>
            <a:r>
              <a:rPr lang="el-GR" sz="3600" dirty="0" smtClean="0"/>
              <a:t> Όμως, η απόκρουση της περσικής απειλής ήταν, από καιρό, απλώς μία πρόφαση.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Ο ΧΑΡΑΚΤΗΡΑΣ ΤΟΥ ΚΙΜΩΝΑ</a:t>
            </a:r>
          </a:p>
          <a:p>
            <a:r>
              <a:rPr lang="el-GR" sz="3000" dirty="0" smtClean="0"/>
              <a:t>Γιατί ο Κίμων, όντας πλούσιος, και τις λειτουργίες που του επέβαλλε η Πολιτεία τις εκτελούσε με λαμπρό τρόπο και πολλούς από τους συνδημότες του τους συντηρούσε ξοδεύοντας από τη δική του περιουσία. Γιατί κάθε πολίτης που καταγόταν από το δήμο των </a:t>
            </a:r>
            <a:r>
              <a:rPr lang="el-GR" sz="3000" dirty="0" err="1" smtClean="0"/>
              <a:t>Λακιαδών</a:t>
            </a:r>
            <a:r>
              <a:rPr lang="el-GR" sz="3000" dirty="0" smtClean="0"/>
              <a:t> μπορούσε, αν ήθελε, να πηγαίνει καθημερινά στο σπίτι του Κίμωνα και να προμηθεύεται </a:t>
            </a:r>
            <a:r>
              <a:rPr lang="el-GR" sz="3000" dirty="0" err="1" smtClean="0"/>
              <a:t>ό,τι</a:t>
            </a:r>
            <a:r>
              <a:rPr lang="el-GR" sz="3000" dirty="0" smtClean="0"/>
              <a:t> του ήταν αναγκαίο για να συντηρηθεί. Ακόμη και οι κήποι του ήταν άφρακτοι, για να παίρνει ο καθένας όσα φρούτα ήθελε.</a:t>
            </a:r>
          </a:p>
          <a:p>
            <a:r>
              <a:rPr lang="el-GR" dirty="0" smtClean="0"/>
              <a:t>Αριστοτέλης, Αθηναίων Πολιτεία, XXVII, 3 (μετ. Β.Σ.)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Όμως, η μεγάλη δωρική πόλη, συγκλονισμένη από τη συμπεριφορά του Παυσανία, ο οποίος κατηγορήθηκε για συνεννοήσεις με τον Ξέρξη, δείχνει απρόθυμη να αναλάβει τις ευθύνες και αφήνει ελεύθερο το πεδίο στους Αθηναίους. </a:t>
            </a:r>
          </a:p>
          <a:p>
            <a:endParaRPr lang="el-GR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Έτσι, με πρωτοβουλία του Αριστείδη </a:t>
            </a:r>
            <a:r>
              <a:rPr lang="el-GR" sz="3600" dirty="0" smtClean="0">
                <a:solidFill>
                  <a:srgbClr val="0070C0"/>
                </a:solidFill>
              </a:rPr>
              <a:t>οι πόλεις του Αρχιπελάγους </a:t>
            </a:r>
            <a:r>
              <a:rPr lang="el-GR" sz="3600" dirty="0" smtClean="0"/>
              <a:t>και </a:t>
            </a:r>
            <a:r>
              <a:rPr lang="el-GR" sz="3600" dirty="0" smtClean="0">
                <a:solidFill>
                  <a:srgbClr val="00B050"/>
                </a:solidFill>
              </a:rPr>
              <a:t>των ιωνικών παραλίων </a:t>
            </a:r>
            <a:r>
              <a:rPr lang="el-GR" sz="3600" dirty="0" smtClean="0"/>
              <a:t>συνάπτουν με την </a:t>
            </a:r>
            <a:r>
              <a:rPr lang="el-GR" sz="3600" dirty="0" smtClean="0">
                <a:solidFill>
                  <a:srgbClr val="FFC000"/>
                </a:solidFill>
              </a:rPr>
              <a:t>Αθήνα</a:t>
            </a:r>
            <a:r>
              <a:rPr lang="el-GR" sz="3600" dirty="0" smtClean="0"/>
              <a:t> μία Συμμαχία με έδρα το νησί της Δήλου </a:t>
            </a:r>
            <a:endParaRPr lang="en-US" sz="3600" dirty="0" smtClean="0"/>
          </a:p>
          <a:p>
            <a:r>
              <a:rPr lang="el-GR" sz="3600" dirty="0" smtClean="0"/>
              <a:t>(478 </a:t>
            </a:r>
            <a:r>
              <a:rPr lang="el-GR" sz="3600" dirty="0" err="1" smtClean="0"/>
              <a:t>π.Χ.</a:t>
            </a:r>
            <a:r>
              <a:rPr lang="el-GR" sz="3600" dirty="0" smtClean="0"/>
              <a:t>, </a:t>
            </a:r>
            <a:r>
              <a:rPr lang="el-GR" sz="3600" b="1" dirty="0" smtClean="0"/>
              <a:t>Συμμαχία της Δήλου</a:t>
            </a:r>
            <a:r>
              <a:rPr lang="el-GR" sz="3600" dirty="0" smtClean="0"/>
              <a:t> ).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1200px-Map_athenian_empire_431_BC-el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Όλα τα μέλη της Συμμαχίας διαθέτουν από μία ψήφο στο </a:t>
            </a:r>
            <a:r>
              <a:rPr lang="el-GR" sz="3600" dirty="0" smtClean="0">
                <a:solidFill>
                  <a:srgbClr val="0070C0"/>
                </a:solidFill>
              </a:rPr>
              <a:t>συνέδριο</a:t>
            </a:r>
            <a:r>
              <a:rPr lang="el-GR" sz="3600" dirty="0" smtClean="0"/>
              <a:t>, το οποίο συνέρχεται μία φορά τον χρόνο στη Δήλο.</a:t>
            </a:r>
            <a:endParaRPr lang="en-US" sz="3600" dirty="0" smtClean="0"/>
          </a:p>
          <a:p>
            <a:r>
              <a:rPr lang="el-GR" sz="3600" dirty="0" smtClean="0"/>
              <a:t> Είναι φυσικό η </a:t>
            </a:r>
            <a:r>
              <a:rPr lang="el-GR" sz="3600" dirty="0" smtClean="0">
                <a:solidFill>
                  <a:srgbClr val="C00000"/>
                </a:solidFill>
              </a:rPr>
              <a:t>Αθήνα</a:t>
            </a:r>
            <a:r>
              <a:rPr lang="el-GR" sz="3600" dirty="0" smtClean="0"/>
              <a:t>, που διαθέτει την ισχυρότερη ναυτική δύναμη, να επηρεάζει τις άλλες πόλεις και, ουσιαστικά, να κυριαρχεί στη Συμμαχία. 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286808" cy="5357850"/>
          </a:xfrm>
        </p:spPr>
        <p:txBody>
          <a:bodyPr>
            <a:noAutofit/>
          </a:bodyPr>
          <a:lstStyle/>
          <a:p>
            <a:r>
              <a:rPr lang="el-GR" sz="3200" dirty="0" smtClean="0"/>
              <a:t>Οι πόλεις που δεν επιθυμούσαν ή δεν είχαν τη δυνατότητα να συνεισφέρουν </a:t>
            </a:r>
            <a:r>
              <a:rPr lang="el-GR" sz="3200" dirty="0" smtClean="0">
                <a:solidFill>
                  <a:srgbClr val="C00000"/>
                </a:solidFill>
              </a:rPr>
              <a:t>πλοία</a:t>
            </a:r>
            <a:r>
              <a:rPr lang="el-GR" sz="3200" dirty="0" smtClean="0"/>
              <a:t> και </a:t>
            </a:r>
            <a:r>
              <a:rPr lang="el-GR" sz="3200" dirty="0" smtClean="0">
                <a:solidFill>
                  <a:srgbClr val="C00000"/>
                </a:solidFill>
              </a:rPr>
              <a:t>άνδρες</a:t>
            </a:r>
            <a:r>
              <a:rPr lang="el-GR" sz="3200" dirty="0" smtClean="0"/>
              <a:t> μπορούσαν να περιορίσουν τη συμβολή τους στην καταβολή ενός χρηματικού ποσού, του </a:t>
            </a:r>
            <a:r>
              <a:rPr lang="el-GR" sz="3200" b="1" dirty="0" smtClean="0">
                <a:solidFill>
                  <a:srgbClr val="0070C0"/>
                </a:solidFill>
              </a:rPr>
              <a:t>φόρου</a:t>
            </a:r>
            <a:r>
              <a:rPr lang="el-GR" sz="3200" dirty="0" smtClean="0"/>
              <a:t> . </a:t>
            </a:r>
            <a:endParaRPr lang="en-US" sz="3200" dirty="0" smtClean="0"/>
          </a:p>
          <a:p>
            <a:r>
              <a:rPr lang="el-GR" sz="3200" dirty="0" smtClean="0"/>
              <a:t>Δέκα Αθηναίοι, που έφεραν τον τίτλο του </a:t>
            </a:r>
            <a:r>
              <a:rPr lang="el-GR" sz="3200" b="1" dirty="0" smtClean="0"/>
              <a:t>«</a:t>
            </a:r>
            <a:r>
              <a:rPr lang="el-GR" sz="3200" b="1" dirty="0" err="1" smtClean="0">
                <a:solidFill>
                  <a:srgbClr val="FFC000"/>
                </a:solidFill>
              </a:rPr>
              <a:t>Ελληνοταμία</a:t>
            </a:r>
            <a:r>
              <a:rPr lang="el-GR" sz="3200" b="1" dirty="0" smtClean="0"/>
              <a:t>»,</a:t>
            </a:r>
            <a:r>
              <a:rPr lang="en-US" sz="3200" b="1" dirty="0" smtClean="0"/>
              <a:t> </a:t>
            </a:r>
            <a:r>
              <a:rPr lang="el-GR" sz="3200" dirty="0" smtClean="0"/>
              <a:t>συγκέντρωναν τα χρήματα, τα κατέθεταν στο κοινό ταμείο της Συμμαχίας στη Δήλο 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3200" dirty="0" smtClean="0"/>
              <a:t>Κάθε φορά που παρουσιαζόταν ανάγκη, απέσυραν τα αναγκαία ποσά για τις δαπάνες της συντήρησης του στόλου. </a:t>
            </a:r>
            <a:endParaRPr lang="en-US" sz="3200" dirty="0" smtClean="0"/>
          </a:p>
          <a:p>
            <a:r>
              <a:rPr lang="el-GR" sz="3200" dirty="0" smtClean="0"/>
              <a:t>Ο Αριστείδης, πρώτος, καθόρισε το ποσό της εισφοράς για κάθε πόλη με τόσο δίκαιο τρόπο, ώστε οι σύμμαχοι τον ονόμασαν «τον δικαιότερο από όλους τους ανθρώπους».</a:t>
            </a:r>
          </a:p>
          <a:p>
            <a:endParaRPr lang="el-GR" sz="28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19952" cy="514353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Η Συμμαχία αναγνώριζε στους Αθηναίους την </a:t>
            </a:r>
            <a:r>
              <a:rPr lang="el-GR" sz="3600" b="1" dirty="0" smtClean="0">
                <a:solidFill>
                  <a:srgbClr val="FF0000"/>
                </a:solidFill>
              </a:rPr>
              <a:t>ηγεμονία</a:t>
            </a:r>
            <a:r>
              <a:rPr lang="el-GR" sz="3600" dirty="0" smtClean="0"/>
              <a:t>, </a:t>
            </a:r>
            <a:endParaRPr lang="en-US" sz="3600" dirty="0" smtClean="0"/>
          </a:p>
          <a:p>
            <a:r>
              <a:rPr lang="el-GR" sz="3600" dirty="0" smtClean="0"/>
              <a:t>δηλαδή τη δυνατότητα να σχεδιάζουν και να εκτελούν τις πολεμικές επιχειρήσεις, </a:t>
            </a:r>
            <a:endParaRPr lang="en-US" sz="3600" dirty="0" smtClean="0"/>
          </a:p>
          <a:p>
            <a:r>
              <a:rPr lang="el-GR" sz="3600" dirty="0" smtClean="0"/>
              <a:t>όμως η </a:t>
            </a:r>
            <a:r>
              <a:rPr lang="el-GR" sz="3600" dirty="0" smtClean="0">
                <a:solidFill>
                  <a:srgbClr val="0070C0"/>
                </a:solidFill>
              </a:rPr>
              <a:t>αυτονομία</a:t>
            </a:r>
            <a:r>
              <a:rPr lang="el-GR" sz="3600" dirty="0" smtClean="0"/>
              <a:t> των πόλεων ήταν απόλυτα εγγυημένη.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236</TotalTime>
  <Words>630</Words>
  <Application>Microsoft Office PowerPoint</Application>
  <PresentationFormat>Προβολή στην οθόνη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Δημοτικός</vt:lpstr>
      <vt:lpstr>Η συμμαχία της Δήλου. Η συμμαχία όργανο της αθηναϊκής ηγεμονίας (σσ.69-70)</vt:lpstr>
      <vt:lpstr>Η οργάνωση της συμμαχίας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Η συμμαχία όργανο της αθηναϊκής ηγεμονίας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Pc</dc:creator>
  <cp:lastModifiedBy>Δήμητρα</cp:lastModifiedBy>
  <cp:revision>24</cp:revision>
  <dcterms:created xsi:type="dcterms:W3CDTF">2016-01-22T07:08:24Z</dcterms:created>
  <dcterms:modified xsi:type="dcterms:W3CDTF">2019-03-18T20:43:12Z</dcterms:modified>
</cp:coreProperties>
</file>