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7" r:id="rId5"/>
    <p:sldId id="266" r:id="rId6"/>
    <p:sldId id="264" r:id="rId7"/>
    <p:sldId id="258" r:id="rId8"/>
    <p:sldId id="265" r:id="rId9"/>
    <p:sldId id="269" r:id="rId10"/>
    <p:sldId id="293" r:id="rId11"/>
    <p:sldId id="274" r:id="rId12"/>
    <p:sldId id="273" r:id="rId13"/>
    <p:sldId id="297" r:id="rId14"/>
    <p:sldId id="272" r:id="rId15"/>
    <p:sldId id="271" r:id="rId16"/>
    <p:sldId id="270" r:id="rId17"/>
    <p:sldId id="260" r:id="rId18"/>
    <p:sldId id="278" r:id="rId19"/>
    <p:sldId id="296" r:id="rId20"/>
    <p:sldId id="277" r:id="rId21"/>
    <p:sldId id="276" r:id="rId22"/>
    <p:sldId id="275" r:id="rId23"/>
    <p:sldId id="261" r:id="rId24"/>
    <p:sldId id="285" r:id="rId25"/>
    <p:sldId id="284" r:id="rId26"/>
    <p:sldId id="283" r:id="rId27"/>
    <p:sldId id="279" r:id="rId28"/>
    <p:sldId id="282" r:id="rId29"/>
    <p:sldId id="281" r:id="rId30"/>
    <p:sldId id="280" r:id="rId31"/>
    <p:sldId id="295" r:id="rId32"/>
    <p:sldId id="294" r:id="rId33"/>
    <p:sldId id="290" r:id="rId34"/>
    <p:sldId id="289" r:id="rId35"/>
    <p:sldId id="288" r:id="rId36"/>
    <p:sldId id="287" r:id="rId37"/>
    <p:sldId id="286" r:id="rId38"/>
    <p:sldId id="263" r:id="rId39"/>
    <p:sldId id="291" r:id="rId40"/>
    <p:sldId id="292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9DA9-E367-44E0-A518-72DBFB9B4DF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41456-4747-411F-B6CB-692339A46B9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9DA9-E367-44E0-A518-72DBFB9B4DF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1456-4747-411F-B6CB-692339A46B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9DA9-E367-44E0-A518-72DBFB9B4DF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1456-4747-411F-B6CB-692339A46B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7C9DA9-E367-44E0-A518-72DBFB9B4DF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DF41456-4747-411F-B6CB-692339A46B9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9DA9-E367-44E0-A518-72DBFB9B4DF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1456-4747-411F-B6CB-692339A46B9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9DA9-E367-44E0-A518-72DBFB9B4DF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1456-4747-411F-B6CB-692339A46B9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1456-4747-411F-B6CB-692339A46B9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9DA9-E367-44E0-A518-72DBFB9B4DF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9DA9-E367-44E0-A518-72DBFB9B4DF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1456-4747-411F-B6CB-692339A46B9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9DA9-E367-44E0-A518-72DBFB9B4DF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1456-4747-411F-B6CB-692339A46B9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7C9DA9-E367-44E0-A518-72DBFB9B4DF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F41456-4747-411F-B6CB-692339A46B9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9DA9-E367-44E0-A518-72DBFB9B4DF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41456-4747-411F-B6CB-692339A46B9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7C9DA9-E367-44E0-A518-72DBFB9B4DF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DF41456-4747-411F-B6CB-692339A46B9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Jug_740_BC_Staatliche_Antikensammlung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2 - Υπότιτλος"/>
          <p:cNvSpPr>
            <a:spLocks noGrp="1"/>
          </p:cNvSpPr>
          <p:nvPr>
            <p:ph type="ctrTitle"/>
          </p:nvPr>
        </p:nvSpPr>
        <p:spPr>
          <a:xfrm>
            <a:off x="0" y="4876800"/>
            <a:ext cx="8305800" cy="1981200"/>
          </a:xfrm>
        </p:spPr>
        <p:txBody>
          <a:bodyPr/>
          <a:lstStyle/>
          <a:p>
            <a:r>
              <a:rPr lang="el-GR" sz="3600" dirty="0" smtClean="0"/>
              <a:t>2. Η ΠΟΛ</a:t>
            </a:r>
            <a:r>
              <a:rPr lang="en-US" sz="3600" dirty="0" smtClean="0"/>
              <a:t>I</a:t>
            </a:r>
            <a:r>
              <a:rPr lang="el-GR" sz="3600" dirty="0" smtClean="0"/>
              <a:t>Τ</a:t>
            </a:r>
            <a:r>
              <a:rPr lang="en-US" sz="3600" dirty="0" smtClean="0"/>
              <a:t>I</a:t>
            </a:r>
            <a:r>
              <a:rPr lang="el-GR" sz="3600" dirty="0" smtClean="0"/>
              <a:t>ΣΜ</a:t>
            </a:r>
            <a:r>
              <a:rPr lang="en-US" sz="3600" dirty="0" smtClean="0"/>
              <a:t>I</a:t>
            </a:r>
            <a:r>
              <a:rPr lang="el-GR" sz="3600" dirty="0" smtClean="0"/>
              <a:t>ΚΗ </a:t>
            </a:r>
            <a:br>
              <a:rPr lang="el-GR" sz="3600" dirty="0" smtClean="0"/>
            </a:br>
            <a:r>
              <a:rPr lang="el-GR" sz="3600" dirty="0" smtClean="0"/>
              <a:t>ΑΝΑΓΕΝΝΗΣΗ</a:t>
            </a:r>
            <a:br>
              <a:rPr lang="el-GR" sz="3600" dirty="0" smtClean="0"/>
            </a:br>
            <a:r>
              <a:rPr lang="el-GR" sz="3600" dirty="0" err="1" smtClean="0"/>
              <a:t>σσ</a:t>
            </a:r>
            <a:r>
              <a:rPr lang="el-GR" sz="3600" dirty="0" smtClean="0"/>
              <a:t>. 40-41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t"/>
            <a:r>
              <a:rPr lang="el-GR" sz="3200" dirty="0" smtClean="0"/>
              <a:t>Η τέχνη που δημιουργήθηκε από τον 11ο έως και τον 8ο αιώνα </a:t>
            </a:r>
            <a:r>
              <a:rPr lang="el-GR" sz="3200" dirty="0" err="1" smtClean="0"/>
              <a:t>π.Χ.</a:t>
            </a:r>
            <a:r>
              <a:rPr lang="el-GR" sz="3200" dirty="0" smtClean="0"/>
              <a:t> ονομάζεται </a:t>
            </a:r>
            <a:r>
              <a:rPr lang="el-GR" sz="3200" b="1" dirty="0" smtClean="0">
                <a:solidFill>
                  <a:srgbClr val="FF0000"/>
                </a:solidFill>
              </a:rPr>
              <a:t>γεωμετρική</a:t>
            </a:r>
            <a:r>
              <a:rPr lang="el-GR" sz="3200" dirty="0" smtClean="0"/>
              <a:t> από τα γεωμετρικά </a:t>
            </a:r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</a:rPr>
              <a:t>κοσμήματα</a:t>
            </a:r>
            <a:r>
              <a:rPr lang="el-GR" sz="3200" dirty="0" smtClean="0"/>
              <a:t> στα πήλινα αγγεία. </a:t>
            </a:r>
          </a:p>
          <a:p>
            <a:pPr fontAlgn="t"/>
            <a:r>
              <a:rPr lang="el-GR" sz="3200" dirty="0" smtClean="0"/>
              <a:t>Γεωμετρικές είναι, επίσης, και οι </a:t>
            </a: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</a:rPr>
              <a:t>μορφές των ανθρώπων και των ζώων</a:t>
            </a:r>
            <a:r>
              <a:rPr lang="el-GR" sz="3200" dirty="0" smtClean="0"/>
              <a:t>, είτε είναι ζωγραφισμένες επάνω σε αγγεία είτε είναι πήλινα ή χάλκινα ειδώλια.</a:t>
            </a:r>
          </a:p>
          <a:p>
            <a:pPr>
              <a:buNone/>
            </a:pPr>
            <a:endParaRPr lang="el-GR" sz="28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Τέχνη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ΓΕΩΜΕΤΡΙΚΗ 1100-800Π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85728"/>
            <a:ext cx="5857916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Kylix_by_Peithinos_-_Altes_Museum_Berl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0"/>
            <a:ext cx="7215238" cy="685800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idiki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85728"/>
            <a:ext cx="5214974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oid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14290"/>
            <a:ext cx="5572163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Egkata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85728"/>
            <a:ext cx="6429420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428604"/>
            <a:ext cx="8215370" cy="64293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l-GR" sz="3600" dirty="0" smtClean="0"/>
              <a:t>Η γεωμετρική τέχνη δεν εμφανίζεται ξαφνικά στα κέντρα της Ελλάδας. </a:t>
            </a:r>
          </a:p>
          <a:p>
            <a:r>
              <a:rPr lang="el-GR" sz="3600" dirty="0" smtClean="0"/>
              <a:t>Αντίθετα, οι </a:t>
            </a:r>
            <a:r>
              <a:rPr lang="el-GR" sz="3600" dirty="0" smtClean="0">
                <a:solidFill>
                  <a:schemeClr val="accent4">
                    <a:lumMod val="75000"/>
                  </a:schemeClr>
                </a:solidFill>
              </a:rPr>
              <a:t>απλές κυματιστές γραμμές </a:t>
            </a:r>
            <a:r>
              <a:rPr lang="el-GR" sz="3600" dirty="0" smtClean="0"/>
              <a:t>και οι </a:t>
            </a:r>
            <a:r>
              <a:rPr lang="el-GR" sz="3600" dirty="0" smtClean="0">
                <a:solidFill>
                  <a:schemeClr val="accent4">
                    <a:lumMod val="50000"/>
                  </a:schemeClr>
                </a:solidFill>
              </a:rPr>
              <a:t>σπείρες</a:t>
            </a:r>
            <a:r>
              <a:rPr lang="el-GR" sz="3600" dirty="0" smtClean="0"/>
              <a:t> που ζωγραφίζονταν με το χέρι πάνω στα αγγεία της μυκηναϊκής εποχής </a:t>
            </a:r>
            <a:r>
              <a:rPr lang="el-GR" sz="3600" dirty="0" smtClean="0">
                <a:solidFill>
                  <a:srgbClr val="00B0F0"/>
                </a:solidFill>
              </a:rPr>
              <a:t>μετατρέπονται σε </a:t>
            </a:r>
            <a:r>
              <a:rPr lang="el-GR" sz="3600" dirty="0" smtClean="0">
                <a:solidFill>
                  <a:schemeClr val="accent5">
                    <a:lumMod val="75000"/>
                  </a:schemeClr>
                </a:solidFill>
              </a:rPr>
              <a:t>ομόκεντρους κύκλους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  <a:r>
              <a:rPr lang="el-GR" sz="3600" dirty="0" smtClean="0"/>
              <a:t>και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  <a:r>
              <a:rPr lang="el-GR" sz="3600" dirty="0" smtClean="0">
                <a:solidFill>
                  <a:schemeClr val="accent5">
                    <a:lumMod val="50000"/>
                  </a:schemeClr>
                </a:solidFill>
              </a:rPr>
              <a:t>ημικύκλια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  <a:r>
              <a:rPr lang="el-GR" sz="3600" dirty="0" smtClean="0"/>
              <a:t>ζωγραφισμένα με μεγάλη ακρίβεια με τη βοήθεια του </a:t>
            </a:r>
            <a:r>
              <a:rPr lang="el-GR" sz="3600" dirty="0" smtClean="0">
                <a:solidFill>
                  <a:srgbClr val="92D050"/>
                </a:solidFill>
              </a:rPr>
              <a:t>διαβήτη.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rotogeometric-va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dirty="0" smtClean="0"/>
              <a:t>Σταδιακά </a:t>
            </a: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</a:rPr>
              <a:t>τρίγωνα,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ρόμβοι,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  <a:r>
              <a:rPr lang="el-GR" sz="3600" dirty="0" smtClean="0">
                <a:solidFill>
                  <a:srgbClr val="002060"/>
                </a:solidFill>
              </a:rPr>
              <a:t>μαίανδροι, </a:t>
            </a:r>
            <a:r>
              <a:rPr lang="el-GR" sz="3600" dirty="0" smtClean="0">
                <a:solidFill>
                  <a:schemeClr val="accent4">
                    <a:lumMod val="50000"/>
                  </a:schemeClr>
                </a:solidFill>
              </a:rPr>
              <a:t>κλιμακωτά σχέδια </a:t>
            </a:r>
            <a:r>
              <a:rPr lang="el-GR" sz="3600" dirty="0" smtClean="0"/>
              <a:t>και άλλα απλώνονται σε ολόκληρη την επιφάνεια των αγγείων, σχηματίζοντας ένα </a:t>
            </a: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πυκνό δίχτυ. 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0"/>
            <a:ext cx="8215370" cy="6858000"/>
          </a:xfrm>
        </p:spPr>
        <p:txBody>
          <a:bodyPr>
            <a:noAutofit/>
          </a:bodyPr>
          <a:lstStyle/>
          <a:p>
            <a:endParaRPr lang="el-GR" sz="3200" dirty="0" smtClean="0"/>
          </a:p>
          <a:p>
            <a:endParaRPr lang="el-GR" sz="3200" dirty="0" smtClean="0"/>
          </a:p>
          <a:p>
            <a:endParaRPr lang="el-GR" sz="3200" dirty="0" smtClean="0"/>
          </a:p>
          <a:p>
            <a:r>
              <a:rPr lang="el-GR" sz="3200" dirty="0" smtClean="0"/>
              <a:t>Η Γραμμική γραφή Β είχε εξαφανιστεί μαζί με την πτώση των μυκηναϊκών ανακτόρων.</a:t>
            </a:r>
          </a:p>
          <a:p>
            <a:r>
              <a:rPr lang="el-GR" sz="3200" dirty="0" smtClean="0"/>
              <a:t> Όμως, το δεύτερο μισό του 8ου αιώνα </a:t>
            </a:r>
            <a:r>
              <a:rPr lang="el-GR" sz="3200" dirty="0" err="1" smtClean="0"/>
              <a:t>π.Χ.</a:t>
            </a:r>
            <a:r>
              <a:rPr lang="el-GR" sz="3200" dirty="0" smtClean="0"/>
              <a:t> </a:t>
            </a:r>
            <a:r>
              <a:rPr lang="el-GR" sz="3200" dirty="0" smtClean="0">
                <a:solidFill>
                  <a:srgbClr val="FFC000"/>
                </a:solidFill>
              </a:rPr>
              <a:t>μία νέα γραφή </a:t>
            </a:r>
            <a:r>
              <a:rPr lang="el-GR" sz="3200" dirty="0" smtClean="0"/>
              <a:t>εμφανίζεται στον ελληνικό κόσμο. </a:t>
            </a:r>
            <a:endParaRPr lang="en-US" sz="3200" dirty="0" smtClean="0"/>
          </a:p>
          <a:p>
            <a:r>
              <a:rPr lang="el-GR" sz="3200" dirty="0" smtClean="0"/>
              <a:t>Είναι ένα </a:t>
            </a:r>
            <a:r>
              <a:rPr lang="el-GR" sz="3200" dirty="0" smtClean="0">
                <a:solidFill>
                  <a:srgbClr val="002060"/>
                </a:solidFill>
              </a:rPr>
              <a:t>αλφάβητο που προέρχεται από το φοινικικό</a:t>
            </a:r>
            <a:r>
              <a:rPr lang="el-GR" sz="3200" dirty="0" smtClean="0"/>
              <a:t>, αλλά με πολλές προσαρμογές και παραλλαγές. 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Γραφή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72152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mforeas-gewmetrikh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14290"/>
            <a:ext cx="4500594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eb1ceb3ceb3ceb5ceb9ceb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Αργότερα, </a:t>
            </a:r>
            <a:r>
              <a:rPr lang="el-GR" sz="3200" dirty="0" smtClean="0">
                <a:solidFill>
                  <a:schemeClr val="accent4">
                    <a:lumMod val="50000"/>
                  </a:schemeClr>
                </a:solidFill>
              </a:rPr>
              <a:t>σειρές ομοιόμορφων ζώων</a:t>
            </a:r>
            <a:r>
              <a:rPr lang="el-GR" sz="3200" dirty="0" smtClean="0"/>
              <a:t>, </a:t>
            </a:r>
          </a:p>
          <a:p>
            <a:r>
              <a:rPr lang="el-GR" sz="3200" dirty="0" smtClean="0"/>
              <a:t>καθώς και </a:t>
            </a: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παραστάσεις σχετικές με το θάνατο </a:t>
            </a:r>
          </a:p>
          <a:p>
            <a:r>
              <a:rPr lang="el-GR" sz="3200" dirty="0" smtClean="0"/>
              <a:t>μαζί με </a:t>
            </a:r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</a:rPr>
              <a:t>γεωμετρικά κοσμήματα </a:t>
            </a:r>
            <a:r>
              <a:rPr lang="el-GR" sz="3200" dirty="0" smtClean="0"/>
              <a:t>διακοσμούν τα μεγαλύτερα αγγεία που χρησιμοποιούνταν σαν </a:t>
            </a:r>
            <a:r>
              <a:rPr lang="el-GR" sz="3200" dirty="0" smtClean="0">
                <a:solidFill>
                  <a:srgbClr val="002060"/>
                </a:solidFill>
              </a:rPr>
              <a:t>σήματα τάφων</a:t>
            </a:r>
            <a:r>
              <a:rPr lang="el-GR" sz="3200" dirty="0" smtClean="0"/>
              <a:t>. </a:t>
            </a:r>
          </a:p>
          <a:p>
            <a:r>
              <a:rPr lang="el-GR" sz="3200" dirty="0" smtClean="0"/>
              <a:t>Προς το τέλος της εποχής εμφανίζονται δειλά-δειλά και </a:t>
            </a:r>
            <a:r>
              <a:rPr lang="el-GR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μυθολογικά θέματα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texn_1.2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vase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58579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xorey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geom-amf-ekfo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0"/>
            <a:ext cx="46434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275296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314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0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00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0"/>
            <a:ext cx="49606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ncien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Αντίθετα με τη μινωική και τη μυκηναϊκή εποχή τώρα αρχίζουν να ανεγείρονται </a:t>
            </a:r>
            <a:r>
              <a:rPr lang="el-GR" sz="3200" dirty="0" smtClean="0">
                <a:solidFill>
                  <a:srgbClr val="002060"/>
                </a:solidFill>
              </a:rPr>
              <a:t>μεγάλοι ναοί </a:t>
            </a:r>
            <a:r>
              <a:rPr lang="el-GR" sz="3200" dirty="0" smtClean="0"/>
              <a:t>για τη λατρεία των θεών. </a:t>
            </a:r>
          </a:p>
          <a:p>
            <a:r>
              <a:rPr lang="el-GR" sz="3200" dirty="0" smtClean="0"/>
              <a:t>Οι τοίχοι αποτελούνται από </a:t>
            </a:r>
            <a:r>
              <a:rPr lang="el-GR" sz="3200" dirty="0" smtClean="0">
                <a:solidFill>
                  <a:srgbClr val="FF0000"/>
                </a:solidFill>
              </a:rPr>
              <a:t>λίθους</a:t>
            </a:r>
            <a:r>
              <a:rPr lang="el-GR" sz="3200" dirty="0" smtClean="0"/>
              <a:t> στο κάτω μέρος τους, </a:t>
            </a:r>
            <a:r>
              <a:rPr lang="el-GR" sz="3200" dirty="0" smtClean="0">
                <a:solidFill>
                  <a:srgbClr val="C00000"/>
                </a:solidFill>
              </a:rPr>
              <a:t>πλίνθους</a:t>
            </a:r>
            <a:r>
              <a:rPr lang="el-GR" sz="3200" dirty="0" smtClean="0"/>
              <a:t> ψηλότερα και έχουν </a:t>
            </a:r>
            <a:r>
              <a:rPr lang="el-GR" sz="3200" dirty="0" smtClean="0">
                <a:solidFill>
                  <a:srgbClr val="92D050"/>
                </a:solidFill>
              </a:rPr>
              <a:t>επίπεδες ή </a:t>
            </a:r>
            <a:r>
              <a:rPr lang="el-GR" sz="3200" dirty="0" err="1" smtClean="0">
                <a:solidFill>
                  <a:srgbClr val="92D050"/>
                </a:solidFill>
              </a:rPr>
              <a:t>σαμαρωτές</a:t>
            </a:r>
            <a:r>
              <a:rPr lang="el-GR" sz="3200" dirty="0" smtClean="0">
                <a:solidFill>
                  <a:srgbClr val="92D050"/>
                </a:solidFill>
              </a:rPr>
              <a:t> στέγες </a:t>
            </a:r>
            <a:r>
              <a:rPr lang="el-GR" sz="3200" dirty="0" smtClean="0"/>
              <a:t>από πηλό και κλαδιά. 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Ναοί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dirty="0" smtClean="0"/>
              <a:t>Μερικοί ναοί, όπως το </a:t>
            </a:r>
            <a:r>
              <a:rPr lang="el-GR" sz="3600" dirty="0" smtClean="0">
                <a:solidFill>
                  <a:srgbClr val="FF0000"/>
                </a:solidFill>
              </a:rPr>
              <a:t>Ηραίο της Σάμου</a:t>
            </a:r>
            <a:r>
              <a:rPr lang="el-GR" sz="3600" dirty="0" smtClean="0"/>
              <a:t>, είναι </a:t>
            </a:r>
            <a:r>
              <a:rPr lang="el-GR" sz="3600" dirty="0" smtClean="0">
                <a:solidFill>
                  <a:srgbClr val="00B0F0"/>
                </a:solidFill>
              </a:rPr>
              <a:t>μεγάλοι και μακρόστενοι </a:t>
            </a:r>
            <a:r>
              <a:rPr lang="el-GR" sz="3600" dirty="0" smtClean="0"/>
              <a:t>με μία κεντρική σειρά από κολόνες –</a:t>
            </a:r>
            <a:r>
              <a:rPr lang="el-GR" sz="3600" dirty="0" smtClean="0">
                <a:solidFill>
                  <a:srgbClr val="FFC000"/>
                </a:solidFill>
              </a:rPr>
              <a:t>κίονες</a:t>
            </a:r>
            <a:r>
              <a:rPr lang="el-GR" sz="3600" dirty="0" smtClean="0"/>
              <a:t>– και </a:t>
            </a:r>
            <a:r>
              <a:rPr lang="el-GR" sz="3600" dirty="0" smtClean="0">
                <a:solidFill>
                  <a:srgbClr val="FFC000"/>
                </a:solidFill>
              </a:rPr>
              <a:t>βάθρο</a:t>
            </a:r>
            <a:r>
              <a:rPr lang="el-GR" sz="3600" dirty="0" smtClean="0"/>
              <a:t> για το άγαλμα της θεάς. </a:t>
            </a:r>
          </a:p>
          <a:p>
            <a:r>
              <a:rPr lang="el-GR" sz="3600" dirty="0" smtClean="0"/>
              <a:t>Σιγά-σιγά ορισμένα </a:t>
            </a:r>
            <a:r>
              <a:rPr lang="el-GR" sz="3600" dirty="0" smtClean="0">
                <a:solidFill>
                  <a:srgbClr val="92D050"/>
                </a:solidFill>
              </a:rPr>
              <a:t>ιερά</a:t>
            </a:r>
            <a:r>
              <a:rPr lang="el-GR" sz="3600" dirty="0" smtClean="0"/>
              <a:t> (Δελφοί, Δωδώνη, Ολυμπία) αρχίζουν να αποκτούν </a:t>
            </a:r>
            <a:r>
              <a:rPr lang="el-GR" sz="3600" dirty="0" smtClean="0">
                <a:solidFill>
                  <a:srgbClr val="92D050"/>
                </a:solidFill>
              </a:rPr>
              <a:t>πανελλήνιο χαρακτήρα.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texn_3.2.1_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temple_of_hera_ireonsi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lide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texn_2.4_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0"/>
            <a:ext cx="74295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dirty="0" smtClean="0"/>
              <a:t>Τα σπίτια της εποχής είναι </a:t>
            </a:r>
            <a:r>
              <a:rPr lang="el-GR" sz="3600" dirty="0" smtClean="0">
                <a:solidFill>
                  <a:srgbClr val="FF0000"/>
                </a:solidFill>
              </a:rPr>
              <a:t>μικρά</a:t>
            </a:r>
            <a:r>
              <a:rPr lang="el-GR" sz="3600" dirty="0" smtClean="0"/>
              <a:t>, το ίδιο και οι οικισμοί. </a:t>
            </a:r>
            <a:endParaRPr lang="en-US" sz="3600" dirty="0" smtClean="0"/>
          </a:p>
          <a:p>
            <a:r>
              <a:rPr lang="el-GR" sz="3600" dirty="0" smtClean="0"/>
              <a:t>Συνήθως χτίζονται σε </a:t>
            </a:r>
            <a:r>
              <a:rPr lang="el-GR" sz="3600" dirty="0" smtClean="0">
                <a:solidFill>
                  <a:srgbClr val="FF0000"/>
                </a:solidFill>
              </a:rPr>
              <a:t>υψώματα</a:t>
            </a:r>
            <a:r>
              <a:rPr lang="el-GR" sz="3600" dirty="0" smtClean="0"/>
              <a:t> για να προστατεύονται από τους εχθρούς και μερικοί είναι επιπλέον οχυρωμένοι με </a:t>
            </a:r>
            <a:r>
              <a:rPr lang="el-GR" sz="3600" dirty="0" smtClean="0">
                <a:solidFill>
                  <a:srgbClr val="FF0000"/>
                </a:solidFill>
              </a:rPr>
              <a:t>ισχυρά τείχη</a:t>
            </a:r>
            <a:r>
              <a:rPr lang="el-GR" sz="3600" dirty="0" smtClean="0"/>
              <a:t>.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Οικισμοί – Οικίες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TEIXOS_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100-800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5929322" y="6286520"/>
            <a:ext cx="2571768" cy="571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.7_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epigrafi-dipy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>
            <a:normAutofit lnSpcReduction="10000"/>
          </a:bodyPr>
          <a:lstStyle/>
          <a:p>
            <a:endParaRPr lang="el-GR" sz="2800" dirty="0" smtClean="0"/>
          </a:p>
          <a:p>
            <a:endParaRPr lang="el-GR" sz="2800" dirty="0" smtClean="0"/>
          </a:p>
          <a:p>
            <a:r>
              <a:rPr lang="el-GR" sz="3200" dirty="0" smtClean="0"/>
              <a:t>Το φοινικικό αλφάβητο δεν περιέχει παρά </a:t>
            </a:r>
            <a:r>
              <a:rPr lang="el-GR" sz="3200" dirty="0" smtClean="0">
                <a:solidFill>
                  <a:srgbClr val="FF0000"/>
                </a:solidFill>
              </a:rPr>
              <a:t>μόνο σύμφωνα</a:t>
            </a:r>
            <a:r>
              <a:rPr lang="el-GR" sz="3200" dirty="0" smtClean="0"/>
              <a:t>. </a:t>
            </a:r>
          </a:p>
          <a:p>
            <a:r>
              <a:rPr lang="el-GR" sz="3200" dirty="0" smtClean="0"/>
              <a:t>Είναι δυνατόν να αποδοθεί μια σημιτική γλώσσα γραπτώς χωρίς φωνήεντα, γιατί κυρίως τα σύμφωνα δημιουργούν τη ρίζα της συλλαβής. </a:t>
            </a:r>
          </a:p>
          <a:p>
            <a:r>
              <a:rPr lang="el-GR" sz="3200" dirty="0" smtClean="0"/>
              <a:t>Όμως, αυτό είναι αδύνατον να συμβεί σε μια ινδοευρωπαϊκή γλώσσα, όπως η ελληνική, όπου τα </a:t>
            </a:r>
            <a:r>
              <a:rPr lang="el-GR" sz="3200" dirty="0" smtClean="0">
                <a:solidFill>
                  <a:srgbClr val="FF0000"/>
                </a:solidFill>
              </a:rPr>
              <a:t>φωνήεντα </a:t>
            </a:r>
            <a:r>
              <a:rPr lang="el-GR" sz="3200" dirty="0" smtClean="0"/>
              <a:t>καθορίζουν τη φωνητικότητα της συλλαβής.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500042"/>
            <a:ext cx="8358246" cy="6357958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l-GR" sz="3600" dirty="0" smtClean="0"/>
              <a:t>Οι Έλληνες, επειδή το φοινικικό αλφάβητο είχε πολλά σύμφωνα, πήραν μερικά από αυτά και τα μετέτρεψαν σε φωνήεντα.</a:t>
            </a:r>
          </a:p>
          <a:p>
            <a:r>
              <a:rPr lang="el-GR" sz="3600" dirty="0" smtClean="0"/>
              <a:t> Με το σύστημα αυτό συντελείται μια </a:t>
            </a:r>
            <a:r>
              <a:rPr lang="el-GR" sz="3600" dirty="0" smtClean="0">
                <a:solidFill>
                  <a:srgbClr val="FF0000"/>
                </a:solidFill>
              </a:rPr>
              <a:t>σημαντική πρόοδος, </a:t>
            </a:r>
            <a:r>
              <a:rPr lang="el-GR" sz="3600" dirty="0" smtClean="0"/>
              <a:t>γιατί για πρώτη φορά, στη γραφή, οι ήχοι μεταδίδονται με φωνήεντα και σύμφωνα.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Αυτή η απλοποίηση δημιούργησε τις προϋποθέσεις, ώστε η γραφή να γίνει κτήμα </a:t>
            </a:r>
            <a:r>
              <a:rPr lang="el-GR" sz="3200" dirty="0" smtClean="0">
                <a:solidFill>
                  <a:srgbClr val="FF0000"/>
                </a:solidFill>
              </a:rPr>
              <a:t>περισσότερων ανθρώπων </a:t>
            </a:r>
            <a:r>
              <a:rPr lang="el-GR" sz="3200" dirty="0" smtClean="0"/>
              <a:t>και όχι μόνο λίγων γραφέων. </a:t>
            </a:r>
          </a:p>
          <a:p>
            <a:r>
              <a:rPr lang="el-GR" sz="3200" dirty="0" smtClean="0"/>
              <a:t>Τώρα αρκετοί άνθρωποι αποκτούν τη δυνατότητα να </a:t>
            </a:r>
            <a:r>
              <a:rPr lang="el-GR" sz="3200" dirty="0" smtClean="0">
                <a:solidFill>
                  <a:srgbClr val="002060"/>
                </a:solidFill>
              </a:rPr>
              <a:t>διαβάζουν και να γράφουν</a:t>
            </a:r>
            <a:r>
              <a:rPr lang="el-GR" sz="3200" dirty="0" smtClean="0"/>
              <a:t>, να συμμετέχουν γενικότερα στη γνώση και στον πολιτισμό. </a:t>
            </a:r>
          </a:p>
          <a:p>
            <a:r>
              <a:rPr lang="el-GR" sz="3200" dirty="0" smtClean="0"/>
              <a:t>Από το ελληνικό αλφάβητο γεννήθηκε το </a:t>
            </a:r>
            <a:r>
              <a:rPr lang="el-GR" sz="3200" dirty="0" smtClean="0">
                <a:solidFill>
                  <a:srgbClr val="FFC000"/>
                </a:solidFill>
              </a:rPr>
              <a:t>λατινικό</a:t>
            </a:r>
            <a:r>
              <a:rPr lang="el-GR" sz="3200" dirty="0" smtClean="0"/>
              <a:t>.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g1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0"/>
            <a:ext cx="51435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</TotalTime>
  <Words>462</Words>
  <Application>Microsoft Office PowerPoint</Application>
  <PresentationFormat>Προβολή στην οθόνη (4:3)</PresentationFormat>
  <Paragraphs>38</Paragraphs>
  <Slides>40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Χαρτί</vt:lpstr>
      <vt:lpstr>2. Η ΠΟΛIΤIΣΜIΚΗ  ΑΝΑΓΕΝΝΗΣΗ σσ. 40-41 </vt:lpstr>
      <vt:lpstr>Γραφή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Τέχνη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Ναοί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Οικισμοί – Οικίες</vt:lpstr>
      <vt:lpstr>Διαφάνεια 39</vt:lpstr>
      <vt:lpstr>Διαφάνεια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Pc</dc:creator>
  <cp:lastModifiedBy>Δήμητρα</cp:lastModifiedBy>
  <cp:revision>41</cp:revision>
  <dcterms:created xsi:type="dcterms:W3CDTF">2015-10-13T18:34:46Z</dcterms:created>
  <dcterms:modified xsi:type="dcterms:W3CDTF">2018-11-08T20:40:51Z</dcterms:modified>
</cp:coreProperties>
</file>