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56" r:id="rId3"/>
    <p:sldId id="257" r:id="rId4"/>
    <p:sldId id="264" r:id="rId5"/>
    <p:sldId id="258" r:id="rId6"/>
    <p:sldId id="265" r:id="rId7"/>
    <p:sldId id="259" r:id="rId8"/>
    <p:sldId id="266" r:id="rId9"/>
    <p:sldId id="260" r:id="rId10"/>
    <p:sldId id="261" r:id="rId11"/>
    <p:sldId id="267" r:id="rId12"/>
    <p:sldId id="262" r:id="rId13"/>
    <p:sldId id="270" r:id="rId14"/>
    <p:sldId id="269" r:id="rId15"/>
    <p:sldId id="268" r:id="rId16"/>
    <p:sldId id="263" r:id="rId17"/>
    <p:sldId id="272" r:id="rId18"/>
    <p:sldId id="271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199D-D760-4477-9E9D-8CBAE3B75F51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8543CD-EFD6-4415-8D8F-DC193C1EF7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199D-D760-4477-9E9D-8CBAE3B75F51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3CD-EFD6-4415-8D8F-DC193C1EF7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199D-D760-4477-9E9D-8CBAE3B75F51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3CD-EFD6-4415-8D8F-DC193C1EF7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199D-D760-4477-9E9D-8CBAE3B75F51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8543CD-EFD6-4415-8D8F-DC193C1EF7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199D-D760-4477-9E9D-8CBAE3B75F51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3CD-EFD6-4415-8D8F-DC193C1EF7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199D-D760-4477-9E9D-8CBAE3B75F51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3CD-EFD6-4415-8D8F-DC193C1EF7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199D-D760-4477-9E9D-8CBAE3B75F51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8543CD-EFD6-4415-8D8F-DC193C1EF7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199D-D760-4477-9E9D-8CBAE3B75F51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3CD-EFD6-4415-8D8F-DC193C1EF7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199D-D760-4477-9E9D-8CBAE3B75F51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3CD-EFD6-4415-8D8F-DC193C1EF7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199D-D760-4477-9E9D-8CBAE3B75F51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3CD-EFD6-4415-8D8F-DC193C1EF7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8199D-D760-4477-9E9D-8CBAE3B75F51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543CD-EFD6-4415-8D8F-DC193C1EF7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568199D-D760-4477-9E9D-8CBAE3B75F51}" type="datetimeFigureOut">
              <a:rPr lang="el-GR" smtClean="0"/>
              <a:pPr/>
              <a:t>26/11/2018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8543CD-EFD6-4415-8D8F-DC193C1EF7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Αρχαϊκη</a:t>
            </a:r>
            <a:r>
              <a:rPr lang="el-GR" dirty="0" smtClean="0"/>
              <a:t> </a:t>
            </a:r>
            <a:r>
              <a:rPr lang="el-GR" dirty="0" err="1" smtClean="0"/>
              <a:t>εποχη</a:t>
            </a:r>
            <a:r>
              <a:rPr lang="el-GR" dirty="0" smtClean="0"/>
              <a:t> (800-479 </a:t>
            </a:r>
            <a:r>
              <a:rPr lang="el-GR" dirty="0" err="1" smtClean="0"/>
              <a:t>π.Χ.</a:t>
            </a:r>
            <a:r>
              <a:rPr lang="el-GR" dirty="0" smtClean="0"/>
              <a:t>)     σελ.42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3600" dirty="0" smtClean="0"/>
              <a:t>Συγκρότηση πόλης – κράτους</a:t>
            </a:r>
          </a:p>
          <a:p>
            <a:r>
              <a:rPr lang="el-GR" sz="3600" dirty="0" smtClean="0"/>
              <a:t>Συμμετοχή του πολίτη στην πολιτική</a:t>
            </a:r>
          </a:p>
          <a:p>
            <a:r>
              <a:rPr lang="el-GR" sz="3600" dirty="0" smtClean="0"/>
              <a:t>Αποικισμός Μεσογείου και Ευξείνου Πόντου</a:t>
            </a:r>
          </a:p>
          <a:p>
            <a:r>
              <a:rPr lang="el-GR" sz="3600" dirty="0" smtClean="0"/>
              <a:t>Εμπόριο, βιοτεχνία, νόμισμα= οικονομική πρόοδος</a:t>
            </a:r>
          </a:p>
          <a:p>
            <a:r>
              <a:rPr lang="el-GR" sz="3600" dirty="0" smtClean="0"/>
              <a:t>Πόλεμοι εναντίον των Περσών</a:t>
            </a:r>
            <a:endParaRPr lang="el-GR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 smtClean="0"/>
              <a:t>Ο χώρος της </a:t>
            </a:r>
            <a:r>
              <a:rPr lang="el-GR" b="1" dirty="0" smtClean="0">
                <a:solidFill>
                  <a:srgbClr val="0070C0"/>
                </a:solidFill>
              </a:rPr>
              <a:t>Μεσογείου</a:t>
            </a:r>
            <a:r>
              <a:rPr lang="el-GR" b="1" dirty="0" smtClean="0"/>
              <a:t> και του </a:t>
            </a:r>
            <a:r>
              <a:rPr lang="el-GR" b="1" dirty="0" smtClean="0">
                <a:solidFill>
                  <a:srgbClr val="0070C0"/>
                </a:solidFill>
              </a:rPr>
              <a:t>Εύξεινου πόντου </a:t>
            </a:r>
            <a:r>
              <a:rPr lang="el-GR" b="1" dirty="0" smtClean="0"/>
              <a:t>πλημμύρισε από εγκαταστάσεις των Ελλήνων. </a:t>
            </a:r>
          </a:p>
          <a:p>
            <a:r>
              <a:rPr lang="el-GR" b="1" dirty="0" smtClean="0"/>
              <a:t>Ιδιαίτερη προτίμηση έδειξαν οι Έλληνες στην </a:t>
            </a:r>
            <a:r>
              <a:rPr lang="el-GR" b="1" dirty="0" smtClean="0">
                <a:solidFill>
                  <a:srgbClr val="0070C0"/>
                </a:solidFill>
              </a:rPr>
              <a:t>Κάτω Ιταλία</a:t>
            </a:r>
            <a:r>
              <a:rPr lang="el-GR" b="1" dirty="0" smtClean="0"/>
              <a:t>, όπου το πλήθος των αποικιών συνετέλεσε ώστε ο χώρος αυτός να ονομαστεί </a:t>
            </a:r>
            <a:r>
              <a:rPr lang="el-GR" b="1" dirty="0" smtClean="0">
                <a:solidFill>
                  <a:srgbClr val="0070C0"/>
                </a:solidFill>
              </a:rPr>
              <a:t>Μεγάλη Ελλάδα</a:t>
            </a:r>
            <a:r>
              <a:rPr lang="el-GR" b="1" dirty="0" smtClean="0"/>
              <a:t>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Ο ΑΡΧΑΙΟΣ ΕΛΛΗΝΙΚΟΣ ΚΟΣΜΟΣ ΚΑΙ ΟΙ ΕΛΛΗΝΙΚΕΣ ΑΠΟΙΚΙΕΣ.p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- Έλλειψη"/>
          <p:cNvSpPr/>
          <p:nvPr/>
        </p:nvSpPr>
        <p:spPr>
          <a:xfrm>
            <a:off x="3000364" y="3786190"/>
            <a:ext cx="1214446" cy="1285884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2143108" y="5357826"/>
            <a:ext cx="3220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Μεγάλη Ελλάδα (</a:t>
            </a:r>
            <a:r>
              <a:rPr lang="en-US" b="1" dirty="0" smtClean="0">
                <a:solidFill>
                  <a:srgbClr val="FF0000"/>
                </a:solidFill>
              </a:rPr>
              <a:t>Magna </a:t>
            </a:r>
            <a:r>
              <a:rPr lang="en-US" b="1" dirty="0" err="1" smtClean="0">
                <a:solidFill>
                  <a:srgbClr val="FF0000"/>
                </a:solidFill>
              </a:rPr>
              <a:t>Grecia</a:t>
            </a:r>
            <a:r>
              <a:rPr lang="en-US" sz="1400" b="1" dirty="0" smtClean="0">
                <a:solidFill>
                  <a:srgbClr val="FF0000"/>
                </a:solidFill>
              </a:rPr>
              <a:t>)</a:t>
            </a:r>
            <a:endParaRPr lang="el-GR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Συνεπειεσ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89548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Ο αποικισμός έφερε πολλές αλλαγές στη ζωή όλων των ανθρώπων:</a:t>
            </a:r>
          </a:p>
          <a:p>
            <a:pPr marL="514350" indent="-514350">
              <a:buAutoNum type="arabicPeriod"/>
            </a:pPr>
            <a:r>
              <a:rPr lang="el-GR" b="1" dirty="0" smtClean="0"/>
              <a:t>Η επαφή με άλλους λαούς διεύρυνε τον </a:t>
            </a:r>
            <a:r>
              <a:rPr lang="el-GR" b="1" dirty="0" smtClean="0">
                <a:solidFill>
                  <a:srgbClr val="0070C0"/>
                </a:solidFill>
              </a:rPr>
              <a:t>πνευματικό ορίζοντα</a:t>
            </a:r>
            <a:r>
              <a:rPr lang="el-GR" b="1" dirty="0" smtClean="0"/>
              <a:t>. Η ζωή άλλαξε. </a:t>
            </a:r>
          </a:p>
          <a:p>
            <a:pPr marL="514350" indent="-514350">
              <a:buAutoNum type="arabicPeriod"/>
            </a:pPr>
            <a:r>
              <a:rPr lang="el-GR" b="1" dirty="0" smtClean="0"/>
              <a:t>Τα </a:t>
            </a:r>
            <a:r>
              <a:rPr lang="el-GR" b="1" dirty="0" smtClean="0">
                <a:solidFill>
                  <a:srgbClr val="FF0000"/>
                </a:solidFill>
              </a:rPr>
              <a:t>μέταλλα</a:t>
            </a:r>
            <a:r>
              <a:rPr lang="el-GR" b="1" dirty="0" smtClean="0"/>
              <a:t> κάλυψαν τη ζήτηση, γεγονός που οδήγησε στη δημιουργία πολλών </a:t>
            </a:r>
            <a:r>
              <a:rPr lang="el-GR" b="1" dirty="0" smtClean="0">
                <a:solidFill>
                  <a:srgbClr val="FF0000"/>
                </a:solidFill>
              </a:rPr>
              <a:t>επαγγελμάτων</a:t>
            </a:r>
            <a:r>
              <a:rPr lang="el-GR" b="1" dirty="0" smtClean="0"/>
              <a:t>. </a:t>
            </a:r>
          </a:p>
          <a:p>
            <a:pPr marL="514350" indent="-514350">
              <a:buAutoNum type="arabicPeriod"/>
            </a:pPr>
            <a:r>
              <a:rPr lang="el-GR" b="1" dirty="0" smtClean="0"/>
              <a:t>Η ανάπτυξη της </a:t>
            </a:r>
            <a:r>
              <a:rPr lang="el-GR" b="1" dirty="0" smtClean="0">
                <a:solidFill>
                  <a:srgbClr val="00B050"/>
                </a:solidFill>
              </a:rPr>
              <a:t>αγγειοπλαστικής</a:t>
            </a:r>
            <a:r>
              <a:rPr lang="el-GR" b="1" dirty="0" smtClean="0"/>
              <a:t> έδωσε την ευκαιρία σε πολλούς ζωγράφους να αξιοποιήσουν το ταλέντο τους.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foundry-zwgrafos Chytiriou-7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κατασκευαστές αμφορέω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354.w.6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0"/>
            <a:ext cx="764386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l-GR" b="1" dirty="0" smtClean="0"/>
              <a:t>4. Μέχρι τότε οι </a:t>
            </a:r>
            <a:r>
              <a:rPr lang="el-GR" b="1" dirty="0" smtClean="0">
                <a:solidFill>
                  <a:srgbClr val="00B050"/>
                </a:solidFill>
              </a:rPr>
              <a:t>έμποροι</a:t>
            </a:r>
            <a:r>
              <a:rPr lang="el-GR" b="1" dirty="0" smtClean="0"/>
              <a:t> («οἱ </a:t>
            </a:r>
            <a:r>
              <a:rPr lang="el-GR" b="1" dirty="0" err="1" smtClean="0"/>
              <a:t>ἐν</a:t>
            </a:r>
            <a:r>
              <a:rPr lang="el-GR" b="1" dirty="0" smtClean="0"/>
              <a:t> </a:t>
            </a:r>
            <a:r>
              <a:rPr lang="el-GR" b="1" dirty="0" err="1" smtClean="0"/>
              <a:t>πορείᾳ</a:t>
            </a:r>
            <a:r>
              <a:rPr lang="el-GR" b="1" dirty="0" smtClean="0"/>
              <a:t>») μετακινούνταν από τόπο σε τόπο και πουλούσαν τα εμπορεύματά τους. Η ευρεία κατανάλωση, καθώς και η αύξηση των αγορών οδήγησαν στη δημιουργία </a:t>
            </a:r>
            <a:r>
              <a:rPr lang="el-GR" b="1" dirty="0" smtClean="0">
                <a:solidFill>
                  <a:srgbClr val="00B050"/>
                </a:solidFill>
              </a:rPr>
              <a:t>χώρων, όπου η διάθεση των προϊόντων θα ήταν συνεχής</a:t>
            </a:r>
            <a:r>
              <a:rPr lang="el-GR" b="1" dirty="0" smtClean="0"/>
              <a:t>.</a:t>
            </a:r>
          </a:p>
          <a:p>
            <a:pPr>
              <a:buNone/>
            </a:pPr>
            <a:r>
              <a:rPr lang="el-GR" b="1" dirty="0" smtClean="0"/>
              <a:t>5. Παράλληλα λοιπόν με τους εμπόρους αναπτύχθηκαν και οι </a:t>
            </a:r>
            <a:r>
              <a:rPr lang="el-GR" b="1" dirty="0" smtClean="0">
                <a:solidFill>
                  <a:srgbClr val="FF0000"/>
                </a:solidFill>
              </a:rPr>
              <a:t>κάπηλοι</a:t>
            </a:r>
            <a:r>
              <a:rPr lang="el-GR" b="1" dirty="0" smtClean="0"/>
              <a:t>, δηλαδή οι μικρέμποροι, οι λιανοπωλητές.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EL_067_J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8perialos.blogspot.g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42844" y="5500702"/>
            <a:ext cx="8696356" cy="1071570"/>
          </a:xfrm>
        </p:spPr>
        <p:txBody>
          <a:bodyPr>
            <a:noAutofit/>
          </a:bodyPr>
          <a:lstStyle/>
          <a:p>
            <a:pPr algn="ctr"/>
            <a:r>
              <a:rPr lang="el-GR" sz="4000" b="1" dirty="0" smtClean="0"/>
              <a:t> </a:t>
            </a:r>
            <a:r>
              <a:rPr lang="el-GR" sz="4000" dirty="0" smtClean="0"/>
              <a:t>ΑΠΟ</a:t>
            </a:r>
            <a:r>
              <a:rPr lang="en-US" sz="4000" dirty="0" smtClean="0"/>
              <a:t>I</a:t>
            </a:r>
            <a:r>
              <a:rPr lang="el-GR" sz="4000" dirty="0" smtClean="0"/>
              <a:t>Κ</a:t>
            </a:r>
            <a:r>
              <a:rPr lang="en-US" sz="4000" dirty="0" smtClean="0"/>
              <a:t>I</a:t>
            </a:r>
            <a:r>
              <a:rPr lang="el-GR" sz="4000" dirty="0" smtClean="0"/>
              <a:t>ΑΚΗ ΕΞΑΠΛΩΣΗ</a:t>
            </a:r>
            <a:br>
              <a:rPr lang="el-GR" sz="4000" dirty="0" smtClean="0"/>
            </a:br>
            <a:r>
              <a:rPr lang="el-GR" sz="4000" dirty="0" smtClean="0"/>
              <a:t>σελ. 43-44</a:t>
            </a:r>
            <a:r>
              <a:rPr lang="el-GR" sz="4000" b="1" dirty="0" smtClean="0"/>
              <a:t/>
            </a:r>
            <a:br>
              <a:rPr lang="el-GR" sz="4000" b="1" dirty="0" smtClean="0"/>
            </a:br>
            <a:endParaRPr lang="el-GR" sz="4000" dirty="0"/>
          </a:p>
        </p:txBody>
      </p:sp>
      <p:pic>
        <p:nvPicPr>
          <p:cNvPr id="4" name="3 - Εικόνα" descr="Ysteri_geometriki_kratira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err="1" smtClean="0"/>
              <a:t>i</a:t>
            </a:r>
            <a:r>
              <a:rPr lang="el-GR" dirty="0" smtClean="0"/>
              <a:t>τια </a:t>
            </a:r>
            <a:r>
              <a:rPr lang="el-GR" dirty="0" err="1" smtClean="0"/>
              <a:t>αποικισμο</a:t>
            </a:r>
            <a:r>
              <a:rPr lang="en-US" dirty="0" smtClean="0"/>
              <a:t>y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535785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Ο </a:t>
            </a:r>
            <a:r>
              <a:rPr lang="el-GR" b="1" dirty="0" smtClean="0">
                <a:solidFill>
                  <a:srgbClr val="0070C0"/>
                </a:solidFill>
              </a:rPr>
              <a:t>8ος αιώνας </a:t>
            </a:r>
            <a:r>
              <a:rPr lang="el-GR" b="1" dirty="0" err="1" smtClean="0"/>
              <a:t>π.Χ.</a:t>
            </a:r>
            <a:r>
              <a:rPr lang="el-GR" b="1" dirty="0" smtClean="0"/>
              <a:t> υπήρξε αφετηρία μιας πρωτοφανούς εξόδου των Ελλήνων προς τις ακτές της Μεσογείου και του Εύξεινου πόντου.</a:t>
            </a:r>
            <a:endParaRPr lang="en-US" b="1" dirty="0" smtClean="0"/>
          </a:p>
          <a:p>
            <a:r>
              <a:rPr lang="el-GR" b="1" dirty="0" smtClean="0"/>
              <a:t> Οι λόγοι που ώθησαν τους Έλληνες στη μετανάστευση ήταν:</a:t>
            </a:r>
          </a:p>
          <a:p>
            <a:r>
              <a:rPr lang="el-GR" b="1" dirty="0" smtClean="0"/>
              <a:t>1. κυρίως </a:t>
            </a:r>
            <a:r>
              <a:rPr lang="el-GR" b="1" dirty="0" smtClean="0">
                <a:solidFill>
                  <a:srgbClr val="FF0000"/>
                </a:solidFill>
              </a:rPr>
              <a:t>οικονομικοί, </a:t>
            </a:r>
            <a:r>
              <a:rPr lang="el-GR" b="1" dirty="0" smtClean="0"/>
              <a:t>όπως η επιθυμία απόκτησης καλλιεργήσιμης γης, και η ανάγκη προμήθειας σιδηρομεταλλεύματος. </a:t>
            </a:r>
          </a:p>
          <a:p>
            <a:r>
              <a:rPr lang="el-GR" b="1" dirty="0" smtClean="0"/>
              <a:t>2. λόγοι </a:t>
            </a:r>
            <a:r>
              <a:rPr lang="el-GR" b="1" dirty="0" smtClean="0">
                <a:solidFill>
                  <a:srgbClr val="FF0000"/>
                </a:solidFill>
              </a:rPr>
              <a:t>πολιτικοί</a:t>
            </a:r>
            <a:r>
              <a:rPr lang="el-GR" b="1" dirty="0" smtClean="0"/>
              <a:t>, όπως η επικράτηση πολιτικών αντιπάλων που ανάγκασαν πολλούς να εγκαταλείψουν την πατρίδα τους και να αναζητήσουν νέους χώρους εγκατάστασης.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Αναχώρηση-εγκατάσταση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r>
              <a:rPr lang="el-GR" b="1" dirty="0" smtClean="0"/>
              <a:t>Η </a:t>
            </a:r>
            <a:r>
              <a:rPr lang="el-GR" b="1" dirty="0" smtClean="0"/>
              <a:t>εγκατάσταση σε έναν τόπο δε γινόταν τυχαία. </a:t>
            </a:r>
            <a:r>
              <a:rPr lang="el-GR" b="1" dirty="0" smtClean="0">
                <a:solidFill>
                  <a:srgbClr val="0070C0"/>
                </a:solidFill>
              </a:rPr>
              <a:t>Η θέση επιλεγόταν από πριν </a:t>
            </a:r>
            <a:r>
              <a:rPr lang="el-GR" b="1" dirty="0" smtClean="0"/>
              <a:t>και η αναχώρηση ήταν </a:t>
            </a:r>
            <a:r>
              <a:rPr lang="el-GR" b="1" dirty="0" smtClean="0">
                <a:solidFill>
                  <a:srgbClr val="00B050"/>
                </a:solidFill>
              </a:rPr>
              <a:t>οργανωμένη</a:t>
            </a:r>
            <a:r>
              <a:rPr lang="el-GR" b="1" dirty="0" smtClean="0"/>
              <a:t>. </a:t>
            </a:r>
          </a:p>
          <a:p>
            <a:r>
              <a:rPr lang="el-GR" b="1" dirty="0" smtClean="0"/>
              <a:t>Ως αρχηγός της αποστολής (</a:t>
            </a:r>
            <a:r>
              <a:rPr lang="el-GR" b="1" dirty="0" smtClean="0">
                <a:solidFill>
                  <a:srgbClr val="FF0000"/>
                </a:solidFill>
              </a:rPr>
              <a:t>οικιστής</a:t>
            </a:r>
            <a:r>
              <a:rPr lang="el-GR" b="1" dirty="0" smtClean="0"/>
              <a:t>) οριζόταν ένα άτομο που είχε </a:t>
            </a:r>
            <a:r>
              <a:rPr lang="el-GR" b="1" dirty="0" smtClean="0">
                <a:solidFill>
                  <a:srgbClr val="00B050"/>
                </a:solidFill>
              </a:rPr>
              <a:t>ξεχωριστές ικανότητες </a:t>
            </a:r>
            <a:r>
              <a:rPr lang="el-GR" b="1" dirty="0" smtClean="0"/>
              <a:t>και ενέπνεε </a:t>
            </a:r>
            <a:r>
              <a:rPr lang="el-GR" b="1" dirty="0" smtClean="0">
                <a:solidFill>
                  <a:srgbClr val="00B050"/>
                </a:solidFill>
              </a:rPr>
              <a:t>εμπιστοσύνη</a:t>
            </a:r>
            <a:r>
              <a:rPr lang="el-GR" b="1" dirty="0" smtClean="0"/>
              <a:t> σε όλους. </a:t>
            </a:r>
          </a:p>
          <a:p>
            <a:r>
              <a:rPr lang="el-GR" b="1" dirty="0" smtClean="0"/>
              <a:t>Η </a:t>
            </a:r>
            <a:r>
              <a:rPr lang="el-GR" b="1" dirty="0" smtClean="0">
                <a:solidFill>
                  <a:srgbClr val="00B050"/>
                </a:solidFill>
              </a:rPr>
              <a:t>τελετή της αναχώρησης </a:t>
            </a:r>
            <a:r>
              <a:rPr lang="el-GR" b="1" dirty="0" smtClean="0"/>
              <a:t>γινόταν με τη συμμετοχή όλων των κατοίκων μέσα σε ένα κλίμα μεγάλης </a:t>
            </a:r>
            <a:r>
              <a:rPr lang="el-GR" b="1" dirty="0" smtClean="0">
                <a:solidFill>
                  <a:srgbClr val="0070C0"/>
                </a:solidFill>
              </a:rPr>
              <a:t>συγκίνησης</a:t>
            </a:r>
            <a:r>
              <a:rPr lang="el-GR" b="1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a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Η </a:t>
            </a:r>
            <a:r>
              <a:rPr lang="el-GR" b="1" dirty="0" smtClean="0">
                <a:solidFill>
                  <a:srgbClr val="FF0000"/>
                </a:solidFill>
              </a:rPr>
              <a:t>πόλη </a:t>
            </a:r>
            <a:r>
              <a:rPr lang="el-GR" b="1" dirty="0" smtClean="0"/>
              <a:t>που ιδρυόταν είχε τις περισσότερες φορές </a:t>
            </a:r>
            <a:r>
              <a:rPr lang="el-GR" b="1" dirty="0" smtClean="0">
                <a:solidFill>
                  <a:srgbClr val="00B050"/>
                </a:solidFill>
              </a:rPr>
              <a:t>πλούσια ενδοχώρα </a:t>
            </a:r>
            <a:r>
              <a:rPr lang="el-GR" b="1" dirty="0" smtClean="0"/>
              <a:t>και </a:t>
            </a:r>
            <a:r>
              <a:rPr lang="el-GR" b="1" dirty="0" smtClean="0">
                <a:solidFill>
                  <a:srgbClr val="0070C0"/>
                </a:solidFill>
              </a:rPr>
              <a:t>απάνεμο λιμάνι</a:t>
            </a:r>
            <a:r>
              <a:rPr lang="el-GR" b="1" dirty="0" smtClean="0"/>
              <a:t>. </a:t>
            </a:r>
          </a:p>
          <a:p>
            <a:r>
              <a:rPr lang="el-GR" b="1" dirty="0" smtClean="0"/>
              <a:t>Συνήθως προτιμούσαν </a:t>
            </a:r>
            <a:r>
              <a:rPr lang="el-GR" b="1" dirty="0" smtClean="0">
                <a:solidFill>
                  <a:srgbClr val="0070C0"/>
                </a:solidFill>
              </a:rPr>
              <a:t>περιοχή που είχε φυσική οχύρωση</a:t>
            </a:r>
            <a:r>
              <a:rPr lang="el-GR" b="1" dirty="0" smtClean="0"/>
              <a:t>. Αυτό τους απασχολούσε ιδιαίτερα, γιατί είχαν να αντιμετωπίσουν και την πιθανή έχθρα των κατοίκων της περιοχής. </a:t>
            </a:r>
          </a:p>
          <a:p>
            <a:r>
              <a:rPr lang="el-GR" b="1" dirty="0" smtClean="0"/>
              <a:t>Η </a:t>
            </a:r>
            <a:r>
              <a:rPr lang="el-GR" b="1" dirty="0" smtClean="0">
                <a:solidFill>
                  <a:srgbClr val="00B050"/>
                </a:solidFill>
              </a:rPr>
              <a:t>συμβίωση</a:t>
            </a:r>
            <a:r>
              <a:rPr lang="el-GR" b="1" dirty="0" smtClean="0"/>
              <a:t> γενικά ήταν </a:t>
            </a:r>
            <a:r>
              <a:rPr lang="el-GR" b="1" dirty="0" smtClean="0">
                <a:solidFill>
                  <a:srgbClr val="FF0000"/>
                </a:solidFill>
              </a:rPr>
              <a:t>ειρηνική,</a:t>
            </a:r>
            <a:r>
              <a:rPr lang="el-GR" b="1" dirty="0" smtClean="0"/>
              <a:t> αλλά δεν είναι λίγες οι φορές που οι άποικοι πολέμησαν για να κρατήσουν τη θέση τους.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150746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0"/>
            <a:ext cx="642942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Σχεση</a:t>
            </a:r>
            <a:r>
              <a:rPr lang="el-GR" dirty="0" smtClean="0"/>
              <a:t> </a:t>
            </a:r>
            <a:r>
              <a:rPr lang="el-GR" dirty="0" err="1" smtClean="0"/>
              <a:t>μητροπολησ</a:t>
            </a:r>
            <a:r>
              <a:rPr lang="el-GR" dirty="0" smtClean="0"/>
              <a:t> και </a:t>
            </a:r>
            <a:r>
              <a:rPr lang="el-GR" dirty="0" err="1" smtClean="0"/>
              <a:t>αποικιασ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b="1" dirty="0" smtClean="0"/>
              <a:t>Η νέα πόλη αποκτούσε </a:t>
            </a:r>
            <a:r>
              <a:rPr lang="el-GR" b="1" dirty="0" smtClean="0">
                <a:solidFill>
                  <a:srgbClr val="FF0000"/>
                </a:solidFill>
              </a:rPr>
              <a:t>δική της οργάνωση </a:t>
            </a:r>
            <a:r>
              <a:rPr lang="el-GR" b="1" dirty="0" smtClean="0"/>
              <a:t>και νέους θεσμούς. </a:t>
            </a:r>
          </a:p>
          <a:p>
            <a:r>
              <a:rPr lang="el-GR" b="1" dirty="0" smtClean="0"/>
              <a:t>Σταδιακά γινόταν </a:t>
            </a:r>
            <a:r>
              <a:rPr lang="el-GR" b="1" dirty="0" smtClean="0">
                <a:solidFill>
                  <a:srgbClr val="FF0000"/>
                </a:solidFill>
              </a:rPr>
              <a:t>ανεξάρτητη</a:t>
            </a:r>
            <a:r>
              <a:rPr lang="el-GR" b="1" dirty="0" smtClean="0"/>
              <a:t> και ανέπτυσσε συμμαχικές και οικονομικές </a:t>
            </a:r>
            <a:r>
              <a:rPr lang="el-GR" b="1" dirty="0" smtClean="0">
                <a:solidFill>
                  <a:srgbClr val="00B050"/>
                </a:solidFill>
              </a:rPr>
              <a:t>σχέσεις με άλλες πόλεις. </a:t>
            </a:r>
          </a:p>
          <a:p>
            <a:r>
              <a:rPr lang="el-GR" b="1" dirty="0" smtClean="0"/>
              <a:t>Οι δεσμοί όμως με τη </a:t>
            </a:r>
            <a:r>
              <a:rPr lang="el-GR" b="1" dirty="0" smtClean="0">
                <a:solidFill>
                  <a:srgbClr val="0070C0"/>
                </a:solidFill>
              </a:rPr>
              <a:t>μητρόπολη</a:t>
            </a:r>
            <a:r>
              <a:rPr lang="el-GR" b="1" dirty="0" smtClean="0"/>
              <a:t> (μητέρα-</a:t>
            </a:r>
            <a:r>
              <a:rPr lang="el-GR" b="1" dirty="0" err="1" smtClean="0"/>
              <a:t>πόλ</a:t>
            </a:r>
            <a:r>
              <a:rPr lang="el-GR" b="1" dirty="0" smtClean="0"/>
              <a:t>η) ήταν πάντοτε στενοί και η σύγκρουση ανάμεσά τους ήταν αδιανόητη. Και αν αυτό συνέβαινε καμιά φορά, όλοι το κατέκριναν.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140</TotalTime>
  <Words>467</Words>
  <Application>Microsoft Office PowerPoint</Application>
  <PresentationFormat>Προβολή στην οθόνη (4:3)</PresentationFormat>
  <Paragraphs>33</Paragraphs>
  <Slides>18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Διαστημικό</vt:lpstr>
      <vt:lpstr>Αρχαϊκη εποχη (800-479 π.Χ.)     σελ.42</vt:lpstr>
      <vt:lpstr> ΑΠΟIΚIΑΚΗ ΕΞΑΠΛΩΣΗ σελ. 43-44 </vt:lpstr>
      <vt:lpstr>Αiτια αποικισμοy</vt:lpstr>
      <vt:lpstr>Διαφάνεια 4</vt:lpstr>
      <vt:lpstr>Αναχώρηση-εγκατάσταση</vt:lpstr>
      <vt:lpstr>Διαφάνεια 6</vt:lpstr>
      <vt:lpstr>Διαφάνεια 7</vt:lpstr>
      <vt:lpstr>Διαφάνεια 8</vt:lpstr>
      <vt:lpstr>Σχεση μητροπολησ και αποικιασ</vt:lpstr>
      <vt:lpstr>Διαφάνεια 10</vt:lpstr>
      <vt:lpstr>Διαφάνεια 11</vt:lpstr>
      <vt:lpstr>Συνεπειεσ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ΑΠΟIΚIΑΚΗ ΕΞΑΠΛΩΣΗ </dc:title>
  <dc:creator>Pc</dc:creator>
  <cp:lastModifiedBy>Δήμητρα</cp:lastModifiedBy>
  <cp:revision>22</cp:revision>
  <dcterms:created xsi:type="dcterms:W3CDTF">2015-11-03T07:28:41Z</dcterms:created>
  <dcterms:modified xsi:type="dcterms:W3CDTF">2018-11-26T21:00:53Z</dcterms:modified>
</cp:coreProperties>
</file>