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77" r:id="rId5"/>
    <p:sldId id="267" r:id="rId6"/>
    <p:sldId id="268" r:id="rId7"/>
    <p:sldId id="258" r:id="rId8"/>
    <p:sldId id="259" r:id="rId9"/>
    <p:sldId id="260" r:id="rId10"/>
    <p:sldId id="279" r:id="rId11"/>
    <p:sldId id="280" r:id="rId12"/>
    <p:sldId id="278" r:id="rId13"/>
    <p:sldId id="261" r:id="rId14"/>
    <p:sldId id="262" r:id="rId15"/>
    <p:sldId id="281" r:id="rId16"/>
    <p:sldId id="263" r:id="rId17"/>
    <p:sldId id="283" r:id="rId18"/>
    <p:sldId id="282" r:id="rId19"/>
    <p:sldId id="264" r:id="rId20"/>
    <p:sldId id="285" r:id="rId21"/>
    <p:sldId id="265" r:id="rId22"/>
    <p:sldId id="270" r:id="rId23"/>
    <p:sldId id="272" r:id="rId24"/>
    <p:sldId id="273" r:id="rId25"/>
    <p:sldId id="271" r:id="rId26"/>
    <p:sldId id="274" r:id="rId27"/>
    <p:sldId id="275" r:id="rId28"/>
    <p:sldId id="276" r:id="rId29"/>
    <p:sldId id="266" r:id="rId30"/>
    <p:sldId id="284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6F7B-875A-4E8A-A584-3C5D3148CA6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6CB605-D9B2-4D55-9235-1146B0B13B1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6F7B-875A-4E8A-A584-3C5D3148CA6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B605-D9B2-4D55-9235-1146B0B13B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F6CB605-D9B2-4D55-9235-1146B0B13B1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6F7B-875A-4E8A-A584-3C5D3148CA6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6F7B-875A-4E8A-A584-3C5D3148CA6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F6CB605-D9B2-4D55-9235-1146B0B13B1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6F7B-875A-4E8A-A584-3C5D3148CA6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6CB605-D9B2-4D55-9235-1146B0B13B1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AF96F7B-875A-4E8A-A584-3C5D3148CA6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B605-D9B2-4D55-9235-1146B0B13B1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6F7B-875A-4E8A-A584-3C5D3148CA6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F6CB605-D9B2-4D55-9235-1146B0B13B1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6F7B-875A-4E8A-A584-3C5D3148CA6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F6CB605-D9B2-4D55-9235-1146B0B13B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6F7B-875A-4E8A-A584-3C5D3148CA6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6CB605-D9B2-4D55-9235-1146B0B13B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6CB605-D9B2-4D55-9235-1146B0B13B1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6F7B-875A-4E8A-A584-3C5D3148CA6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F6CB605-D9B2-4D55-9235-1146B0B13B1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AF96F7B-875A-4E8A-A584-3C5D3148CA6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AF96F7B-875A-4E8A-A584-3C5D3148CA6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6CB605-D9B2-4D55-9235-1146B0B13B1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9064" y="5214950"/>
            <a:ext cx="8143464" cy="164305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 smtClean="0"/>
              <a:t>2. Η ΠΟΛΗ-ΚΡΑΤΟΣ ΚΑI Η ΕΞΕΛIΞΗ ΤΟY ΠΟΛIΤΕYΜΑΤΟΣ</a:t>
            </a:r>
            <a:r>
              <a:rPr lang="en-US" sz="4000" dirty="0" smtClean="0"/>
              <a:t> </a:t>
            </a:r>
            <a:r>
              <a:rPr lang="el-GR" sz="4000" dirty="0" smtClean="0"/>
              <a:t> σσ.45-47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Εικόνα" descr="akropoli-anaparasta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φαλαγγα ελληνων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οπλιτε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mage0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857364"/>
            <a:ext cx="8503920" cy="4241684"/>
          </a:xfrm>
        </p:spPr>
        <p:txBody>
          <a:bodyPr/>
          <a:lstStyle/>
          <a:p>
            <a:r>
              <a:rPr lang="el-GR" sz="3200" dirty="0" smtClean="0"/>
              <a:t>Αυτή η διευρυμένη συμμετοχή επέφερε μια γενικότερη </a:t>
            </a:r>
            <a:r>
              <a:rPr lang="el-GR" sz="3200" dirty="0" smtClean="0">
                <a:solidFill>
                  <a:srgbClr val="FFC000"/>
                </a:solidFill>
              </a:rPr>
              <a:t>κοινωνική εξίσωση</a:t>
            </a:r>
            <a:r>
              <a:rPr lang="el-GR" sz="3200" dirty="0" smtClean="0"/>
              <a:t>.</a:t>
            </a:r>
          </a:p>
          <a:p>
            <a:r>
              <a:rPr lang="el-GR" sz="3200" dirty="0" smtClean="0"/>
              <a:t>Οι κοινωνικές διαφορές περιορίστηκαν. </a:t>
            </a:r>
          </a:p>
          <a:p>
            <a:r>
              <a:rPr lang="el-GR" sz="3200" dirty="0" smtClean="0"/>
              <a:t>Ωστόσο, δεν έλειψαν οι </a:t>
            </a:r>
            <a:r>
              <a:rPr lang="el-GR" sz="3200" dirty="0" smtClean="0">
                <a:solidFill>
                  <a:srgbClr val="00B050"/>
                </a:solidFill>
              </a:rPr>
              <a:t>πολιτικοί ανταγωνισμοί</a:t>
            </a:r>
            <a:r>
              <a:rPr lang="el-GR" sz="3200" dirty="0" smtClean="0"/>
              <a:t> που αντικείμενό τους είχαν την άσκηση </a:t>
            </a:r>
            <a:r>
              <a:rPr lang="el-GR" sz="3200" dirty="0" smtClean="0">
                <a:solidFill>
                  <a:srgbClr val="FF0000"/>
                </a:solidFill>
              </a:rPr>
              <a:t>εξουσίας</a:t>
            </a:r>
            <a:r>
              <a:rPr lang="el-GR" sz="3200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πολίτευμα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286808" cy="511494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Με την πόλη συνδέεται και το </a:t>
            </a:r>
            <a:r>
              <a:rPr lang="el-GR" sz="2800" dirty="0" smtClean="0">
                <a:solidFill>
                  <a:srgbClr val="FF0000"/>
                </a:solidFill>
              </a:rPr>
              <a:t>πολίτευμα</a:t>
            </a:r>
            <a:r>
              <a:rPr lang="el-GR" sz="2800" dirty="0" smtClean="0"/>
              <a:t>, δηλαδή το </a:t>
            </a:r>
            <a:r>
              <a:rPr lang="el-GR" sz="2800" dirty="0" smtClean="0">
                <a:solidFill>
                  <a:srgbClr val="00B050"/>
                </a:solidFill>
              </a:rPr>
              <a:t>σύστημα διακυβέρνησης</a:t>
            </a:r>
            <a:r>
              <a:rPr lang="el-GR" sz="2800" dirty="0" smtClean="0"/>
              <a:t>. </a:t>
            </a:r>
          </a:p>
          <a:p>
            <a:r>
              <a:rPr lang="el-GR" sz="2800" dirty="0" smtClean="0"/>
              <a:t>Όταν συγκροτήθηκε η πόλη, η </a:t>
            </a:r>
            <a:r>
              <a:rPr lang="el-GR" sz="2800" dirty="0" smtClean="0">
                <a:solidFill>
                  <a:srgbClr val="FFC000"/>
                </a:solidFill>
              </a:rPr>
              <a:t>βασιλεία</a:t>
            </a:r>
            <a:r>
              <a:rPr lang="el-GR" sz="2800" dirty="0" smtClean="0"/>
              <a:t> είχε παρακμάσει. </a:t>
            </a:r>
          </a:p>
          <a:p>
            <a:r>
              <a:rPr lang="el-GR" sz="2800" dirty="0" smtClean="0"/>
              <a:t>Την εξουσία κατέλαβαν οι </a:t>
            </a:r>
            <a:r>
              <a:rPr lang="el-GR" sz="2800" dirty="0" smtClean="0">
                <a:solidFill>
                  <a:srgbClr val="00B0F0"/>
                </a:solidFill>
              </a:rPr>
              <a:t>ευγενείς</a:t>
            </a:r>
            <a:r>
              <a:rPr lang="el-GR" sz="2800" dirty="0" smtClean="0"/>
              <a:t> και έτσι το πολίτευμα έγινε </a:t>
            </a:r>
            <a:r>
              <a:rPr lang="el-GR" sz="2800" b="1" dirty="0" smtClean="0">
                <a:solidFill>
                  <a:srgbClr val="FF0000"/>
                </a:solidFill>
              </a:rPr>
              <a:t>αριστοκρατικό</a:t>
            </a:r>
            <a:r>
              <a:rPr lang="el-GR" sz="2800" b="1" dirty="0" smtClean="0"/>
              <a:t>.</a:t>
            </a:r>
            <a:r>
              <a:rPr lang="el-GR" sz="2800" dirty="0" smtClean="0"/>
              <a:t> </a:t>
            </a:r>
          </a:p>
          <a:p>
            <a:r>
              <a:rPr lang="el-GR" sz="2800" dirty="0" smtClean="0"/>
              <a:t>Η ονομασία αυτή οφείλεται στους </a:t>
            </a:r>
            <a:r>
              <a:rPr lang="el-GR" sz="2800" dirty="0" smtClean="0">
                <a:solidFill>
                  <a:srgbClr val="0070C0"/>
                </a:solidFill>
              </a:rPr>
              <a:t>αρίστους</a:t>
            </a:r>
            <a:r>
              <a:rPr lang="el-GR" sz="2800" dirty="0" smtClean="0"/>
              <a:t>, τους πλούσιους δηλαδή ιδιοκτήτες γης, που παλαιότερα αποτελούσαν και το συμβούλιο του βασιλιά. 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mag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8358246" cy="485778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Με την ανάπτυξη του εμπορίου και την ευρεία χρησιμοποίηση του νομίσματος δημιουργήθηκε μία </a:t>
            </a:r>
            <a:r>
              <a:rPr lang="el-GR" sz="2800" dirty="0" smtClean="0">
                <a:solidFill>
                  <a:srgbClr val="0070C0"/>
                </a:solidFill>
              </a:rPr>
              <a:t>νέα τάξη</a:t>
            </a:r>
            <a:r>
              <a:rPr lang="el-GR" sz="2800" dirty="0" smtClean="0"/>
              <a:t>.</a:t>
            </a:r>
          </a:p>
          <a:p>
            <a:r>
              <a:rPr lang="el-GR" sz="2800" dirty="0" smtClean="0"/>
              <a:t> Αυτή, με τη </a:t>
            </a:r>
            <a:r>
              <a:rPr lang="el-GR" sz="2800" dirty="0" smtClean="0">
                <a:solidFill>
                  <a:srgbClr val="FF0000"/>
                </a:solidFill>
              </a:rPr>
              <a:t>δύναμη του χρήματος</a:t>
            </a:r>
            <a:r>
              <a:rPr lang="el-GR" sz="2800" dirty="0" smtClean="0"/>
              <a:t>, αφαίρεσε την εξουσία από τους αριστοκράτες. </a:t>
            </a:r>
          </a:p>
          <a:p>
            <a:r>
              <a:rPr lang="el-GR" sz="2800" dirty="0" smtClean="0"/>
              <a:t>Οι </a:t>
            </a:r>
            <a:r>
              <a:rPr lang="el-GR" sz="2800" dirty="0" smtClean="0">
                <a:solidFill>
                  <a:srgbClr val="00B050"/>
                </a:solidFill>
              </a:rPr>
              <a:t>λίγοι </a:t>
            </a:r>
            <a:r>
              <a:rPr lang="el-GR" sz="2800" dirty="0" smtClean="0"/>
              <a:t>αυτοί επέβαλαν τη δική τους εξουσία και το πολίτευμα έγινε </a:t>
            </a:r>
            <a:r>
              <a:rPr lang="el-GR" sz="2800" b="1" dirty="0" smtClean="0">
                <a:solidFill>
                  <a:srgbClr val="FF0000"/>
                </a:solidFill>
              </a:rPr>
              <a:t>ο</a:t>
            </a:r>
            <a:r>
              <a:rPr lang="el-GR" sz="2800" b="1" dirty="0" smtClean="0">
                <a:solidFill>
                  <a:srgbClr val="00B050"/>
                </a:solidFill>
              </a:rPr>
              <a:t>λιγ</a:t>
            </a:r>
            <a:r>
              <a:rPr lang="el-GR" sz="2800" b="1" dirty="0" smtClean="0">
                <a:solidFill>
                  <a:srgbClr val="FF0000"/>
                </a:solidFill>
              </a:rPr>
              <a:t>αρχικό</a:t>
            </a:r>
            <a:r>
              <a:rPr lang="el-GR" sz="2800" b="1" dirty="0" smtClean="0"/>
              <a:t>.</a:t>
            </a:r>
            <a:r>
              <a:rPr lang="el-GR" sz="2800" dirty="0" smtClean="0"/>
              <a:t> </a:t>
            </a:r>
          </a:p>
          <a:p>
            <a:r>
              <a:rPr lang="el-GR" sz="2800" dirty="0" smtClean="0"/>
              <a:t>Κριτήριο για συμμετοχή στην εξουσία δεν ήταν πια η καταγωγή αλλά ο </a:t>
            </a:r>
            <a:r>
              <a:rPr lang="el-GR" sz="2800" dirty="0" smtClean="0">
                <a:solidFill>
                  <a:srgbClr val="FF0000"/>
                </a:solidFill>
              </a:rPr>
              <a:t>πλούτος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χελωα.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212.w.6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0"/>
            <a:ext cx="67866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Τυραννίδα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01080" cy="497207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Η εξουσία των ολίγων δεν έλυσε τα βασικά προβλήματα των πολλών, με αποτέλεσμα να ξεσπούν συχνά </a:t>
            </a:r>
            <a:r>
              <a:rPr lang="el-GR" sz="2800" dirty="0" smtClean="0">
                <a:solidFill>
                  <a:srgbClr val="FF0000"/>
                </a:solidFill>
              </a:rPr>
              <a:t>ταραχές</a:t>
            </a:r>
            <a:r>
              <a:rPr lang="el-GR" sz="2800" dirty="0" smtClean="0"/>
              <a:t>. </a:t>
            </a:r>
          </a:p>
          <a:p>
            <a:r>
              <a:rPr lang="el-GR" sz="2800" dirty="0" smtClean="0"/>
              <a:t>Την κοινωνική αυτή δυσαρέσκεια και την ανασφάλεια γενικά των πολιτών εκμεταλλεύτηκαν </a:t>
            </a:r>
            <a:r>
              <a:rPr lang="el-GR" sz="2800" dirty="0" smtClean="0">
                <a:solidFill>
                  <a:srgbClr val="00B050"/>
                </a:solidFill>
              </a:rPr>
              <a:t>φιλόδοξα άτομα</a:t>
            </a:r>
            <a:r>
              <a:rPr lang="el-GR" sz="2800" dirty="0" smtClean="0"/>
              <a:t>.</a:t>
            </a:r>
          </a:p>
          <a:p>
            <a:r>
              <a:rPr lang="el-GR" sz="2800" dirty="0" smtClean="0"/>
              <a:t> Αυτοί οι άνθρωποι κατάφεραν με λαϊκή πολλές φορές υποστήριξη να επιβάλουν </a:t>
            </a:r>
            <a:r>
              <a:rPr lang="el-GR" sz="2800" b="1" u="sng" dirty="0" smtClean="0">
                <a:solidFill>
                  <a:srgbClr val="FF0000"/>
                </a:solidFill>
              </a:rPr>
              <a:t>τυραννικό</a:t>
            </a:r>
            <a:r>
              <a:rPr lang="el-GR" sz="2800" dirty="0" smtClean="0"/>
              <a:t> καθεστώς.</a:t>
            </a:r>
            <a:br>
              <a:rPr lang="el-GR" sz="2800" dirty="0" smtClean="0"/>
            </a:b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 πόλης-κράτους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00034" y="1928802"/>
            <a:ext cx="7929618" cy="4929198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Τον 8ο αιώνα </a:t>
            </a:r>
            <a:r>
              <a:rPr lang="el-GR" sz="3200" dirty="0" err="1" smtClean="0"/>
              <a:t>π.Χ.</a:t>
            </a:r>
            <a:r>
              <a:rPr lang="el-GR" sz="3200" dirty="0" smtClean="0"/>
              <a:t> παρατηρήθηκε στον ελληνικό κόσμο μία σημαντική εξέλιξη. </a:t>
            </a:r>
          </a:p>
          <a:p>
            <a:r>
              <a:rPr lang="el-GR" sz="3200" dirty="0" smtClean="0"/>
              <a:t>Το </a:t>
            </a:r>
            <a:r>
              <a:rPr lang="el-GR" sz="3200" dirty="0" smtClean="0">
                <a:solidFill>
                  <a:srgbClr val="FF0000"/>
                </a:solidFill>
              </a:rPr>
              <a:t>παλιό φυλετικό κράτος</a:t>
            </a:r>
            <a:r>
              <a:rPr lang="el-GR" sz="3200" dirty="0" smtClean="0"/>
              <a:t> διασπάστηκε και τη θέση του πήρε η </a:t>
            </a:r>
            <a:r>
              <a:rPr lang="el-GR" sz="3200" dirty="0" smtClean="0">
                <a:solidFill>
                  <a:srgbClr val="0070C0"/>
                </a:solidFill>
              </a:rPr>
              <a:t>πόλη-κράτος. </a:t>
            </a:r>
          </a:p>
          <a:p>
            <a:r>
              <a:rPr lang="el-GR" sz="3200" dirty="0" smtClean="0"/>
              <a:t>Πυρήνας του νέου θεσμού υπήρξε ο </a:t>
            </a:r>
            <a:r>
              <a:rPr lang="el-GR" sz="3200" dirty="0" smtClean="0">
                <a:solidFill>
                  <a:srgbClr val="00B050"/>
                </a:solidFill>
              </a:rPr>
              <a:t>συνοικισμός</a:t>
            </a:r>
            <a:r>
              <a:rPr lang="el-GR" sz="3200" dirty="0" smtClean="0"/>
              <a:t>. 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mage02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7143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282" y="1714488"/>
            <a:ext cx="8572560" cy="4714908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Οι </a:t>
            </a:r>
            <a:r>
              <a:rPr lang="el-GR" sz="3200" dirty="0" smtClean="0">
                <a:solidFill>
                  <a:srgbClr val="FF0000"/>
                </a:solidFill>
              </a:rPr>
              <a:t>τύραννοι</a:t>
            </a:r>
            <a:r>
              <a:rPr lang="el-GR" sz="3200" dirty="0" smtClean="0"/>
              <a:t> άσκησαν την εξουσία αποβλέποντας στο </a:t>
            </a:r>
            <a:r>
              <a:rPr lang="el-GR" sz="3200" dirty="0" smtClean="0">
                <a:solidFill>
                  <a:srgbClr val="00B050"/>
                </a:solidFill>
              </a:rPr>
              <a:t>δικό τους όφελος</a:t>
            </a:r>
            <a:r>
              <a:rPr lang="el-GR" sz="3200" dirty="0" smtClean="0"/>
              <a:t>, χωρίς να δίνουν λόγο σε κανέναν για τις πράξεις τους.</a:t>
            </a:r>
          </a:p>
          <a:p>
            <a:r>
              <a:rPr lang="el-GR" sz="3200" dirty="0" smtClean="0"/>
              <a:t> Αν και συνέδεσαν το όνομά τους με μεγάλα έργα, όπως ο </a:t>
            </a:r>
            <a:r>
              <a:rPr lang="el-GR" sz="3200" dirty="0" smtClean="0">
                <a:solidFill>
                  <a:srgbClr val="0070C0"/>
                </a:solidFill>
              </a:rPr>
              <a:t>Περίανδρος</a:t>
            </a:r>
            <a:r>
              <a:rPr lang="el-GR" sz="3200" dirty="0" smtClean="0"/>
              <a:t> στην Κόρινθο, ο </a:t>
            </a:r>
            <a:r>
              <a:rPr lang="el-GR" sz="3200" dirty="0" smtClean="0">
                <a:solidFill>
                  <a:srgbClr val="FF0000"/>
                </a:solidFill>
              </a:rPr>
              <a:t>Πολυκράτης</a:t>
            </a:r>
            <a:r>
              <a:rPr lang="el-GR" sz="3200" dirty="0" smtClean="0"/>
              <a:t> στη Σάμο, o Φείδων στο </a:t>
            </a:r>
            <a:r>
              <a:rPr lang="el-GR" sz="3200" smtClean="0"/>
              <a:t>Άργος κ.α., </a:t>
            </a:r>
            <a:r>
              <a:rPr lang="el-GR" sz="3200" dirty="0" smtClean="0"/>
              <a:t>γενικά δεν κέρδισαν τη συμπάθεια του λαού.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isistratusInAthens_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stmo_de_Corinto_ESC_large_ISS011_ISS011-E-1318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diolko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diolkos (3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800px-Diolkos,_Western_End._Pic_0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0"/>
            <a:ext cx="607222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eypalineio-orygma-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3200" dirty="0" smtClean="0"/>
              <a:t>Αυτή την εποχή σημαντική ανάπτυξη, εκτός από τη </a:t>
            </a:r>
            <a:r>
              <a:rPr lang="el-GR" sz="3200" dirty="0" smtClean="0">
                <a:solidFill>
                  <a:srgbClr val="FF0000"/>
                </a:solidFill>
              </a:rPr>
              <a:t>Σπάρτη και την Αθήνα</a:t>
            </a:r>
            <a:r>
              <a:rPr lang="el-GR" sz="3200" dirty="0" smtClean="0"/>
              <a:t>, παρουσίασαν η Κόρινθος, το Άργος, η Χαλκίδα, η Θήβα, η Ιωλκός κ.ά.</a:t>
            </a:r>
          </a:p>
          <a:p>
            <a:r>
              <a:rPr lang="el-GR" sz="3200" dirty="0" smtClean="0"/>
              <a:t>Σε πολλές περιοχές επανήλθε το ολιγαρχικό πολίτευμα. </a:t>
            </a:r>
          </a:p>
          <a:p>
            <a:r>
              <a:rPr lang="el-GR" sz="3200" dirty="0" smtClean="0"/>
              <a:t>Στην </a:t>
            </a:r>
            <a:r>
              <a:rPr lang="el-GR" sz="3200" dirty="0" smtClean="0">
                <a:solidFill>
                  <a:srgbClr val="00B050"/>
                </a:solidFill>
              </a:rPr>
              <a:t>Αθήνα</a:t>
            </a:r>
            <a:r>
              <a:rPr lang="el-GR" sz="3200" dirty="0" smtClean="0"/>
              <a:t>, όμως, είχε ήδη ξεκινήσει η πορεία προς τη </a:t>
            </a:r>
            <a:r>
              <a:rPr lang="el-GR" sz="3200" u="sng" dirty="0" smtClean="0">
                <a:solidFill>
                  <a:srgbClr val="FF0000"/>
                </a:solidFill>
              </a:rPr>
              <a:t>δημοκρατία</a:t>
            </a:r>
            <a:r>
              <a:rPr lang="el-GR" sz="3200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attica1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k13g-pic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728" y="0"/>
            <a:ext cx="7000892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ast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Ακολούθησε η ένωση των συνοικισμών σε μια πόλη (</a:t>
            </a:r>
            <a:r>
              <a:rPr lang="el-GR" sz="3200" dirty="0" smtClean="0">
                <a:solidFill>
                  <a:srgbClr val="0070C0"/>
                </a:solidFill>
              </a:rPr>
              <a:t>άστυ</a:t>
            </a:r>
            <a:r>
              <a:rPr lang="el-GR" sz="3200" dirty="0" smtClean="0"/>
              <a:t>), γύρω από μία ισχυρή θέση</a:t>
            </a:r>
          </a:p>
          <a:p>
            <a:r>
              <a:rPr lang="el-GR" sz="3200" dirty="0" smtClean="0"/>
              <a:t>Πάνω στην </a:t>
            </a:r>
            <a:r>
              <a:rPr lang="el-GR" sz="3200" dirty="0" smtClean="0">
                <a:solidFill>
                  <a:srgbClr val="FF0000"/>
                </a:solidFill>
              </a:rPr>
              <a:t>ακρόπολη</a:t>
            </a:r>
            <a:r>
              <a:rPr lang="el-GR" sz="3200" dirty="0" smtClean="0"/>
              <a:t> χτίζονταν οι ναοί και τα δημόσια κτήρια.</a:t>
            </a:r>
          </a:p>
          <a:p>
            <a:r>
              <a:rPr lang="el-GR" sz="3200" dirty="0" smtClean="0"/>
              <a:t>Κάτω και γύρω από αυτήν απλώνονταν οι </a:t>
            </a:r>
            <a:r>
              <a:rPr lang="el-GR" sz="3200" dirty="0" smtClean="0">
                <a:solidFill>
                  <a:srgbClr val="7030A0"/>
                </a:solidFill>
              </a:rPr>
              <a:t>κατοικίες</a:t>
            </a:r>
            <a:endParaRPr lang="el-GR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Και τα </a:t>
            </a:r>
            <a:r>
              <a:rPr lang="el-GR" sz="3200" dirty="0" smtClean="0">
                <a:solidFill>
                  <a:srgbClr val="00B050"/>
                </a:solidFill>
              </a:rPr>
              <a:t>καταστήματα</a:t>
            </a:r>
            <a:r>
              <a:rPr lang="el-GR" sz="3200" dirty="0" smtClean="0"/>
              <a:t>, όπου τεχνίτες, ξυλουργοί, αγγειοπλάστες και έμποροι εργάζονταν για να καλύψουν τις ανάγκες της ζήτησης.</a:t>
            </a:r>
          </a:p>
          <a:p>
            <a:r>
              <a:rPr lang="el-GR" sz="3200" dirty="0" smtClean="0"/>
              <a:t>Σταδιακά η πόλη περιβάλλεται από </a:t>
            </a:r>
            <a:r>
              <a:rPr lang="el-GR" sz="3200" dirty="0" smtClean="0">
                <a:solidFill>
                  <a:srgbClr val="0070C0"/>
                </a:solidFill>
              </a:rPr>
              <a:t>τείχη</a:t>
            </a:r>
            <a:r>
              <a:rPr lang="el-GR" sz="3200" dirty="0" smtClean="0"/>
              <a:t>. </a:t>
            </a:r>
          </a:p>
          <a:p>
            <a:r>
              <a:rPr lang="el-GR" sz="3200" dirty="0" smtClean="0"/>
              <a:t>Στην ύπαιθρο εξακολούθησε να μένει ένα μέρος του πληθυσμού που ασχολούνταν με τη γεωργία και την κτηνοτροφία.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l-GR" dirty="0" smtClean="0"/>
              <a:t>Ακολούθησε η ένωση των συνοικισμών σε μία </a:t>
            </a:r>
            <a:r>
              <a:rPr lang="el-GR" dirty="0" smtClean="0">
                <a:solidFill>
                  <a:srgbClr val="00B050"/>
                </a:solidFill>
              </a:rPr>
              <a:t>πόλη (</a:t>
            </a:r>
            <a:r>
              <a:rPr lang="el-GR" dirty="0" smtClean="0">
                <a:solidFill>
                  <a:srgbClr val="00B050"/>
                </a:solidFill>
                <a:latin typeface="Palatino Linotype" pitchFamily="18" charset="0"/>
              </a:rPr>
              <a:t> άστυ</a:t>
            </a:r>
            <a:r>
              <a:rPr lang="el-GR" dirty="0" smtClean="0">
                <a:solidFill>
                  <a:srgbClr val="00B050"/>
                </a:solidFill>
              </a:rPr>
              <a:t>), </a:t>
            </a:r>
            <a:r>
              <a:rPr lang="el-GR" dirty="0" smtClean="0"/>
              <a:t>γύρω από μία ισχυρή θέση, την </a:t>
            </a:r>
            <a:r>
              <a:rPr lang="el-GR" dirty="0" smtClean="0">
                <a:solidFill>
                  <a:srgbClr val="FF0000"/>
                </a:solidFill>
              </a:rPr>
              <a:t>ακρό</a:t>
            </a:r>
            <a:r>
              <a:rPr lang="el-GR" dirty="0" smtClean="0">
                <a:solidFill>
                  <a:srgbClr val="00B050"/>
                </a:solidFill>
              </a:rPr>
              <a:t>πολη</a:t>
            </a:r>
            <a:r>
              <a:rPr lang="el-GR" dirty="0" smtClean="0"/>
              <a:t>. </a:t>
            </a:r>
          </a:p>
          <a:p>
            <a:r>
              <a:rPr lang="el-GR" dirty="0" smtClean="0"/>
              <a:t>Πάνω στην </a:t>
            </a:r>
            <a:r>
              <a:rPr lang="el-GR" b="1" dirty="0" smtClean="0"/>
              <a:t>ακρόπολη</a:t>
            </a:r>
            <a:r>
              <a:rPr lang="el-GR" dirty="0" smtClean="0"/>
              <a:t> χτίζονταν οι </a:t>
            </a:r>
            <a:r>
              <a:rPr lang="el-GR" dirty="0" smtClean="0">
                <a:solidFill>
                  <a:srgbClr val="00B0F0"/>
                </a:solidFill>
              </a:rPr>
              <a:t>ναοί</a:t>
            </a:r>
            <a:r>
              <a:rPr lang="el-GR" dirty="0" smtClean="0"/>
              <a:t> και τα </a:t>
            </a:r>
            <a:r>
              <a:rPr lang="el-GR" dirty="0" smtClean="0">
                <a:solidFill>
                  <a:srgbClr val="00B0F0"/>
                </a:solidFill>
              </a:rPr>
              <a:t>δημόσια κτίρια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Κάτω και γύρω από αυτήν απλώνονταν οι </a:t>
            </a:r>
            <a:r>
              <a:rPr lang="el-GR" dirty="0" smtClean="0">
                <a:solidFill>
                  <a:srgbClr val="FFC000"/>
                </a:solidFill>
              </a:rPr>
              <a:t>κατοικίες και τα καταστήματα</a:t>
            </a:r>
            <a:r>
              <a:rPr lang="el-GR" dirty="0" smtClean="0"/>
              <a:t>, όπου τεχνίτες, ξυλουργοί, αγγειοπλάστες και έμποροι εργάζονταν για να καλύψουν τις ανάγκες της ζήτησης. </a:t>
            </a:r>
          </a:p>
          <a:p>
            <a:r>
              <a:rPr lang="el-GR" dirty="0" smtClean="0"/>
              <a:t>Σταδιακά η πόλη περιβάλλεται από </a:t>
            </a:r>
            <a:r>
              <a:rPr lang="el-GR" dirty="0" smtClean="0">
                <a:solidFill>
                  <a:srgbClr val="7030A0"/>
                </a:solidFill>
              </a:rPr>
              <a:t>τείχη</a:t>
            </a:r>
            <a:r>
              <a:rPr lang="el-GR" dirty="0" smtClean="0"/>
              <a:t>. </a:t>
            </a:r>
          </a:p>
          <a:p>
            <a:r>
              <a:rPr lang="el-GR" dirty="0" smtClean="0"/>
              <a:t>Στην </a:t>
            </a:r>
            <a:r>
              <a:rPr lang="el-GR" dirty="0" smtClean="0">
                <a:solidFill>
                  <a:srgbClr val="C00000"/>
                </a:solidFill>
              </a:rPr>
              <a:t>ύπαιθρο</a:t>
            </a:r>
            <a:r>
              <a:rPr lang="el-GR" dirty="0" smtClean="0"/>
              <a:t> εξακολούθησε να μένει ένα μέρος του πληθυσμού που ασχολούνταν με τη γεωργία και την κτηνοτροφία.</a:t>
            </a:r>
            <a:endParaRPr lang="el-GR" dirty="0"/>
          </a:p>
        </p:txBody>
      </p:sp>
      <p:pic>
        <p:nvPicPr>
          <p:cNvPr id="5" name="4 - Εικόνα" descr="acropoli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9717" cy="6286520"/>
          </a:xfrm>
          <a:prstGeom prst="rect">
            <a:avLst/>
          </a:prstGeom>
        </p:spPr>
      </p:pic>
      <p:pic>
        <p:nvPicPr>
          <p:cNvPr id="6" name="5 - Εικόνα" descr="πόλη κράτο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- Αριστερό βέλος"/>
          <p:cNvSpPr/>
          <p:nvPr/>
        </p:nvSpPr>
        <p:spPr>
          <a:xfrm>
            <a:off x="4572000" y="142852"/>
            <a:ext cx="1285884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6215074" y="28572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ΑΚΡΟΠΟΛΗ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9" name="8 - Αριστερό βέλος"/>
          <p:cNvSpPr/>
          <p:nvPr/>
        </p:nvSpPr>
        <p:spPr>
          <a:xfrm rot="14478717">
            <a:off x="777695" y="2097809"/>
            <a:ext cx="1785950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Αριστερό βέλος"/>
          <p:cNvSpPr/>
          <p:nvPr/>
        </p:nvSpPr>
        <p:spPr>
          <a:xfrm rot="19004781">
            <a:off x="6215074" y="2428868"/>
            <a:ext cx="1714512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2786050" y="1857364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ΚΑΤΟΙΚΙΕΣ - ΜΑΓΑΖΙΑ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12" name="11 - Αριστερό βέλος"/>
          <p:cNvSpPr/>
          <p:nvPr/>
        </p:nvSpPr>
        <p:spPr>
          <a:xfrm rot="2367667">
            <a:off x="3691082" y="4491427"/>
            <a:ext cx="2000264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4214810" y="557214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ΤΕΙΧΟΣ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14" name="13 - Αριστερό βέλος"/>
          <p:cNvSpPr/>
          <p:nvPr/>
        </p:nvSpPr>
        <p:spPr>
          <a:xfrm rot="4234478">
            <a:off x="6824410" y="4401485"/>
            <a:ext cx="1214446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6500826" y="5500702"/>
            <a:ext cx="242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ΑΓΡΟΤΙΚΕΣ ΚΑΤΟΙΚΙΕΣ - ΚΤΗΜΑΤΑ</a:t>
            </a:r>
            <a:endParaRPr lang="el-G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  <p:bldP spid="10" grpId="0" animBg="1"/>
      <p:bldP spid="12" grpId="0" animBg="1"/>
      <p:bldP spid="13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πολίτης και η οπλιτική φάλαγγα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8286808" cy="521495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Ο πολίτης αισθάνεται </a:t>
            </a:r>
            <a:r>
              <a:rPr lang="el-GR" sz="3200" dirty="0" smtClean="0">
                <a:solidFill>
                  <a:srgbClr val="FF0000"/>
                </a:solidFill>
              </a:rPr>
              <a:t>ασφαλής</a:t>
            </a:r>
            <a:r>
              <a:rPr lang="el-GR" sz="3200" dirty="0" smtClean="0"/>
              <a:t>, αναπτύσσει ποικίλες δραστηριότητες και νιώθει </a:t>
            </a:r>
            <a:r>
              <a:rPr lang="el-GR" sz="3200" dirty="0" smtClean="0">
                <a:solidFill>
                  <a:srgbClr val="FF0000"/>
                </a:solidFill>
              </a:rPr>
              <a:t>ελεύθερος</a:t>
            </a:r>
            <a:r>
              <a:rPr lang="el-GR" sz="3200" dirty="0" smtClean="0"/>
              <a:t>.</a:t>
            </a:r>
          </a:p>
          <a:p>
            <a:r>
              <a:rPr lang="el-GR" sz="3200" dirty="0" smtClean="0"/>
              <a:t> Αποκτά συνείδηση του </a:t>
            </a:r>
            <a:r>
              <a:rPr lang="el-GR" sz="3200" dirty="0" smtClean="0">
                <a:solidFill>
                  <a:srgbClr val="00B050"/>
                </a:solidFill>
              </a:rPr>
              <a:t>ρόλου</a:t>
            </a:r>
            <a:r>
              <a:rPr lang="el-GR" sz="3200" dirty="0" smtClean="0"/>
              <a:t> του ως </a:t>
            </a:r>
            <a:r>
              <a:rPr lang="el-GR" sz="3200" dirty="0" smtClean="0">
                <a:solidFill>
                  <a:srgbClr val="00B050"/>
                </a:solidFill>
              </a:rPr>
              <a:t>μέλους μιας κοινότητας</a:t>
            </a:r>
            <a:r>
              <a:rPr lang="el-GR" sz="3200" dirty="0" smtClean="0"/>
              <a:t>, στη διακυβέρνηση της οποίας μετέχει </a:t>
            </a:r>
            <a:r>
              <a:rPr lang="el-GR" sz="3200" dirty="0" smtClean="0">
                <a:solidFill>
                  <a:srgbClr val="0070C0"/>
                </a:solidFill>
              </a:rPr>
              <a:t>ενεργά</a:t>
            </a:r>
            <a:r>
              <a:rPr lang="el-GR" sz="3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42910" y="1428736"/>
            <a:ext cx="8072494" cy="507209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Οι πολίτες στρατεύονται για να υπηρετήσουν τις ανάγκες ενός νέου οργανικού συνόλου. </a:t>
            </a:r>
          </a:p>
          <a:p>
            <a:r>
              <a:rPr lang="el-GR" sz="2800" dirty="0" smtClean="0"/>
              <a:t>Συγκροτούν την </a:t>
            </a:r>
            <a:r>
              <a:rPr lang="el-GR" sz="2800" b="1" dirty="0" smtClean="0">
                <a:solidFill>
                  <a:srgbClr val="00B0F0"/>
                </a:solidFill>
              </a:rPr>
              <a:t>«οπλιτική φάλαγγα»,</a:t>
            </a:r>
            <a:r>
              <a:rPr lang="el-GR" sz="2800" dirty="0" smtClean="0">
                <a:solidFill>
                  <a:srgbClr val="00B0F0"/>
                </a:solidFill>
              </a:rPr>
              <a:t> </a:t>
            </a:r>
            <a:r>
              <a:rPr lang="el-GR" sz="2800" dirty="0" smtClean="0"/>
              <a:t>φορούν </a:t>
            </a:r>
            <a:r>
              <a:rPr lang="el-GR" sz="2800" dirty="0" smtClean="0">
                <a:solidFill>
                  <a:srgbClr val="FF0000"/>
                </a:solidFill>
              </a:rPr>
              <a:t>πανοπλία</a:t>
            </a:r>
            <a:r>
              <a:rPr lang="el-GR" sz="2800" dirty="0" smtClean="0"/>
              <a:t> και όλοι μαζί υπερασπίζονται την πόλη τους. </a:t>
            </a:r>
          </a:p>
          <a:p>
            <a:r>
              <a:rPr lang="el-GR" sz="2800" dirty="0" smtClean="0"/>
              <a:t>Η προσφορά είναι συλλογική και ο </a:t>
            </a:r>
            <a:r>
              <a:rPr lang="el-GR" sz="2800" dirty="0" smtClean="0">
                <a:solidFill>
                  <a:srgbClr val="00B050"/>
                </a:solidFill>
              </a:rPr>
              <a:t>σκοπός κοινός.</a:t>
            </a:r>
          </a:p>
          <a:p>
            <a:r>
              <a:rPr lang="el-GR" sz="2800" dirty="0" smtClean="0"/>
              <a:t> Στην οπλιτική φάλαγγα συμμετείχαν όσοι μπορούσαν να </a:t>
            </a:r>
            <a:r>
              <a:rPr lang="el-GR" sz="2800" dirty="0" smtClean="0">
                <a:solidFill>
                  <a:srgbClr val="FFC000"/>
                </a:solidFill>
              </a:rPr>
              <a:t>αγοράσουν με δική τους δαπάνη </a:t>
            </a:r>
            <a:r>
              <a:rPr lang="el-GR" sz="2800" dirty="0" smtClean="0"/>
              <a:t>την απαραίτητη πανοπλία.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155</TotalTime>
  <Words>621</Words>
  <Application>Microsoft Office PowerPoint</Application>
  <PresentationFormat>Προβολή στην οθόνη (4:3)</PresentationFormat>
  <Paragraphs>48</Paragraphs>
  <Slides>30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Δημοτικός</vt:lpstr>
      <vt:lpstr>2. Η ΠΟΛΗ-ΚΡΑΤΟΣ ΚΑI Η ΕΞΕΛIΞΗ ΤΟY ΠΟΛIΤΕYΜΑΤΟΣ  σσ.45-47 </vt:lpstr>
      <vt:lpstr>Δημιουργία πόλης-κράτους </vt:lpstr>
      <vt:lpstr>Διαφάνεια 3</vt:lpstr>
      <vt:lpstr>Διαφάνεια 4</vt:lpstr>
      <vt:lpstr>Διαφάνεια 5</vt:lpstr>
      <vt:lpstr>Διαφάνεια 6</vt:lpstr>
      <vt:lpstr>Διαφάνεια 7</vt:lpstr>
      <vt:lpstr>Ο πολίτης και η οπλιτική φάλαγγα</vt:lpstr>
      <vt:lpstr>Διαφάνεια 9</vt:lpstr>
      <vt:lpstr>Διαφάνεια 10</vt:lpstr>
      <vt:lpstr>Διαφάνεια 11</vt:lpstr>
      <vt:lpstr>Διαφάνεια 12</vt:lpstr>
      <vt:lpstr>Διαφάνεια 13</vt:lpstr>
      <vt:lpstr>Το πολίτευμα </vt:lpstr>
      <vt:lpstr>Διαφάνεια 15</vt:lpstr>
      <vt:lpstr>Διαφάνεια 16</vt:lpstr>
      <vt:lpstr>Διαφάνεια 17</vt:lpstr>
      <vt:lpstr>Διαφάνεια 18</vt:lpstr>
      <vt:lpstr>Τυραννίδα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Pc</dc:creator>
  <cp:lastModifiedBy>Δήμητρα</cp:lastModifiedBy>
  <cp:revision>28</cp:revision>
  <dcterms:created xsi:type="dcterms:W3CDTF">2015-11-09T17:48:59Z</dcterms:created>
  <dcterms:modified xsi:type="dcterms:W3CDTF">2018-12-11T20:59:29Z</dcterms:modified>
</cp:coreProperties>
</file>