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9" r:id="rId6"/>
    <p:sldId id="267" r:id="rId7"/>
    <p:sldId id="268" r:id="rId8"/>
    <p:sldId id="265" r:id="rId9"/>
    <p:sldId id="277" r:id="rId10"/>
    <p:sldId id="270" r:id="rId11"/>
    <p:sldId id="271" r:id="rId12"/>
    <p:sldId id="272" r:id="rId13"/>
    <p:sldId id="274" r:id="rId14"/>
    <p:sldId id="276" r:id="rId15"/>
    <p:sldId id="273" r:id="rId16"/>
    <p:sldId id="266" r:id="rId17"/>
    <p:sldId id="258" r:id="rId18"/>
    <p:sldId id="259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5/11/2019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Ελλειψοειδής επεξήγηση 3"/>
          <p:cNvSpPr/>
          <p:nvPr/>
        </p:nvSpPr>
        <p:spPr>
          <a:xfrm>
            <a:off x="107504" y="1412776"/>
            <a:ext cx="8856984" cy="374441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Qu’est</a:t>
            </a:r>
            <a:r>
              <a:rPr lang="en-US" sz="4800" dirty="0" smtClean="0"/>
              <a:t>- </a:t>
            </a:r>
            <a:r>
              <a:rPr lang="en-US" sz="4800" dirty="0" err="1"/>
              <a:t>ce</a:t>
            </a:r>
            <a:r>
              <a:rPr lang="en-US" sz="4800" dirty="0"/>
              <a:t> </a:t>
            </a:r>
            <a:r>
              <a:rPr lang="en-US" sz="4800" dirty="0" err="1"/>
              <a:t>que</a:t>
            </a:r>
            <a:r>
              <a:rPr lang="en-US" sz="4800" dirty="0"/>
              <a:t>  </a:t>
            </a:r>
            <a:r>
              <a:rPr lang="en-US" sz="4800" dirty="0" err="1" smtClean="0"/>
              <a:t>c’est</a:t>
            </a:r>
            <a:r>
              <a:rPr lang="en-US" sz="4800" dirty="0"/>
              <a:t>?</a:t>
            </a:r>
            <a:endParaRPr lang="el-GR" sz="4800" dirty="0"/>
          </a:p>
        </p:txBody>
      </p:sp>
    </p:spTree>
    <p:extLst>
      <p:ext uri="{BB962C8B-B14F-4D97-AF65-F5344CB8AC3E}">
        <p14:creationId xmlns:p14="http://schemas.microsoft.com/office/powerpoint/2010/main" val="70147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9218" name="Picture 2" descr="RÃ©sultat de recherche d'images pour &quot;un sac a dos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3" y="760267"/>
            <a:ext cx="1616519" cy="2097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Ã©sultat de recherche d'images pour &quot;un livre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83" y="3092121"/>
            <a:ext cx="1738401" cy="169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Ã©sultat de recherche d'images pour &quot;un cahier clip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11690">
            <a:off x="1245700" y="5103222"/>
            <a:ext cx="1342718" cy="15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Αριστερό βέλος 2"/>
          <p:cNvSpPr/>
          <p:nvPr/>
        </p:nvSpPr>
        <p:spPr>
          <a:xfrm>
            <a:off x="3519589" y="1283767"/>
            <a:ext cx="576064" cy="77708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249998" y="2874564"/>
            <a:ext cx="3096344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livre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livre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Nicos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Αριστερό βέλος 18"/>
          <p:cNvSpPr/>
          <p:nvPr/>
        </p:nvSpPr>
        <p:spPr>
          <a:xfrm>
            <a:off x="3519589" y="3131876"/>
            <a:ext cx="576064" cy="77708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280264" y="1157106"/>
            <a:ext cx="392443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sac à dos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sac à dos</a:t>
            </a:r>
            <a:r>
              <a:rPr lang="en-US" sz="2400" dirty="0" smtClean="0">
                <a:solidFill>
                  <a:schemeClr val="tx1"/>
                </a:solidFill>
              </a:rPr>
              <a:t> de Marie</a:t>
            </a:r>
          </a:p>
          <a:p>
            <a:pPr>
              <a:lnSpc>
                <a:spcPts val="3200"/>
              </a:lnSpc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402398" y="4880995"/>
            <a:ext cx="398602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cahier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le</a:t>
            </a:r>
            <a:r>
              <a:rPr lang="en-US" sz="2400" dirty="0" smtClean="0">
                <a:solidFill>
                  <a:schemeClr val="tx1"/>
                </a:solidFill>
              </a:rPr>
              <a:t> cahier de Sophie</a:t>
            </a:r>
          </a:p>
        </p:txBody>
      </p:sp>
      <p:sp>
        <p:nvSpPr>
          <p:cNvPr id="23" name="Αριστερό βέλος 22"/>
          <p:cNvSpPr/>
          <p:nvPr/>
        </p:nvSpPr>
        <p:spPr>
          <a:xfrm>
            <a:off x="3652842" y="5229200"/>
            <a:ext cx="576064" cy="777081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Καμπύλο βέλος προς τα επάνω 23"/>
          <p:cNvSpPr/>
          <p:nvPr/>
        </p:nvSpPr>
        <p:spPr>
          <a:xfrm>
            <a:off x="5004048" y="1492287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11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3519589" y="1283767"/>
            <a:ext cx="576064" cy="77708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249998" y="2874564"/>
            <a:ext cx="4282442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une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trousse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trousse</a:t>
            </a:r>
            <a:r>
              <a:rPr lang="en-US" sz="2400" dirty="0" smtClean="0">
                <a:solidFill>
                  <a:schemeClr val="tx1"/>
                </a:solidFill>
              </a:rPr>
              <a:t> de Catherine</a:t>
            </a:r>
          </a:p>
        </p:txBody>
      </p:sp>
      <p:sp>
        <p:nvSpPr>
          <p:cNvPr id="19" name="Αριστερό βέλος 18"/>
          <p:cNvSpPr/>
          <p:nvPr/>
        </p:nvSpPr>
        <p:spPr>
          <a:xfrm>
            <a:off x="3519589" y="3131876"/>
            <a:ext cx="576064" cy="77708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280264" y="1157106"/>
            <a:ext cx="392443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classeur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classeur</a:t>
            </a:r>
            <a:r>
              <a:rPr lang="en-US" sz="2400" dirty="0" smtClean="0">
                <a:solidFill>
                  <a:schemeClr val="tx1"/>
                </a:solidFill>
              </a:rPr>
              <a:t> de Marie</a:t>
            </a:r>
          </a:p>
          <a:p>
            <a:pPr>
              <a:lnSpc>
                <a:spcPts val="3200"/>
              </a:lnSpc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402398" y="4880995"/>
            <a:ext cx="398602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une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règle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règle</a:t>
            </a:r>
            <a:r>
              <a:rPr lang="en-US" sz="2400" dirty="0" smtClean="0">
                <a:solidFill>
                  <a:schemeClr val="tx1"/>
                </a:solidFill>
              </a:rPr>
              <a:t> de Jean</a:t>
            </a:r>
          </a:p>
        </p:txBody>
      </p:sp>
      <p:sp>
        <p:nvSpPr>
          <p:cNvPr id="23" name="Αριστερό βέλος 22"/>
          <p:cNvSpPr/>
          <p:nvPr/>
        </p:nvSpPr>
        <p:spPr>
          <a:xfrm>
            <a:off x="3652842" y="5229200"/>
            <a:ext cx="576064" cy="77708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Καμπύλο βέλος προς τα επάνω 23"/>
          <p:cNvSpPr/>
          <p:nvPr/>
        </p:nvSpPr>
        <p:spPr>
          <a:xfrm>
            <a:off x="5004048" y="1556791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0242" name="Picture 2" descr="RÃ©sultat de recherche d'images pour &quot;un classeur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08" y="1024304"/>
            <a:ext cx="1865876" cy="156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RÃ©sultat de recherche d'images pour &quot;une trousse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46" y="3194582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RÃ©sultat de recherche d'images pour &quot;une regle clipart&quot;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979"/>
          <a:stretch/>
        </p:blipFill>
        <p:spPr bwMode="auto">
          <a:xfrm rot="20107263">
            <a:off x="774305" y="4811324"/>
            <a:ext cx="3135285" cy="86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4975626" y="3520416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Καμπύλο βέλος προς τα επάνω 17"/>
          <p:cNvSpPr/>
          <p:nvPr/>
        </p:nvSpPr>
        <p:spPr>
          <a:xfrm>
            <a:off x="5144794" y="5470422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8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3519589" y="1283767"/>
            <a:ext cx="576064" cy="77708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249998" y="2874564"/>
            <a:ext cx="4282442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 crayon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le crayon de </a:t>
            </a:r>
            <a:r>
              <a:rPr lang="en-US" sz="2400" dirty="0" err="1" smtClean="0">
                <a:solidFill>
                  <a:schemeClr val="tx1"/>
                </a:solidFill>
              </a:rPr>
              <a:t>Panos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19" name="Αριστερό βέλος 18"/>
          <p:cNvSpPr/>
          <p:nvPr/>
        </p:nvSpPr>
        <p:spPr>
          <a:xfrm>
            <a:off x="3519589" y="3131876"/>
            <a:ext cx="576064" cy="77708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280264" y="1157106"/>
            <a:ext cx="392443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stylo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stylo</a:t>
            </a:r>
            <a:r>
              <a:rPr lang="en-US" sz="2400" dirty="0" smtClean="0">
                <a:solidFill>
                  <a:schemeClr val="tx1"/>
                </a:solidFill>
              </a:rPr>
              <a:t> de Paul</a:t>
            </a:r>
          </a:p>
          <a:p>
            <a:pPr>
              <a:lnSpc>
                <a:spcPts val="3200"/>
              </a:lnSpc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402398" y="4880995"/>
            <a:ext cx="398602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une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gomme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u="sng" dirty="0" smtClean="0">
                <a:solidFill>
                  <a:schemeClr val="tx1"/>
                </a:solidFill>
              </a:rPr>
              <a:t>la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gomme</a:t>
            </a:r>
            <a:r>
              <a:rPr lang="en-US" sz="2400" dirty="0" smtClean="0">
                <a:solidFill>
                  <a:schemeClr val="tx1"/>
                </a:solidFill>
              </a:rPr>
              <a:t> de </a:t>
            </a:r>
            <a:r>
              <a:rPr lang="en-US" sz="2400" dirty="0" err="1" smtClean="0">
                <a:solidFill>
                  <a:schemeClr val="tx1"/>
                </a:solidFill>
              </a:rPr>
              <a:t>Aris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3" name="Αριστερό βέλος 22"/>
          <p:cNvSpPr/>
          <p:nvPr/>
        </p:nvSpPr>
        <p:spPr>
          <a:xfrm>
            <a:off x="3652842" y="5229200"/>
            <a:ext cx="576064" cy="77708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Καμπύλο βέλος προς τα επάνω 23"/>
          <p:cNvSpPr/>
          <p:nvPr/>
        </p:nvSpPr>
        <p:spPr>
          <a:xfrm>
            <a:off x="5004048" y="1556791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Καμπύλο βέλος προς τα επάνω 16"/>
          <p:cNvSpPr/>
          <p:nvPr/>
        </p:nvSpPr>
        <p:spPr>
          <a:xfrm>
            <a:off x="4975626" y="3520416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Καμπύλο βέλος προς τα επάνω 17"/>
          <p:cNvSpPr/>
          <p:nvPr/>
        </p:nvSpPr>
        <p:spPr>
          <a:xfrm>
            <a:off x="5144794" y="5470422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1266" name="Picture 2" descr="RÃ©sultat de recherche d'images pour &quot;un stylo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45" y="1157106"/>
            <a:ext cx="2576185" cy="1717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RÃ©sultat de recherche d'images pour &quot;un une gomme clipart transparen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2" b="12293"/>
          <a:stretch/>
        </p:blipFill>
        <p:spPr bwMode="auto">
          <a:xfrm>
            <a:off x="755575" y="4880994"/>
            <a:ext cx="2532905" cy="178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04" y="2874562"/>
            <a:ext cx="2391665" cy="176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8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3519589" y="1283767"/>
            <a:ext cx="576064" cy="777081"/>
          </a:xfrm>
          <a:prstGeom prst="lef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249998" y="2874564"/>
            <a:ext cx="4282442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un </a:t>
            </a:r>
            <a:r>
              <a:rPr lang="en-US" sz="2400" b="1" dirty="0" err="1" smtClean="0">
                <a:solidFill>
                  <a:schemeClr val="tx1"/>
                </a:solidFill>
              </a:rPr>
              <a:t>taille</a:t>
            </a:r>
            <a:r>
              <a:rPr lang="en-US" sz="2400" b="1" dirty="0" smtClean="0">
                <a:solidFill>
                  <a:schemeClr val="tx1"/>
                </a:solidFill>
              </a:rPr>
              <a:t>- crayon</a:t>
            </a:r>
          </a:p>
        </p:txBody>
      </p:sp>
      <p:sp>
        <p:nvSpPr>
          <p:cNvPr id="19" name="Αριστερό βέλος 18"/>
          <p:cNvSpPr/>
          <p:nvPr/>
        </p:nvSpPr>
        <p:spPr>
          <a:xfrm>
            <a:off x="3519589" y="3131876"/>
            <a:ext cx="576064" cy="777081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280264" y="1157106"/>
            <a:ext cx="5044264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crayon de </a:t>
            </a:r>
            <a:r>
              <a:rPr lang="en-US" sz="2400" b="1" dirty="0" err="1" smtClean="0">
                <a:solidFill>
                  <a:schemeClr val="tx1"/>
                </a:solidFill>
              </a:rPr>
              <a:t>couleurs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Ce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des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smtClean="0">
                <a:solidFill>
                  <a:schemeClr val="tx1"/>
                </a:solidFill>
              </a:rPr>
              <a:t>crayons de </a:t>
            </a:r>
            <a:r>
              <a:rPr lang="en-US" sz="2400" dirty="0" err="1" smtClean="0">
                <a:solidFill>
                  <a:schemeClr val="tx1"/>
                </a:solidFill>
              </a:rPr>
              <a:t>couleurs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402398" y="4880995"/>
            <a:ext cx="398602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feutre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Ce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des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feutres</a:t>
            </a:r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23" name="Αριστερό βέλος 22"/>
          <p:cNvSpPr/>
          <p:nvPr/>
        </p:nvSpPr>
        <p:spPr>
          <a:xfrm>
            <a:off x="3652842" y="5229200"/>
            <a:ext cx="576064" cy="77708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Καμπύλο βέλος προς τα επάνω 23"/>
          <p:cNvSpPr/>
          <p:nvPr/>
        </p:nvSpPr>
        <p:spPr>
          <a:xfrm>
            <a:off x="5011363" y="1556792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Καμπύλο βέλος προς τα επάνω 16"/>
          <p:cNvSpPr/>
          <p:nvPr/>
        </p:nvSpPr>
        <p:spPr>
          <a:xfrm>
            <a:off x="4975626" y="3701157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Καμπύλο βέλος προς τα επάνω 17"/>
          <p:cNvSpPr/>
          <p:nvPr/>
        </p:nvSpPr>
        <p:spPr>
          <a:xfrm>
            <a:off x="5144794" y="5470422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3316" name="Picture 4" descr="Image associÃ©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80" t="7852" b="8264"/>
          <a:stretch/>
        </p:blipFill>
        <p:spPr bwMode="auto">
          <a:xfrm rot="20442011">
            <a:off x="868215" y="999931"/>
            <a:ext cx="1943441" cy="2119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RÃ©sultat de recherche d'images pour &quot;un taille crayon  clipa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3" t="12619" r="16483" b="10119"/>
          <a:stretch/>
        </p:blipFill>
        <p:spPr bwMode="auto">
          <a:xfrm>
            <a:off x="917302" y="3302895"/>
            <a:ext cx="1936127" cy="171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RÃ©sultat de recherche d'images pour &quot;un feutre  clipart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47" y="5013177"/>
            <a:ext cx="29241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6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3" name="Αριστερό βέλος 2"/>
          <p:cNvSpPr/>
          <p:nvPr/>
        </p:nvSpPr>
        <p:spPr>
          <a:xfrm>
            <a:off x="3519589" y="1283767"/>
            <a:ext cx="576064" cy="777081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4337526" y="2874564"/>
            <a:ext cx="4282442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un </a:t>
            </a:r>
            <a:r>
              <a:rPr lang="en-US" sz="2400" b="1" dirty="0" err="1" smtClean="0">
                <a:solidFill>
                  <a:schemeClr val="tx1"/>
                </a:solidFill>
              </a:rPr>
              <a:t>effaçeur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19" name="Αριστερό βέλος 18"/>
          <p:cNvSpPr/>
          <p:nvPr/>
        </p:nvSpPr>
        <p:spPr>
          <a:xfrm>
            <a:off x="3635896" y="3202510"/>
            <a:ext cx="576064" cy="777081"/>
          </a:xfrm>
          <a:prstGeom prst="lef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/>
          <p:cNvSpPr/>
          <p:nvPr/>
        </p:nvSpPr>
        <p:spPr>
          <a:xfrm>
            <a:off x="4280264" y="1157106"/>
            <a:ext cx="5044264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un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surligneur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Ce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sont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smtClean="0">
                <a:solidFill>
                  <a:schemeClr val="tx1"/>
                </a:solidFill>
              </a:rPr>
              <a:t>des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surligneurs</a:t>
            </a:r>
            <a:endParaRPr lang="en-US" sz="2400" dirty="0" smtClean="0">
              <a:solidFill>
                <a:schemeClr val="tx1"/>
              </a:solidFill>
            </a:endParaRPr>
          </a:p>
          <a:p>
            <a:pPr>
              <a:lnSpc>
                <a:spcPts val="3200"/>
              </a:lnSpc>
            </a:pP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4402398" y="4880995"/>
            <a:ext cx="3986026" cy="12917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1"/>
                </a:solidFill>
              </a:rPr>
              <a:t>C’ </a:t>
            </a:r>
            <a:r>
              <a:rPr lang="en-US" sz="2400" dirty="0" err="1" smtClean="0">
                <a:solidFill>
                  <a:schemeClr val="tx1"/>
                </a:solidFill>
              </a:rPr>
              <a:t>est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une</a:t>
            </a:r>
            <a:r>
              <a:rPr lang="en-US" sz="2400" b="1" u="sng" dirty="0" smtClean="0">
                <a:solidFill>
                  <a:schemeClr val="tx1"/>
                </a:solidFill>
              </a:rPr>
              <a:t>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paire</a:t>
            </a:r>
            <a:r>
              <a:rPr lang="en-US" sz="2400" b="1" u="sng" dirty="0" smtClean="0">
                <a:solidFill>
                  <a:schemeClr val="tx1"/>
                </a:solidFill>
              </a:rPr>
              <a:t> de </a:t>
            </a:r>
            <a:r>
              <a:rPr lang="en-US" sz="2400" b="1" u="sng" dirty="0" err="1" smtClean="0">
                <a:solidFill>
                  <a:schemeClr val="tx1"/>
                </a:solidFill>
              </a:rPr>
              <a:t>ciseaux</a:t>
            </a:r>
            <a:endParaRPr lang="en-US" sz="2400" b="1" dirty="0" smtClean="0">
              <a:solidFill>
                <a:schemeClr val="tx1"/>
              </a:solidFill>
            </a:endParaRPr>
          </a:p>
        </p:txBody>
      </p:sp>
      <p:sp>
        <p:nvSpPr>
          <p:cNvPr id="23" name="Αριστερό βέλος 22"/>
          <p:cNvSpPr/>
          <p:nvPr/>
        </p:nvSpPr>
        <p:spPr>
          <a:xfrm>
            <a:off x="3652842" y="5229200"/>
            <a:ext cx="576064" cy="777081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Καμπύλο βέλος προς τα επάνω 23"/>
          <p:cNvSpPr/>
          <p:nvPr/>
        </p:nvSpPr>
        <p:spPr>
          <a:xfrm>
            <a:off x="5011363" y="1556792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7" name="Καμπύλο βέλος προς τα επάνω 16"/>
          <p:cNvSpPr/>
          <p:nvPr/>
        </p:nvSpPr>
        <p:spPr>
          <a:xfrm>
            <a:off x="4975626" y="3701157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8" name="Καμπύλο βέλος προς τα επάνω 17"/>
          <p:cNvSpPr/>
          <p:nvPr/>
        </p:nvSpPr>
        <p:spPr>
          <a:xfrm>
            <a:off x="5119642" y="5733256"/>
            <a:ext cx="288032" cy="11551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5362" name="Picture 2" descr="Surligneur orange avec des marques â Image vectoriell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4"/>
          <a:stretch/>
        </p:blipFill>
        <p:spPr bwMode="auto">
          <a:xfrm>
            <a:off x="835417" y="973601"/>
            <a:ext cx="2009033" cy="16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RÃ©sultat de recherche d'images pour &quot;un effaceur clipa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6993" r="3968" b="5356"/>
          <a:stretch/>
        </p:blipFill>
        <p:spPr bwMode="auto">
          <a:xfrm rot="20859814" flipH="1">
            <a:off x="629994" y="2957991"/>
            <a:ext cx="2655875" cy="151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RÃ©sultat de recherche d'images pour &quot;des ciseaux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995977" y="4693510"/>
            <a:ext cx="1852592" cy="1844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876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505416" y="1124744"/>
            <a:ext cx="3702351" cy="576064"/>
          </a:xfrm>
          <a:prstGeom prst="wedgeRectCallout">
            <a:avLst>
              <a:gd name="adj1" fmla="val -10416"/>
              <a:gd name="adj2" fmla="val 987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C’ </a:t>
            </a:r>
            <a:r>
              <a:rPr lang="en-US" dirty="0" err="1">
                <a:solidFill>
                  <a:schemeClr val="tx1"/>
                </a:solidFill>
              </a:rPr>
              <a:t>es</a:t>
            </a:r>
            <a:r>
              <a:rPr lang="en-US" b="1" dirty="0" err="1">
                <a:solidFill>
                  <a:schemeClr val="tx1"/>
                </a:solidFill>
              </a:rPr>
              <a:t>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un </a:t>
            </a:r>
            <a:r>
              <a:rPr lang="en-US" b="1" dirty="0" err="1" smtClean="0">
                <a:solidFill>
                  <a:schemeClr val="tx1"/>
                </a:solidFill>
              </a:rPr>
              <a:t>stylo</a:t>
            </a:r>
            <a:r>
              <a:rPr lang="en-US" dirty="0" smtClean="0">
                <a:solidFill>
                  <a:schemeClr val="tx1"/>
                </a:solidFill>
              </a:rPr>
              <a:t>. C’ </a:t>
            </a:r>
            <a:r>
              <a:rPr lang="en-US" dirty="0" err="1" smtClean="0">
                <a:solidFill>
                  <a:schemeClr val="tx1"/>
                </a:solidFill>
              </a:rPr>
              <a:t>est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stylo</a:t>
            </a:r>
            <a:r>
              <a:rPr lang="en-US" dirty="0" smtClean="0">
                <a:solidFill>
                  <a:schemeClr val="tx1"/>
                </a:solidFill>
              </a:rPr>
              <a:t> de Jean</a:t>
            </a: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2056" name="Picture 8" descr="Image associÃ©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>
            <a:off x="1362502" y="4869160"/>
            <a:ext cx="1390116" cy="1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667480" y="4005064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chaise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23" y="4523531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2092356" y="1556792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9" name="Picture 8" descr="Image associÃ©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 flipH="1">
            <a:off x="6954065" y="5191666"/>
            <a:ext cx="1149070" cy="13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associÃ©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 flipH="1">
            <a:off x="6012160" y="5191666"/>
            <a:ext cx="860104" cy="10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Επεξήγηση με παραλληλόγραμμο 20"/>
          <p:cNvSpPr/>
          <p:nvPr/>
        </p:nvSpPr>
        <p:spPr>
          <a:xfrm>
            <a:off x="5024410" y="4117001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des</a:t>
            </a:r>
            <a:r>
              <a:rPr lang="en-US" sz="2800" dirty="0" smtClean="0">
                <a:solidFill>
                  <a:schemeClr val="tx1"/>
                </a:solidFill>
              </a:rPr>
              <a:t> chaises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6" name="Picture 2" descr="RÃ©sultat de recherche d'images pour &quot;un stylo clipart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13247"/>
          <a:stretch/>
        </p:blipFill>
        <p:spPr bwMode="auto">
          <a:xfrm>
            <a:off x="535273" y="2013714"/>
            <a:ext cx="2576185" cy="12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RÃ©sultat de recherche d'images pour &quot;un stylo clipart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13247"/>
          <a:stretch/>
        </p:blipFill>
        <p:spPr bwMode="auto">
          <a:xfrm>
            <a:off x="6552186" y="2348880"/>
            <a:ext cx="2576185" cy="12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Ã©sultat de recherche d'images pour &quot;un stylo clipart&quot;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30" b="13247"/>
          <a:stretch/>
        </p:blipFill>
        <p:spPr bwMode="auto">
          <a:xfrm>
            <a:off x="4860032" y="2140139"/>
            <a:ext cx="2322735" cy="115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Επεξήγηση με παραλληλόγραμμο 22"/>
          <p:cNvSpPr/>
          <p:nvPr/>
        </p:nvSpPr>
        <p:spPr>
          <a:xfrm>
            <a:off x="4355976" y="1081559"/>
            <a:ext cx="4464496" cy="576064"/>
          </a:xfrm>
          <a:prstGeom prst="wedgeRectCallout">
            <a:avLst>
              <a:gd name="adj1" fmla="val -10416"/>
              <a:gd name="adj2" fmla="val 987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des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stylos</a:t>
            </a:r>
            <a:r>
              <a:rPr lang="en-US" dirty="0" smtClean="0">
                <a:solidFill>
                  <a:schemeClr val="tx1"/>
                </a:solidFill>
              </a:rPr>
              <a:t>. </a:t>
            </a:r>
            <a:r>
              <a:rPr lang="en-US" dirty="0" err="1" smtClean="0">
                <a:solidFill>
                  <a:schemeClr val="tx1"/>
                </a:solidFill>
              </a:rPr>
              <a:t>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sont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les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stylos</a:t>
            </a:r>
            <a:r>
              <a:rPr lang="en-US" dirty="0" smtClean="0">
                <a:solidFill>
                  <a:schemeClr val="tx1"/>
                </a:solidFill>
              </a:rPr>
              <a:t> de Jean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45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FR" sz="2200" dirty="0" smtClean="0"/>
              <a:t>                                                 </a:t>
            </a:r>
            <a:r>
              <a:rPr lang="fr-FR" sz="2200" b="1" dirty="0" smtClean="0">
                <a:solidFill>
                  <a:srgbClr val="FFC000"/>
                </a:solidFill>
              </a:rPr>
              <a:t>Et </a:t>
            </a:r>
            <a:r>
              <a:rPr lang="en-US" sz="2200" b="1" dirty="0" err="1" smtClean="0">
                <a:solidFill>
                  <a:srgbClr val="FFC000"/>
                </a:solidFill>
              </a:rPr>
              <a:t>maintenant</a:t>
            </a:r>
            <a:r>
              <a:rPr lang="en-US" sz="2200" b="1" dirty="0" smtClean="0">
                <a:solidFill>
                  <a:srgbClr val="FFC000"/>
                </a:solidFill>
              </a:rPr>
              <a:t> à </a:t>
            </a:r>
            <a:r>
              <a:rPr lang="en-US" sz="2200" b="1" dirty="0" err="1" smtClean="0">
                <a:solidFill>
                  <a:srgbClr val="FFC000"/>
                </a:solidFill>
              </a:rPr>
              <a:t>toi</a:t>
            </a:r>
            <a:r>
              <a:rPr lang="en-US" sz="2200" b="1" dirty="0" smtClean="0">
                <a:solidFill>
                  <a:srgbClr val="FFC000"/>
                </a:solidFill>
              </a:rPr>
              <a:t>  !!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Qu</a:t>
            </a:r>
            <a:r>
              <a:rPr lang="en-US" sz="3600" dirty="0" smtClean="0"/>
              <a:t>’ </a:t>
            </a:r>
            <a:r>
              <a:rPr lang="en-US" sz="3600" dirty="0" err="1" smtClean="0"/>
              <a:t>est</a:t>
            </a:r>
            <a:r>
              <a:rPr lang="en-US" sz="3600" dirty="0" smtClean="0"/>
              <a:t>- </a:t>
            </a:r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qu</a:t>
            </a:r>
            <a:r>
              <a:rPr lang="en-US" sz="3600" dirty="0" smtClean="0"/>
              <a:t>’ </a:t>
            </a:r>
            <a:r>
              <a:rPr lang="en-US" sz="3600" dirty="0" err="1" smtClean="0"/>
              <a:t>il</a:t>
            </a:r>
            <a:r>
              <a:rPr lang="en-US" sz="3600" dirty="0" smtClean="0"/>
              <a:t> y a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b="1" dirty="0" smtClean="0"/>
              <a:t>ton</a:t>
            </a:r>
            <a:r>
              <a:rPr lang="en-US" sz="3600" dirty="0" smtClean="0"/>
              <a:t> sac </a:t>
            </a:r>
            <a:r>
              <a:rPr lang="fr-FR" sz="3600" dirty="0" smtClean="0"/>
              <a:t>à</a:t>
            </a:r>
            <a:r>
              <a:rPr lang="en-US" sz="3600" dirty="0" smtClean="0"/>
              <a:t> dos?</a:t>
            </a:r>
            <a:br>
              <a:rPr lang="en-US" sz="3600" dirty="0" smtClean="0"/>
            </a:br>
            <a:r>
              <a:rPr lang="en-US" sz="3600" dirty="0" smtClean="0"/>
              <a:t>- </a:t>
            </a:r>
            <a:r>
              <a:rPr lang="en-US" sz="3600" dirty="0" err="1" smtClean="0"/>
              <a:t>Dans</a:t>
            </a:r>
            <a:r>
              <a:rPr lang="en-US" sz="3600" dirty="0" smtClean="0"/>
              <a:t> </a:t>
            </a:r>
            <a:r>
              <a:rPr lang="en-US" sz="3600" b="1" dirty="0" err="1" smtClean="0"/>
              <a:t>mon</a:t>
            </a:r>
            <a:r>
              <a:rPr lang="en-US" sz="3600" dirty="0" smtClean="0"/>
              <a:t> sac </a:t>
            </a:r>
            <a:r>
              <a:rPr lang="fr-FR" sz="3600" dirty="0" smtClean="0"/>
              <a:t>à dos il y a …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un cahier / des cahiers</a:t>
            </a:r>
          </a:p>
          <a:p>
            <a:r>
              <a:rPr lang="en-US" sz="2000" dirty="0" smtClean="0">
                <a:solidFill>
                  <a:srgbClr val="0070C0"/>
                </a:solidFill>
              </a:rPr>
              <a:t>un </a:t>
            </a:r>
            <a:r>
              <a:rPr lang="en-US" sz="2000" dirty="0" err="1" smtClean="0">
                <a:solidFill>
                  <a:srgbClr val="0070C0"/>
                </a:solidFill>
              </a:rPr>
              <a:t>livre</a:t>
            </a:r>
            <a:r>
              <a:rPr lang="en-US" sz="2000" dirty="0" smtClean="0">
                <a:solidFill>
                  <a:srgbClr val="0070C0"/>
                </a:solidFill>
              </a:rPr>
              <a:t> / des </a:t>
            </a:r>
            <a:r>
              <a:rPr lang="en-US" sz="2000" dirty="0" err="1" smtClean="0">
                <a:solidFill>
                  <a:srgbClr val="0070C0"/>
                </a:solidFill>
              </a:rPr>
              <a:t>livres</a:t>
            </a:r>
            <a:endParaRPr lang="en-US" sz="2000" dirty="0" smtClean="0">
              <a:solidFill>
                <a:srgbClr val="0070C0"/>
              </a:solidFill>
            </a:endParaRPr>
          </a:p>
          <a:p>
            <a:r>
              <a:rPr lang="en-US" sz="2000" dirty="0" smtClean="0">
                <a:solidFill>
                  <a:srgbClr val="0070C0"/>
                </a:solidFill>
              </a:rPr>
              <a:t>un </a:t>
            </a:r>
            <a:r>
              <a:rPr lang="en-US" sz="2000" dirty="0" err="1" smtClean="0">
                <a:solidFill>
                  <a:srgbClr val="0070C0"/>
                </a:solidFill>
              </a:rPr>
              <a:t>classeur</a:t>
            </a:r>
            <a:r>
              <a:rPr lang="en-US" sz="2000" dirty="0" smtClean="0">
                <a:solidFill>
                  <a:srgbClr val="0070C0"/>
                </a:solidFill>
              </a:rPr>
              <a:t> / des 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 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</a:t>
            </a:r>
            <a:r>
              <a:rPr lang="en-US" sz="2000" dirty="0" err="1" smtClean="0">
                <a:solidFill>
                  <a:srgbClr val="0070C0"/>
                </a:solidFill>
              </a:rPr>
              <a:t>stylo</a:t>
            </a:r>
            <a:r>
              <a:rPr lang="en-US" sz="2000" dirty="0" smtClean="0">
                <a:solidFill>
                  <a:srgbClr val="0070C0"/>
                </a:solidFill>
              </a:rPr>
              <a:t> / des </a:t>
            </a:r>
            <a:r>
              <a:rPr lang="en-US" sz="2000" dirty="0" err="1" smtClean="0">
                <a:solidFill>
                  <a:srgbClr val="0070C0"/>
                </a:solidFill>
              </a:rPr>
              <a:t>stylos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crayon / des crayons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crayon de </a:t>
            </a:r>
            <a:r>
              <a:rPr lang="en-US" sz="2000" dirty="0" err="1" smtClean="0">
                <a:solidFill>
                  <a:srgbClr val="0070C0"/>
                </a:solidFill>
              </a:rPr>
              <a:t>couleurs</a:t>
            </a:r>
            <a:r>
              <a:rPr lang="en-US" sz="2000" dirty="0" smtClean="0">
                <a:solidFill>
                  <a:srgbClr val="0070C0"/>
                </a:solidFill>
              </a:rPr>
              <a:t> / des 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</a:t>
            </a:r>
            <a:r>
              <a:rPr lang="en-US" sz="2000" dirty="0" err="1" smtClean="0">
                <a:solidFill>
                  <a:srgbClr val="0070C0"/>
                </a:solidFill>
              </a:rPr>
              <a:t>taille</a:t>
            </a:r>
            <a:r>
              <a:rPr lang="en-US" sz="2000" dirty="0" smtClean="0">
                <a:solidFill>
                  <a:srgbClr val="0070C0"/>
                </a:solidFill>
              </a:rPr>
              <a:t>- crayon / des 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</a:t>
            </a:r>
            <a:r>
              <a:rPr lang="en-US" sz="2000" dirty="0" err="1" smtClean="0">
                <a:solidFill>
                  <a:srgbClr val="0070C0"/>
                </a:solidFill>
              </a:rPr>
              <a:t>feutre</a:t>
            </a:r>
            <a:r>
              <a:rPr lang="en-US" sz="2000" dirty="0" smtClean="0">
                <a:solidFill>
                  <a:srgbClr val="0070C0"/>
                </a:solidFill>
              </a:rPr>
              <a:t> / des 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</a:t>
            </a:r>
            <a:r>
              <a:rPr lang="en-US" sz="2000" dirty="0" err="1" smtClean="0">
                <a:solidFill>
                  <a:srgbClr val="0070C0"/>
                </a:solidFill>
              </a:rPr>
              <a:t>effaceur</a:t>
            </a:r>
            <a:r>
              <a:rPr lang="en-US" sz="2000" dirty="0" smtClean="0">
                <a:solidFill>
                  <a:srgbClr val="0070C0"/>
                </a:solidFill>
              </a:rPr>
              <a:t> / des …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▪    un </a:t>
            </a:r>
            <a:r>
              <a:rPr lang="en-US" sz="2000" dirty="0" err="1" smtClean="0">
                <a:solidFill>
                  <a:srgbClr val="0070C0"/>
                </a:solidFill>
              </a:rPr>
              <a:t>surligneur</a:t>
            </a:r>
            <a:r>
              <a:rPr lang="en-US" sz="2000" dirty="0" smtClean="0">
                <a:solidFill>
                  <a:srgbClr val="0070C0"/>
                </a:solidFill>
              </a:rPr>
              <a:t> / des …</a:t>
            </a:r>
          </a:p>
          <a:p>
            <a:pPr marL="0" indent="0">
              <a:buNone/>
            </a:pPr>
            <a:endParaRPr lang="el-GR" sz="2000" dirty="0">
              <a:solidFill>
                <a:srgbClr val="0070C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000" dirty="0" err="1" smtClean="0">
                <a:solidFill>
                  <a:srgbClr val="FF0000"/>
                </a:solidFill>
              </a:rPr>
              <a:t>Une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trousse</a:t>
            </a:r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une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gomme</a:t>
            </a:r>
            <a:r>
              <a:rPr lang="en-US" sz="2000" dirty="0" smtClean="0">
                <a:solidFill>
                  <a:srgbClr val="FF0000"/>
                </a:solidFill>
              </a:rPr>
              <a:t> / des </a:t>
            </a:r>
            <a:r>
              <a:rPr lang="en-US" sz="2000" dirty="0" err="1" smtClean="0">
                <a:solidFill>
                  <a:srgbClr val="FF0000"/>
                </a:solidFill>
              </a:rPr>
              <a:t>gommes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err="1" smtClean="0">
                <a:solidFill>
                  <a:srgbClr val="FF0000"/>
                </a:solidFill>
              </a:rPr>
              <a:t>une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</a:rPr>
              <a:t>règle</a:t>
            </a:r>
            <a:r>
              <a:rPr lang="en-US" sz="2000" dirty="0" smtClean="0">
                <a:solidFill>
                  <a:srgbClr val="FF0000"/>
                </a:solidFill>
              </a:rPr>
              <a:t> / des  …</a:t>
            </a:r>
          </a:p>
          <a:p>
            <a:endParaRPr lang="el-GR" sz="2000" dirty="0">
              <a:solidFill>
                <a:srgbClr val="FF0000"/>
              </a:solidFill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95536" y="2636912"/>
            <a:ext cx="85072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- </a:t>
            </a:r>
            <a:r>
              <a:rPr lang="en-US" sz="3300" dirty="0" err="1" smtClean="0"/>
              <a:t>Qu</a:t>
            </a:r>
            <a:r>
              <a:rPr lang="en-US" sz="3300" dirty="0" smtClean="0"/>
              <a:t>’ </a:t>
            </a:r>
            <a:r>
              <a:rPr lang="en-US" sz="3300" dirty="0" err="1" smtClean="0"/>
              <a:t>est</a:t>
            </a:r>
            <a:r>
              <a:rPr lang="en-US" sz="3300" dirty="0" smtClean="0"/>
              <a:t>- </a:t>
            </a:r>
            <a:r>
              <a:rPr lang="en-US" sz="3300" dirty="0" err="1" smtClean="0"/>
              <a:t>ce</a:t>
            </a:r>
            <a:r>
              <a:rPr lang="en-US" sz="3300" dirty="0" smtClean="0"/>
              <a:t> </a:t>
            </a:r>
            <a:r>
              <a:rPr lang="en-US" sz="3300" dirty="0" err="1" smtClean="0"/>
              <a:t>qu</a:t>
            </a:r>
            <a:r>
              <a:rPr lang="en-US" sz="3300" dirty="0" smtClean="0"/>
              <a:t>’ </a:t>
            </a:r>
            <a:r>
              <a:rPr lang="en-US" sz="3300" dirty="0" err="1" smtClean="0"/>
              <a:t>il</a:t>
            </a:r>
            <a:r>
              <a:rPr lang="en-US" sz="3300" dirty="0" smtClean="0"/>
              <a:t> y a </a:t>
            </a:r>
            <a:r>
              <a:rPr lang="en-US" sz="3300" dirty="0" err="1" smtClean="0"/>
              <a:t>dans</a:t>
            </a:r>
            <a:r>
              <a:rPr lang="en-US" sz="3300" dirty="0" smtClean="0"/>
              <a:t> </a:t>
            </a:r>
            <a:r>
              <a:rPr lang="en-US" sz="3300" b="1" dirty="0" smtClean="0"/>
              <a:t>ta </a:t>
            </a:r>
            <a:r>
              <a:rPr lang="en-US" sz="3300" b="1" dirty="0" err="1" smtClean="0"/>
              <a:t>trousse</a:t>
            </a:r>
            <a:r>
              <a:rPr lang="en-US" sz="3300" dirty="0" smtClean="0"/>
              <a:t>?</a:t>
            </a:r>
            <a:br>
              <a:rPr lang="en-US" sz="3300" dirty="0" smtClean="0"/>
            </a:br>
            <a:r>
              <a:rPr lang="en-US" sz="3300" dirty="0" smtClean="0"/>
              <a:t>- </a:t>
            </a:r>
            <a:r>
              <a:rPr lang="en-US" sz="3300" dirty="0" err="1" smtClean="0"/>
              <a:t>Dans</a:t>
            </a:r>
            <a:r>
              <a:rPr lang="en-US" sz="3300" dirty="0" smtClean="0"/>
              <a:t> </a:t>
            </a:r>
            <a:r>
              <a:rPr lang="en-US" sz="3300" b="1" dirty="0" smtClean="0"/>
              <a:t>ma</a:t>
            </a:r>
            <a:r>
              <a:rPr lang="en-US" sz="3300" dirty="0" smtClean="0"/>
              <a:t> </a:t>
            </a:r>
            <a:r>
              <a:rPr lang="en-US" sz="3300" dirty="0" err="1" smtClean="0"/>
              <a:t>trousse</a:t>
            </a:r>
            <a:r>
              <a:rPr lang="en-US" sz="3300" dirty="0" smtClean="0"/>
              <a:t> </a:t>
            </a:r>
            <a:r>
              <a:rPr lang="fr-FR" sz="3300" dirty="0" smtClean="0"/>
              <a:t>il y a …</a:t>
            </a:r>
            <a:endParaRPr lang="el-GR" sz="3300" dirty="0"/>
          </a:p>
        </p:txBody>
      </p:sp>
    </p:spTree>
    <p:extLst>
      <p:ext uri="{BB962C8B-B14F-4D97-AF65-F5344CB8AC3E}">
        <p14:creationId xmlns:p14="http://schemas.microsoft.com/office/powerpoint/2010/main" val="10111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L</a:t>
            </a:r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b="1" dirty="0" smtClean="0">
                <a:solidFill>
                  <a:srgbClr val="FFC000"/>
                </a:solidFill>
                <a:latin typeface="Comic Sans MS" pitchFamily="66" charset="0"/>
              </a:rPr>
              <a:t>s</a:t>
            </a:r>
            <a:r>
              <a:rPr lang="en-US" b="1" dirty="0" smtClean="0">
                <a:latin typeface="Comic Sans MS" pitchFamily="66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c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o</a:t>
            </a:r>
            <a:r>
              <a:rPr lang="en-US" b="1" dirty="0" err="1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</a:rPr>
              <a:t>u</a:t>
            </a:r>
            <a:r>
              <a:rPr lang="en-US" b="1" dirty="0" err="1" smtClean="0">
                <a:solidFill>
                  <a:srgbClr val="00B0F0"/>
                </a:solidFill>
                <a:latin typeface="Comic Sans MS" pitchFamily="66" charset="0"/>
              </a:rPr>
              <a:t>l</a:t>
            </a:r>
            <a:r>
              <a:rPr lang="en-US" b="1" dirty="0" err="1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en-US" b="1" dirty="0" err="1" smtClean="0">
                <a:solidFill>
                  <a:srgbClr val="7030A0"/>
                </a:solidFill>
                <a:latin typeface="Comic Sans MS" pitchFamily="66" charset="0"/>
              </a:rPr>
              <a:t>u</a:t>
            </a:r>
            <a:r>
              <a:rPr lang="en-US" b="1" dirty="0" err="1" smtClean="0">
                <a:latin typeface="Comic Sans MS" pitchFamily="66" charset="0"/>
              </a:rPr>
              <a:t>r</a:t>
            </a:r>
            <a:r>
              <a:rPr lang="en-US" b="1" dirty="0" err="1" smtClean="0">
                <a:solidFill>
                  <a:srgbClr val="00B050"/>
                </a:solidFill>
                <a:latin typeface="Comic Sans MS" pitchFamily="66" charset="0"/>
              </a:rPr>
              <a:t>s</a:t>
            </a:r>
            <a:endParaRPr lang="el-GR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Θέση κειμένου 3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4040188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un </a:t>
            </a:r>
            <a:r>
              <a:rPr lang="en-US" dirty="0" err="1" smtClean="0"/>
              <a:t>livre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2"/>
          </p:nvPr>
        </p:nvSpPr>
        <p:spPr>
          <a:xfrm>
            <a:off x="1115616" y="1412776"/>
            <a:ext cx="2736304" cy="511256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bleu</a:t>
            </a:r>
          </a:p>
          <a:p>
            <a:r>
              <a:rPr lang="en-US" sz="2800" dirty="0" smtClean="0"/>
              <a:t>noir</a:t>
            </a:r>
          </a:p>
          <a:p>
            <a:r>
              <a:rPr lang="en-US" sz="2800" dirty="0" err="1" smtClean="0">
                <a:solidFill>
                  <a:srgbClr val="00B050"/>
                </a:solidFill>
              </a:rPr>
              <a:t>vert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gris</a:t>
            </a:r>
            <a:endParaRPr lang="en-US" sz="2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800" dirty="0" smtClean="0"/>
              <a:t>……………….</a:t>
            </a:r>
          </a:p>
          <a:p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</a:p>
          <a:p>
            <a:r>
              <a:rPr lang="en-US" sz="2800" dirty="0" smtClean="0">
                <a:solidFill>
                  <a:srgbClr val="7030A0"/>
                </a:solidFill>
              </a:rPr>
              <a:t>mauve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rouge</a:t>
            </a:r>
          </a:p>
          <a:p>
            <a:r>
              <a:rPr lang="en-US" sz="2800" dirty="0" smtClean="0">
                <a:solidFill>
                  <a:srgbClr val="FF99FF"/>
                </a:solidFill>
              </a:rPr>
              <a:t>rose</a:t>
            </a:r>
          </a:p>
          <a:p>
            <a:r>
              <a:rPr lang="en-US" sz="2800" dirty="0" err="1" smtClean="0">
                <a:solidFill>
                  <a:srgbClr val="996633"/>
                </a:solidFill>
              </a:rPr>
              <a:t>marron</a:t>
            </a:r>
            <a:endParaRPr lang="en-US" sz="2800" dirty="0" smtClean="0">
              <a:solidFill>
                <a:srgbClr val="996633"/>
              </a:solidFill>
            </a:endParaRPr>
          </a:p>
          <a:p>
            <a:r>
              <a:rPr lang="en-US" sz="2800" dirty="0" smtClean="0"/>
              <a:t>……………….</a:t>
            </a:r>
          </a:p>
          <a:p>
            <a:r>
              <a:rPr lang="en-US" sz="2800" dirty="0" err="1" smtClean="0">
                <a:solidFill>
                  <a:schemeClr val="bg1"/>
                </a:solidFill>
              </a:rPr>
              <a:t>blanc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l-GR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4008" y="836712"/>
            <a:ext cx="4041775" cy="4237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trousse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5436096" y="1412776"/>
            <a:ext cx="2808312" cy="5184576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bleu</a:t>
            </a:r>
            <a:r>
              <a:rPr lang="en-US" u="sng" dirty="0" err="1" smtClean="0">
                <a:solidFill>
                  <a:srgbClr val="0070C0"/>
                </a:solidFill>
              </a:rPr>
              <a:t>e</a:t>
            </a:r>
            <a:endParaRPr lang="en-US" u="sng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noir</a:t>
            </a:r>
            <a:r>
              <a:rPr lang="en-US" u="sng" dirty="0" smtClean="0"/>
              <a:t>e</a:t>
            </a:r>
          </a:p>
          <a:p>
            <a:r>
              <a:rPr lang="en-US" dirty="0" err="1" smtClean="0">
                <a:solidFill>
                  <a:srgbClr val="00B050"/>
                </a:solidFill>
              </a:rPr>
              <a:t>vert</a:t>
            </a:r>
            <a:r>
              <a:rPr lang="en-US" u="sng" dirty="0" err="1" smtClean="0">
                <a:solidFill>
                  <a:srgbClr val="00B050"/>
                </a:solidFill>
              </a:rPr>
              <a:t>e</a:t>
            </a:r>
            <a:endParaRPr lang="en-US" u="sng" dirty="0" smtClean="0">
              <a:solidFill>
                <a:srgbClr val="00B050"/>
              </a:solidFill>
            </a:endParaRPr>
          </a:p>
          <a:p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gris</a:t>
            </a:r>
            <a:r>
              <a:rPr lang="en-US" u="sng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en-US" u="sng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dirty="0" smtClean="0"/>
              <a:t>………………..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orange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mauve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rouge</a:t>
            </a:r>
          </a:p>
          <a:p>
            <a:r>
              <a:rPr lang="en-US" dirty="0" smtClean="0">
                <a:solidFill>
                  <a:srgbClr val="FF99FF"/>
                </a:solidFill>
              </a:rPr>
              <a:t>rose</a:t>
            </a:r>
          </a:p>
          <a:p>
            <a:r>
              <a:rPr lang="en-US" dirty="0" err="1" smtClean="0">
                <a:solidFill>
                  <a:srgbClr val="996633"/>
                </a:solidFill>
              </a:rPr>
              <a:t>marron</a:t>
            </a:r>
            <a:endParaRPr lang="en-US" dirty="0" smtClean="0">
              <a:solidFill>
                <a:srgbClr val="996633"/>
              </a:solidFill>
            </a:endParaRPr>
          </a:p>
          <a:p>
            <a:r>
              <a:rPr lang="en-US" dirty="0" smtClean="0"/>
              <a:t>……………….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blanc</a:t>
            </a:r>
            <a:r>
              <a:rPr lang="en-US" u="sng" dirty="0" smtClean="0">
                <a:solidFill>
                  <a:schemeClr val="bg1"/>
                </a:solidFill>
              </a:rPr>
              <a:t>he</a:t>
            </a:r>
            <a:endParaRPr lang="el-GR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….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- 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b="1" dirty="0" smtClean="0"/>
              <a:t>ton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b="1" dirty="0" smtClean="0"/>
              <a:t>Mon</a:t>
            </a:r>
            <a:r>
              <a:rPr lang="en-US" dirty="0" smtClean="0"/>
              <a:t> </a:t>
            </a:r>
            <a:r>
              <a:rPr lang="en-US" dirty="0" err="1" smtClean="0"/>
              <a:t>livre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u="sng" dirty="0" err="1" smtClean="0"/>
              <a:t>vert</a:t>
            </a:r>
            <a:r>
              <a:rPr lang="en-US" dirty="0" smtClean="0"/>
              <a:t> et </a:t>
            </a:r>
            <a:r>
              <a:rPr lang="en-US" u="sng" dirty="0" err="1" smtClean="0"/>
              <a:t>blanc</a:t>
            </a:r>
            <a:endParaRPr lang="en-US" u="sng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- De </a:t>
            </a:r>
            <a:r>
              <a:rPr lang="en-US" dirty="0" err="1" smtClean="0"/>
              <a:t>quelle</a:t>
            </a:r>
            <a:r>
              <a:rPr lang="en-US" dirty="0" smtClean="0"/>
              <a:t> </a:t>
            </a:r>
            <a:r>
              <a:rPr lang="en-US" dirty="0" err="1" smtClean="0"/>
              <a:t>couleur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b="1" dirty="0" smtClean="0"/>
              <a:t>ta</a:t>
            </a:r>
            <a:r>
              <a:rPr lang="en-US" dirty="0" smtClean="0"/>
              <a:t> </a:t>
            </a:r>
            <a:r>
              <a:rPr lang="en-US" dirty="0" err="1" smtClean="0"/>
              <a:t>trousse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b="1" dirty="0" smtClean="0"/>
              <a:t>Ma</a:t>
            </a:r>
            <a:r>
              <a:rPr lang="en-US" dirty="0" smtClean="0"/>
              <a:t> </a:t>
            </a:r>
            <a:r>
              <a:rPr lang="en-US" dirty="0" err="1" smtClean="0"/>
              <a:t>trousse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u="sng" dirty="0" err="1" smtClean="0"/>
              <a:t>bleue</a:t>
            </a:r>
            <a:r>
              <a:rPr lang="en-US" dirty="0" smtClean="0"/>
              <a:t> et </a:t>
            </a:r>
            <a:r>
              <a:rPr lang="en-US" u="sng" dirty="0" smtClean="0"/>
              <a:t>mauve</a:t>
            </a:r>
            <a:endParaRPr lang="el-GR" u="sng" dirty="0"/>
          </a:p>
        </p:txBody>
      </p:sp>
      <p:pic>
        <p:nvPicPr>
          <p:cNvPr id="16386" name="Picture 2" descr="RÃ©sultat de recherche d'images pour &quot;action fr gr 1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340767"/>
            <a:ext cx="1490027" cy="20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RÃ©sultat de recherche d'images pour &quot;la trousse clipart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18498" r="11177" b="13515"/>
          <a:stretch/>
        </p:blipFill>
        <p:spPr bwMode="auto">
          <a:xfrm>
            <a:off x="5868144" y="4000722"/>
            <a:ext cx="2999184" cy="2039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3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pic>
        <p:nvPicPr>
          <p:cNvPr id="2050" name="Picture 2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7" y="1077057"/>
            <a:ext cx="1854549" cy="1367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067944" y="1225887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salle</a:t>
            </a:r>
            <a:r>
              <a:rPr lang="en-US" sz="2800" dirty="0">
                <a:solidFill>
                  <a:schemeClr val="tx1"/>
                </a:solidFill>
              </a:rPr>
              <a:t> de </a:t>
            </a:r>
            <a:r>
              <a:rPr lang="en-US" sz="2800" dirty="0" err="1">
                <a:solidFill>
                  <a:schemeClr val="tx1"/>
                </a:solidFill>
              </a:rPr>
              <a:t>classe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4" name="Picture 6" descr="Image associÃ©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15" y="2924944"/>
            <a:ext cx="1770257" cy="14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4095653" y="3068960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table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6" name="Picture 8" descr="Image associÃ©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>
            <a:off x="666025" y="4365851"/>
            <a:ext cx="1803687" cy="2195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4045705" y="5031330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chaise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>
            <a:off x="5148064" y="1808820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5" y="5589240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5867265" y="3653126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067944" y="1225887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fen</a:t>
            </a:r>
            <a:r>
              <a:rPr lang="en-US" sz="2800" dirty="0" err="1">
                <a:solidFill>
                  <a:schemeClr val="tx1"/>
                </a:solidFill>
              </a:rPr>
              <a:t>ê</a:t>
            </a:r>
            <a:r>
              <a:rPr lang="en-US" sz="2800" dirty="0" err="1" smtClean="0">
                <a:solidFill>
                  <a:schemeClr val="tx1"/>
                </a:solidFill>
              </a:rPr>
              <a:t>tre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4095653" y="3068960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porte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4045705" y="5031330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tableau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>
            <a:off x="5708515" y="1830315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15" y="5589240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5867265" y="3653126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465" y="913187"/>
            <a:ext cx="2388355" cy="1791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Image associÃ©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99047"/>
            <a:ext cx="1895570" cy="156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RÃ©sultat de recherche d'images pour &quot;un tableau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56" y="4824191"/>
            <a:ext cx="1898575" cy="12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0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055233" y="1214945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armoire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4121937" y="5374384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</a:t>
            </a:r>
            <a:r>
              <a:rPr lang="en-US" sz="2800" dirty="0" err="1" smtClean="0">
                <a:solidFill>
                  <a:schemeClr val="tx1"/>
                </a:solidFill>
              </a:rPr>
              <a:t>rideau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>
            <a:off x="5640827" y="1822020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973" y="6036867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RÃ©sultat de recherche d'images pour &quot;une armoire ouverte clipar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88" y="734631"/>
            <a:ext cx="1824724" cy="1824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Ã©sultat de recherche d'images pour &quot;un rideau clipar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23" y="4859658"/>
            <a:ext cx="1988128" cy="15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9" descr="RÃ©sultat de recherche d'images pour &quot;un bureau du professeur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481" y="2773285"/>
            <a:ext cx="1597812" cy="1672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Επεξήγηση με παραλληλόγραμμο 19"/>
          <p:cNvSpPr/>
          <p:nvPr/>
        </p:nvSpPr>
        <p:spPr>
          <a:xfrm>
            <a:off x="4045705" y="3355300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bureau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1" name="Καμπύλο βέλος προς τα επάνω 20"/>
          <p:cNvSpPr/>
          <p:nvPr/>
        </p:nvSpPr>
        <p:spPr>
          <a:xfrm>
            <a:off x="5778486" y="3933056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9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5" name="Επεξήγηση με παραλληλόγραμμο 4"/>
          <p:cNvSpPr/>
          <p:nvPr/>
        </p:nvSpPr>
        <p:spPr>
          <a:xfrm>
            <a:off x="4037321" y="1376772"/>
            <a:ext cx="4774767" cy="864096"/>
          </a:xfrm>
          <a:prstGeom prst="wedgeRectCallout">
            <a:avLst>
              <a:gd name="adj1" fmla="val -65727"/>
              <a:gd name="adj2" fmla="val -870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tableau d’ </a:t>
            </a:r>
            <a:r>
              <a:rPr lang="en-US" sz="2800" dirty="0" err="1" smtClean="0">
                <a:solidFill>
                  <a:schemeClr val="tx1"/>
                </a:solidFill>
              </a:rPr>
              <a:t>affichage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Καμπύλο βέλος προς τα επάνω 5"/>
          <p:cNvSpPr/>
          <p:nvPr/>
        </p:nvSpPr>
        <p:spPr>
          <a:xfrm>
            <a:off x="5067993" y="1970838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3" name="AutoShape 9" descr="RÃ©sultat de recherche d'images pour &quot;un bureau du professeur clipart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8194" name="Picture 2" descr="thumb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99" t="3226" r="14593"/>
          <a:stretch/>
        </p:blipFill>
        <p:spPr bwMode="auto">
          <a:xfrm>
            <a:off x="811776" y="4725144"/>
            <a:ext cx="1397039" cy="185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 de recherche d'images pour &quot;un tableau d' affichage free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41" y="989455"/>
            <a:ext cx="1851885" cy="142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 de recherche d'images pour &quot;une icone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53" y="2699372"/>
            <a:ext cx="1347462" cy="160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Επεξήγηση με παραλληλόγραμμο 10"/>
          <p:cNvSpPr/>
          <p:nvPr/>
        </p:nvSpPr>
        <p:spPr>
          <a:xfrm>
            <a:off x="4037321" y="3284984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une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ic</a:t>
            </a:r>
            <a:r>
              <a:rPr lang="en-US" sz="2800" dirty="0" err="1">
                <a:solidFill>
                  <a:schemeClr val="tx1"/>
                </a:solidFill>
              </a:rPr>
              <a:t>ô</a:t>
            </a:r>
            <a:r>
              <a:rPr lang="en-US" sz="2800" dirty="0" err="1" smtClean="0">
                <a:solidFill>
                  <a:schemeClr val="tx1"/>
                </a:solidFill>
              </a:rPr>
              <a:t>ne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Καμπύλο βέλος προς τα επάνω 11"/>
          <p:cNvSpPr/>
          <p:nvPr/>
        </p:nvSpPr>
        <p:spPr>
          <a:xfrm>
            <a:off x="5788358" y="3819097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3" name="Επεξήγηση με παραλληλόγραμμο 12"/>
          <p:cNvSpPr/>
          <p:nvPr/>
        </p:nvSpPr>
        <p:spPr>
          <a:xfrm>
            <a:off x="4037321" y="5220272"/>
            <a:ext cx="4320480" cy="864096"/>
          </a:xfrm>
          <a:prstGeom prst="wedgeRectCallout">
            <a:avLst>
              <a:gd name="adj1" fmla="val -61879"/>
              <a:gd name="adj2" fmla="val -16725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</a:t>
            </a:r>
            <a:r>
              <a:rPr lang="en-US" sz="2800" dirty="0" err="1" smtClean="0">
                <a:solidFill>
                  <a:schemeClr val="tx1"/>
                </a:solidFill>
              </a:rPr>
              <a:t>ventilateur</a:t>
            </a:r>
            <a:r>
              <a:rPr lang="en-US" sz="2800" dirty="0" smtClean="0">
                <a:solidFill>
                  <a:schemeClr val="tx1"/>
                </a:solidFill>
              </a:rPr>
              <a:t> !!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4" name="Καμπύλο βέλος προς τα επάνω 13"/>
          <p:cNvSpPr/>
          <p:nvPr/>
        </p:nvSpPr>
        <p:spPr>
          <a:xfrm>
            <a:off x="5322632" y="5875492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0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2054" name="Picture 6" descr="Image associÃ©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490"/>
            <a:ext cx="1770257" cy="144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Επεξήγηση με παραλληλόγραμμο 9"/>
          <p:cNvSpPr/>
          <p:nvPr/>
        </p:nvSpPr>
        <p:spPr>
          <a:xfrm>
            <a:off x="653625" y="1124744"/>
            <a:ext cx="3392080" cy="576064"/>
          </a:xfrm>
          <a:prstGeom prst="wedgeRectCallout">
            <a:avLst>
              <a:gd name="adj1" fmla="val -10416"/>
              <a:gd name="adj2" fmla="val 987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table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6" name="Picture 8" descr="Image associÃ©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>
            <a:off x="1362502" y="4869160"/>
            <a:ext cx="1390116" cy="1691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Επεξήγηση με παραλληλόγραμμο 11"/>
          <p:cNvSpPr/>
          <p:nvPr/>
        </p:nvSpPr>
        <p:spPr>
          <a:xfrm>
            <a:off x="667480" y="4005064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une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chaise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23" y="4523531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1954853" y="1610798"/>
            <a:ext cx="288032" cy="1800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pic>
        <p:nvPicPr>
          <p:cNvPr id="13" name="Picture 6" descr="Image associÃ©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040" y="2013714"/>
            <a:ext cx="1578768" cy="128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Image associÃ©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060848"/>
            <a:ext cx="1462955" cy="119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Επεξήγηση με παραλληλόγραμμο 14"/>
          <p:cNvSpPr/>
          <p:nvPr/>
        </p:nvSpPr>
        <p:spPr>
          <a:xfrm>
            <a:off x="4996344" y="1085795"/>
            <a:ext cx="3392080" cy="576064"/>
          </a:xfrm>
          <a:prstGeom prst="wedgeRectCallout">
            <a:avLst>
              <a:gd name="adj1" fmla="val 35329"/>
              <a:gd name="adj2" fmla="val 963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des</a:t>
            </a:r>
            <a:r>
              <a:rPr lang="en-US" sz="2800" dirty="0" smtClean="0">
                <a:solidFill>
                  <a:schemeClr val="tx1"/>
                </a:solidFill>
              </a:rPr>
              <a:t> tables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9" name="Picture 8" descr="Image associÃ©e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 flipH="1">
            <a:off x="6954065" y="5191666"/>
            <a:ext cx="1149070" cy="1398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Image associÃ©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t="6766" r="15568" b="10215"/>
          <a:stretch/>
        </p:blipFill>
        <p:spPr bwMode="auto">
          <a:xfrm flipH="1">
            <a:off x="6012160" y="5191666"/>
            <a:ext cx="860104" cy="104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Επεξήγηση με παραλληλόγραμμο 20"/>
          <p:cNvSpPr/>
          <p:nvPr/>
        </p:nvSpPr>
        <p:spPr>
          <a:xfrm>
            <a:off x="5024410" y="4117001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des</a:t>
            </a:r>
            <a:r>
              <a:rPr lang="en-US" sz="2800" dirty="0" smtClean="0">
                <a:solidFill>
                  <a:schemeClr val="tx1"/>
                </a:solidFill>
              </a:rPr>
              <a:t> chaises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56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Qu</a:t>
            </a:r>
            <a:r>
              <a:rPr lang="en-US" dirty="0" smtClean="0"/>
              <a:t>’ </a:t>
            </a:r>
            <a:r>
              <a:rPr lang="en-US" dirty="0" err="1" smtClean="0"/>
              <a:t>est</a:t>
            </a:r>
            <a:r>
              <a:rPr lang="en-US" dirty="0" smtClean="0"/>
              <a:t>- </a:t>
            </a:r>
            <a:r>
              <a:rPr lang="en-US" dirty="0" err="1"/>
              <a:t>ce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 </a:t>
            </a:r>
            <a:r>
              <a:rPr lang="en-US" dirty="0" smtClean="0"/>
              <a:t>c’ </a:t>
            </a:r>
            <a:r>
              <a:rPr lang="en-US" dirty="0" err="1" smtClean="0"/>
              <a:t>est</a:t>
            </a:r>
            <a:r>
              <a:rPr lang="en-US" dirty="0"/>
              <a:t>?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4" name="Ορθογώνιο 3"/>
          <p:cNvSpPr/>
          <p:nvPr/>
        </p:nvSpPr>
        <p:spPr>
          <a:xfrm>
            <a:off x="3635896" y="1556792"/>
            <a:ext cx="4752528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10" name="Επεξήγηση με παραλληλόγραμμο 9"/>
          <p:cNvSpPr/>
          <p:nvPr/>
        </p:nvSpPr>
        <p:spPr>
          <a:xfrm>
            <a:off x="653625" y="1124744"/>
            <a:ext cx="3392080" cy="576064"/>
          </a:xfrm>
          <a:prstGeom prst="wedgeRectCallout">
            <a:avLst>
              <a:gd name="adj1" fmla="val -10416"/>
              <a:gd name="adj2" fmla="val 9871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tableau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Επεξήγηση με παραλληλόγραμμο 11"/>
          <p:cNvSpPr/>
          <p:nvPr/>
        </p:nvSpPr>
        <p:spPr>
          <a:xfrm>
            <a:off x="667480" y="4005064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C’ </a:t>
            </a:r>
            <a:r>
              <a:rPr lang="en-US" sz="2800" dirty="0" err="1">
                <a:solidFill>
                  <a:schemeClr val="tx1"/>
                </a:solidFill>
              </a:rPr>
              <a:t>es</a:t>
            </a:r>
            <a:r>
              <a:rPr lang="en-US" sz="2800" b="1" dirty="0" err="1">
                <a:solidFill>
                  <a:schemeClr val="tx1"/>
                </a:solidFill>
              </a:rPr>
              <a:t>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un </a:t>
            </a:r>
            <a:r>
              <a:rPr lang="en-US" sz="2800" dirty="0" err="1" smtClean="0">
                <a:solidFill>
                  <a:schemeClr val="tx1"/>
                </a:solidFill>
              </a:rPr>
              <a:t>rideau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323" y="4523531"/>
            <a:ext cx="317500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Καμπύλο βέλος προς τα επάνω 16"/>
          <p:cNvSpPr/>
          <p:nvPr/>
        </p:nvSpPr>
        <p:spPr>
          <a:xfrm>
            <a:off x="1837437" y="1589374"/>
            <a:ext cx="288032" cy="9001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  <p:sp>
        <p:nvSpPr>
          <p:cNvPr id="15" name="Επεξήγηση με παραλληλόγραμμο 14"/>
          <p:cNvSpPr/>
          <p:nvPr/>
        </p:nvSpPr>
        <p:spPr>
          <a:xfrm>
            <a:off x="4996344" y="1085795"/>
            <a:ext cx="3392080" cy="576064"/>
          </a:xfrm>
          <a:prstGeom prst="wedgeRectCallout">
            <a:avLst>
              <a:gd name="adj1" fmla="val 35329"/>
              <a:gd name="adj2" fmla="val 96312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des</a:t>
            </a:r>
            <a:r>
              <a:rPr lang="en-US" sz="2800" dirty="0" smtClean="0">
                <a:solidFill>
                  <a:schemeClr val="tx1"/>
                </a:solidFill>
              </a:rPr>
              <a:t> tableaux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21" name="Επεξήγηση με παραλληλόγραμμο 20"/>
          <p:cNvSpPr/>
          <p:nvPr/>
        </p:nvSpPr>
        <p:spPr>
          <a:xfrm>
            <a:off x="5024410" y="4117001"/>
            <a:ext cx="3378225" cy="720080"/>
          </a:xfrm>
          <a:prstGeom prst="wedgeRectCallout">
            <a:avLst>
              <a:gd name="adj1" fmla="val 4149"/>
              <a:gd name="adj2" fmla="val 100641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</a:rPr>
              <a:t>Ce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</a:rPr>
              <a:t>sont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en-US" sz="2800" u="sng" dirty="0" smtClean="0">
                <a:solidFill>
                  <a:schemeClr val="tx1"/>
                </a:solidFill>
              </a:rPr>
              <a:t>des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rideaux</a:t>
            </a:r>
            <a:endParaRPr lang="el-GR" sz="2800" dirty="0">
              <a:solidFill>
                <a:schemeClr val="tx1"/>
              </a:solidFill>
            </a:endParaRPr>
          </a:p>
        </p:txBody>
      </p:sp>
      <p:pic>
        <p:nvPicPr>
          <p:cNvPr id="16" name="Picture 7" descr="RÃ©sultat de recherche d'images pour &quot;un tableau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02" y="2204864"/>
            <a:ext cx="1898575" cy="12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Ã©sultat de recherche d'images pour &quot;un rideau clipar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502" y="5191666"/>
            <a:ext cx="1672355" cy="132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RÃ©sultat de recherche d'images pour &quot;un rideau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293497"/>
            <a:ext cx="1544320" cy="122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RÃ©sultat de recherche d'images pour &quot;un rideau clipart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263" y="5293496"/>
            <a:ext cx="1543831" cy="1223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RÃ©sultat de recherche d'images pour &quot;un tableau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811" y="2469263"/>
            <a:ext cx="1318408" cy="88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RÃ©sultat de recherche d'images pour &quot;un tableau clipart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76" y="2455152"/>
            <a:ext cx="1339365" cy="901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dirty="0" err="1" smtClean="0"/>
              <a:t>Révisons</a:t>
            </a:r>
            <a:r>
              <a:rPr lang="en-US" dirty="0" smtClean="0"/>
              <a:t> </a:t>
            </a:r>
            <a:r>
              <a:rPr lang="en-US" dirty="0" err="1" smtClean="0"/>
              <a:t>maintenant</a:t>
            </a:r>
            <a:r>
              <a:rPr lang="en-US" dirty="0" smtClean="0"/>
              <a:t>  !!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71736" y="1124744"/>
            <a:ext cx="4038600" cy="4525963"/>
          </a:xfrm>
        </p:spPr>
        <p:txBody>
          <a:bodyPr/>
          <a:lstStyle/>
          <a:p>
            <a:r>
              <a:rPr lang="en-US" dirty="0" err="1">
                <a:solidFill>
                  <a:srgbClr val="C00000"/>
                </a:solidFill>
              </a:rPr>
              <a:t>une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salle</a:t>
            </a:r>
            <a:r>
              <a:rPr lang="en-US" dirty="0">
                <a:solidFill>
                  <a:srgbClr val="C00000"/>
                </a:solidFill>
              </a:rPr>
              <a:t> de </a:t>
            </a:r>
            <a:r>
              <a:rPr lang="en-US" dirty="0" err="1" smtClean="0">
                <a:solidFill>
                  <a:srgbClr val="C00000"/>
                </a:solidFill>
              </a:rPr>
              <a:t>classe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>
                <a:solidFill>
                  <a:srgbClr val="C00000"/>
                </a:solidFill>
              </a:rPr>
              <a:t> table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>
                <a:solidFill>
                  <a:srgbClr val="C00000"/>
                </a:solidFill>
              </a:rPr>
              <a:t> chaise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fenêtre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porte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 smtClean="0">
                <a:solidFill>
                  <a:srgbClr val="C00000"/>
                </a:solidFill>
              </a:rPr>
              <a:t> armoire</a:t>
            </a:r>
          </a:p>
          <a:p>
            <a:r>
              <a:rPr lang="en-US" dirty="0" err="1" smtClean="0">
                <a:solidFill>
                  <a:srgbClr val="C00000"/>
                </a:solidFill>
              </a:rPr>
              <a:t>une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icône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86536" y="1196752"/>
            <a:ext cx="4038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tableau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tableau d’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affichage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rideau</a:t>
            </a:r>
            <a:endParaRPr lang="en-US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bureau</a:t>
            </a:r>
          </a:p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un </a:t>
            </a:r>
            <a:r>
              <a:rPr lang="en-US" dirty="0" err="1" smtClean="0">
                <a:solidFill>
                  <a:schemeClr val="accent5">
                    <a:lumMod val="75000"/>
                  </a:schemeClr>
                </a:solidFill>
              </a:rPr>
              <a:t>ventilateur</a:t>
            </a:r>
            <a:endParaRPr lang="el-G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Τίτλος 1"/>
          <p:cNvSpPr txBox="1">
            <a:spLocks/>
          </p:cNvSpPr>
          <p:nvPr/>
        </p:nvSpPr>
        <p:spPr>
          <a:xfrm>
            <a:off x="395536" y="4941168"/>
            <a:ext cx="8229600" cy="15841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smtClean="0"/>
              <a:t>  - </a:t>
            </a:r>
            <a:r>
              <a:rPr lang="en-US" sz="3600" dirty="0" err="1" smtClean="0"/>
              <a:t>Qu</a:t>
            </a:r>
            <a:r>
              <a:rPr lang="en-US" sz="3600" dirty="0" smtClean="0"/>
              <a:t>’ </a:t>
            </a:r>
            <a:r>
              <a:rPr lang="en-US" sz="3600" dirty="0" err="1" smtClean="0"/>
              <a:t>est</a:t>
            </a:r>
            <a:r>
              <a:rPr lang="en-US" sz="3600" dirty="0" smtClean="0"/>
              <a:t>- </a:t>
            </a:r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c’ </a:t>
            </a:r>
            <a:r>
              <a:rPr lang="en-US" sz="3600" dirty="0" err="1" smtClean="0"/>
              <a:t>est</a:t>
            </a:r>
            <a:r>
              <a:rPr lang="en-US" sz="3600" dirty="0" smtClean="0"/>
              <a:t>?</a:t>
            </a:r>
          </a:p>
          <a:p>
            <a:pPr algn="l"/>
            <a:r>
              <a:rPr lang="en-US" sz="3600" dirty="0" smtClean="0"/>
              <a:t>  - C’ </a:t>
            </a:r>
            <a:r>
              <a:rPr lang="en-US" sz="3600" dirty="0" err="1" smtClean="0"/>
              <a:t>est</a:t>
            </a:r>
            <a:r>
              <a:rPr lang="en-US" sz="3600" dirty="0" smtClean="0"/>
              <a:t> un / </a:t>
            </a:r>
            <a:r>
              <a:rPr lang="en-US" sz="3600" dirty="0" err="1" smtClean="0"/>
              <a:t>une</a:t>
            </a:r>
            <a:r>
              <a:rPr lang="en-US" sz="3600" dirty="0" smtClean="0"/>
              <a:t>   …</a:t>
            </a:r>
          </a:p>
          <a:p>
            <a:pPr algn="l"/>
            <a:r>
              <a:rPr lang="en-US" sz="3600" dirty="0" smtClean="0"/>
              <a:t>    </a:t>
            </a:r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sont</a:t>
            </a:r>
            <a:r>
              <a:rPr lang="en-US" sz="3600" dirty="0" smtClean="0"/>
              <a:t> des   …</a:t>
            </a:r>
            <a:endParaRPr lang="el-GR" sz="3600" dirty="0"/>
          </a:p>
        </p:txBody>
      </p:sp>
    </p:spTree>
    <p:extLst>
      <p:ext uri="{BB962C8B-B14F-4D97-AF65-F5344CB8AC3E}">
        <p14:creationId xmlns:p14="http://schemas.microsoft.com/office/powerpoint/2010/main" val="178658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Ã©sultat de recherche d'images pour &quot;un prof clipar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59551" y="1268760"/>
            <a:ext cx="227080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Τίτλος 4"/>
          <p:cNvSpPr>
            <a:spLocks noGrp="1"/>
          </p:cNvSpPr>
          <p:nvPr>
            <p:ph type="title" idx="4294967295"/>
          </p:nvPr>
        </p:nvSpPr>
        <p:spPr>
          <a:xfrm>
            <a:off x="-21929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- </a:t>
            </a:r>
            <a:r>
              <a:rPr lang="en-US" sz="3600" dirty="0" err="1" smtClean="0"/>
              <a:t>Qu</a:t>
            </a:r>
            <a:r>
              <a:rPr lang="en-US" sz="3600" dirty="0" smtClean="0"/>
              <a:t>’ </a:t>
            </a:r>
            <a:r>
              <a:rPr lang="en-US" sz="3600" dirty="0" err="1" smtClean="0"/>
              <a:t>est</a:t>
            </a:r>
            <a:r>
              <a:rPr lang="en-US" sz="3600" dirty="0" smtClean="0"/>
              <a:t>- </a:t>
            </a:r>
            <a:r>
              <a:rPr lang="en-US" sz="3600" dirty="0" err="1" smtClean="0"/>
              <a:t>ce</a:t>
            </a:r>
            <a:r>
              <a:rPr lang="en-US" sz="3600" dirty="0" smtClean="0"/>
              <a:t> </a:t>
            </a:r>
            <a:r>
              <a:rPr lang="en-US" sz="3600" dirty="0" err="1" smtClean="0"/>
              <a:t>qu</a:t>
            </a:r>
            <a:r>
              <a:rPr lang="en-US" sz="3600" dirty="0" smtClean="0"/>
              <a:t>’ </a:t>
            </a:r>
            <a:r>
              <a:rPr lang="en-US" sz="3600" dirty="0" err="1" smtClean="0"/>
              <a:t>il</a:t>
            </a:r>
            <a:r>
              <a:rPr lang="en-US" sz="3600" dirty="0" smtClean="0"/>
              <a:t> y a </a:t>
            </a:r>
            <a:r>
              <a:rPr lang="en-US" sz="3600" dirty="0" err="1" smtClean="0"/>
              <a:t>dans</a:t>
            </a:r>
            <a:r>
              <a:rPr lang="en-US" sz="3600" dirty="0" smtClean="0"/>
              <a:t> la </a:t>
            </a:r>
            <a:r>
              <a:rPr lang="en-US" sz="3600" dirty="0" err="1" smtClean="0"/>
              <a:t>salle</a:t>
            </a:r>
            <a:r>
              <a:rPr lang="en-US" sz="3600" dirty="0" smtClean="0"/>
              <a:t> de </a:t>
            </a:r>
            <a:r>
              <a:rPr lang="en-US" sz="3600" dirty="0" err="1" smtClean="0"/>
              <a:t>classe</a:t>
            </a:r>
            <a:r>
              <a:rPr lang="en-US" sz="3600" dirty="0" smtClean="0"/>
              <a:t>?</a:t>
            </a:r>
            <a:br>
              <a:rPr lang="en-US" sz="3600" dirty="0" smtClean="0"/>
            </a:br>
            <a:r>
              <a:rPr lang="el-GR" sz="3600" dirty="0" smtClean="0"/>
              <a:t>(Τι υπάρχει μέσα στην αίθουσα</a:t>
            </a:r>
            <a:r>
              <a:rPr lang="en-US" sz="3600" dirty="0" smtClean="0"/>
              <a:t>;</a:t>
            </a:r>
            <a:r>
              <a:rPr lang="el-GR" sz="3600" dirty="0" smtClean="0"/>
              <a:t>)</a:t>
            </a:r>
            <a:endParaRPr lang="el-GR" sz="3600" dirty="0"/>
          </a:p>
        </p:txBody>
      </p:sp>
      <p:grpSp>
        <p:nvGrpSpPr>
          <p:cNvPr id="8" name="Ομάδα 7"/>
          <p:cNvGrpSpPr/>
          <p:nvPr/>
        </p:nvGrpSpPr>
        <p:grpSpPr>
          <a:xfrm>
            <a:off x="416643" y="2996952"/>
            <a:ext cx="2232248" cy="3657600"/>
            <a:chOff x="395536" y="2348880"/>
            <a:chExt cx="2232248" cy="3657600"/>
          </a:xfrm>
        </p:grpSpPr>
        <p:pic>
          <p:nvPicPr>
            <p:cNvPr id="1028" name="Picture 4" descr="RÃ©sultat de recherche d'images pour &quot;un collegien en classe free clipart&quot;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95536" y="2348880"/>
              <a:ext cx="2124075" cy="3657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Έλλειψη 6"/>
            <p:cNvSpPr/>
            <p:nvPr/>
          </p:nvSpPr>
          <p:spPr>
            <a:xfrm>
              <a:off x="1331640" y="2348880"/>
              <a:ext cx="1296144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0" name="Ορθογώνιο 9"/>
          <p:cNvSpPr/>
          <p:nvPr/>
        </p:nvSpPr>
        <p:spPr>
          <a:xfrm>
            <a:off x="2195736" y="3808690"/>
            <a:ext cx="6408712" cy="28458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</a:rPr>
              <a:t>- Il </a:t>
            </a:r>
            <a:r>
              <a:rPr lang="en-US" sz="3200" dirty="0">
                <a:solidFill>
                  <a:schemeClr val="tx1"/>
                </a:solidFill>
              </a:rPr>
              <a:t>y a des tables, des chaises, </a:t>
            </a:r>
            <a:r>
              <a:rPr lang="en-US" sz="3200" dirty="0" smtClean="0">
                <a:solidFill>
                  <a:schemeClr val="tx1"/>
                </a:solidFill>
              </a:rPr>
              <a:t>un ….. 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13" name="Picture 2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692" y="1971182"/>
            <a:ext cx="2900834" cy="213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3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652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Θέμα του Office</vt:lpstr>
      <vt:lpstr>PowerPoint Presentation</vt:lpstr>
      <vt:lpstr>Qu’ est- ce que  c’ est? </vt:lpstr>
      <vt:lpstr>Qu’ est- ce que  c’ est? </vt:lpstr>
      <vt:lpstr>Qu’ est- ce que  c’ est? </vt:lpstr>
      <vt:lpstr>Qu’ est- ce que  c’ est? </vt:lpstr>
      <vt:lpstr>Qu’ est- ce que  c’ est? </vt:lpstr>
      <vt:lpstr>Qu’ est- ce que  c’ est? </vt:lpstr>
      <vt:lpstr>Révisons maintenant  !!</vt:lpstr>
      <vt:lpstr>- Qu’ est- ce qu’ il y a dans la salle de classe? (Τι υπάρχει μέσα στην αίθουσα;)</vt:lpstr>
      <vt:lpstr>Qu’ est- ce que  c’ est? </vt:lpstr>
      <vt:lpstr>Qu’ est- ce que  c’ est? </vt:lpstr>
      <vt:lpstr>Qu’ est- ce que  c’ est? </vt:lpstr>
      <vt:lpstr>Qu’ est- ce que  c’ est? </vt:lpstr>
      <vt:lpstr>Qu’ est- ce que  c’ est? </vt:lpstr>
      <vt:lpstr>Qu’ est- ce que  c’ est? </vt:lpstr>
      <vt:lpstr>                                                 Et maintenant à toi  !! - Qu’ est- ce qu’ il y a dans ton sac à dos? - Dans mon sac à dos il y a …</vt:lpstr>
      <vt:lpstr>Les couleurs</vt:lpstr>
      <vt:lpstr>De quelle couleur est 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32</cp:revision>
  <dcterms:created xsi:type="dcterms:W3CDTF">2018-09-11T16:25:01Z</dcterms:created>
  <dcterms:modified xsi:type="dcterms:W3CDTF">2019-11-05T18:13:16Z</dcterms:modified>
</cp:coreProperties>
</file>