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67" r:id="rId2"/>
    <p:sldId id="279" r:id="rId3"/>
    <p:sldId id="270" r:id="rId4"/>
    <p:sldId id="256" r:id="rId5"/>
    <p:sldId id="258" r:id="rId6"/>
    <p:sldId id="259" r:id="rId7"/>
    <p:sldId id="262" r:id="rId8"/>
    <p:sldId id="257" r:id="rId9"/>
    <p:sldId id="276" r:id="rId10"/>
    <p:sldId id="265" r:id="rId11"/>
    <p:sldId id="268" r:id="rId12"/>
    <p:sldId id="263" r:id="rId13"/>
    <p:sldId id="275" r:id="rId14"/>
    <p:sldId id="264" r:id="rId15"/>
    <p:sldId id="266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1278" y="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0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2853615-BFDE-46DE-814C-47EC6EF6D371}" type="datetimeFigureOut">
              <a:rPr lang="el-GR" smtClean="0"/>
              <a:t>18/11/2020</a:t>
            </a:fld>
            <a:endParaRPr lang="el-GR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2853615-BFDE-46DE-814C-47EC6EF6D371}" type="datetimeFigureOut">
              <a:rPr lang="el-GR" smtClean="0"/>
              <a:t>18/11/2020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2853615-BFDE-46DE-814C-47EC6EF6D371}" type="datetimeFigureOut">
              <a:rPr lang="el-GR" smtClean="0"/>
              <a:t>18/11/2020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2853615-BFDE-46DE-814C-47EC6EF6D371}" type="datetimeFigureOut">
              <a:rPr lang="el-GR" smtClean="0"/>
              <a:t>18/11/2020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2853615-BFDE-46DE-814C-47EC6EF6D371}" type="datetimeFigureOut">
              <a:rPr lang="el-GR" smtClean="0"/>
              <a:t>18/11/2020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2853615-BFDE-46DE-814C-47EC6EF6D371}" type="datetimeFigureOut">
              <a:rPr lang="el-GR" smtClean="0"/>
              <a:t>18/11/2020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2853615-BFDE-46DE-814C-47EC6EF6D371}" type="datetimeFigureOut">
              <a:rPr lang="el-GR" smtClean="0"/>
              <a:t>18/11/2020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2853615-BFDE-46DE-814C-47EC6EF6D371}" type="datetimeFigureOut">
              <a:rPr lang="el-GR" smtClean="0"/>
              <a:t>18/11/2020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2853615-BFDE-46DE-814C-47EC6EF6D371}" type="datetimeFigureOut">
              <a:rPr lang="el-GR" smtClean="0"/>
              <a:t>18/11/2020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2853615-BFDE-46DE-814C-47EC6EF6D371}" type="datetimeFigureOut">
              <a:rPr lang="el-GR" smtClean="0"/>
              <a:t>18/11/2020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2853615-BFDE-46DE-814C-47EC6EF6D371}" type="datetimeFigureOut">
              <a:rPr lang="el-GR" smtClean="0"/>
              <a:t>18/11/2020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F2853615-BFDE-46DE-814C-47EC6EF6D371}" type="datetimeFigureOut">
              <a:rPr lang="el-GR" smtClean="0"/>
              <a:t>18/11/2020</a:t>
            </a:fld>
            <a:endParaRPr lang="el-G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l-GR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4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9.jpe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4.pn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4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4.pn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4.pn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4.pn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4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4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4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4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4.pn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4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9632" y="260648"/>
            <a:ext cx="7406640" cy="70733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JE </a:t>
            </a:r>
            <a:r>
              <a:rPr lang="en-US" dirty="0"/>
              <a:t>PRÉSENTE </a:t>
            </a:r>
            <a:r>
              <a:rPr lang="en-US" dirty="0" smtClean="0"/>
              <a:t>MA MAISON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19672" y="1124744"/>
            <a:ext cx="7406640" cy="576064"/>
          </a:xfrm>
        </p:spPr>
        <p:txBody>
          <a:bodyPr>
            <a:noAutofit/>
          </a:bodyPr>
          <a:lstStyle/>
          <a:p>
            <a:r>
              <a:rPr lang="en-US" dirty="0" smtClean="0"/>
              <a:t>- </a:t>
            </a:r>
            <a:r>
              <a:rPr lang="en-US" sz="3200" i="1" dirty="0" smtClean="0"/>
              <a:t>O</a:t>
            </a:r>
            <a:r>
              <a:rPr lang="fr-FR" sz="3200" i="1" dirty="0" smtClean="0"/>
              <a:t>ù est- ce que tu habites?</a:t>
            </a:r>
          </a:p>
          <a:p>
            <a:endParaRPr lang="el-GR" sz="3200" i="1" dirty="0"/>
          </a:p>
        </p:txBody>
      </p:sp>
      <p:pic>
        <p:nvPicPr>
          <p:cNvPr id="4" name="Picture 3" descr="RÃ©sultat de recherche d'images pour &quot;Î¼Î¿Î½Î¿ÎºÎ±ÏÎ¿Î¹ÎºÎ¹Î±&quot;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68"/>
          <a:stretch/>
        </p:blipFill>
        <p:spPr bwMode="auto">
          <a:xfrm>
            <a:off x="1979712" y="4365104"/>
            <a:ext cx="2858616" cy="18722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RÃ©sultat de recherche d'images pour &quot;ÏÎ¿Î»ÏÎºÎ±ÏÎ¿Î¹ÎºÎ¯Î±&quot;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365104"/>
            <a:ext cx="2599804" cy="187220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val Callout 5"/>
          <p:cNvSpPr/>
          <p:nvPr/>
        </p:nvSpPr>
        <p:spPr>
          <a:xfrm>
            <a:off x="445840" y="1906893"/>
            <a:ext cx="4392488" cy="2016224"/>
          </a:xfrm>
          <a:prstGeom prst="wedgeEllipseCallout">
            <a:avLst>
              <a:gd name="adj1" fmla="val 8248"/>
              <a:gd name="adj2" fmla="val 7701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 smtClean="0">
                <a:solidFill>
                  <a:schemeClr val="tx1"/>
                </a:solidFill>
              </a:rPr>
              <a:t>J’ </a:t>
            </a:r>
            <a:r>
              <a:rPr lang="en-US" sz="2400" i="1" dirty="0" err="1" smtClean="0">
                <a:solidFill>
                  <a:schemeClr val="tx1"/>
                </a:solidFill>
              </a:rPr>
              <a:t>habite</a:t>
            </a:r>
            <a:r>
              <a:rPr lang="en-US" sz="2400" i="1" dirty="0" smtClean="0">
                <a:solidFill>
                  <a:schemeClr val="tx1"/>
                </a:solidFill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</a:rPr>
              <a:t>une</a:t>
            </a:r>
            <a:r>
              <a:rPr lang="en-US" sz="2400" i="1" dirty="0" smtClean="0">
                <a:solidFill>
                  <a:schemeClr val="tx1"/>
                </a:solidFill>
              </a:rPr>
              <a:t> </a:t>
            </a:r>
            <a:r>
              <a:rPr lang="en-US" sz="2400" i="1" dirty="0" err="1" smtClean="0">
                <a:solidFill>
                  <a:schemeClr val="tx1"/>
                </a:solidFill>
              </a:rPr>
              <a:t>vieille</a:t>
            </a:r>
            <a:r>
              <a:rPr lang="en-US" sz="2400" i="1" dirty="0" smtClean="0">
                <a:solidFill>
                  <a:schemeClr val="tx1"/>
                </a:solidFill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</a:rPr>
              <a:t>maison</a:t>
            </a:r>
            <a:r>
              <a:rPr lang="el-GR" sz="2400" b="1" i="1" dirty="0" smtClean="0">
                <a:solidFill>
                  <a:schemeClr val="tx1"/>
                </a:solidFill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</a:rPr>
              <a:t>particulière</a:t>
            </a:r>
            <a:r>
              <a:rPr lang="el-GR" sz="2400" b="1" i="1" dirty="0" smtClean="0">
                <a:solidFill>
                  <a:schemeClr val="tx1"/>
                </a:solidFill>
              </a:rPr>
              <a:t>/ </a:t>
            </a:r>
            <a:r>
              <a:rPr lang="en-US" sz="2400" b="1" i="1" dirty="0" err="1" smtClean="0">
                <a:solidFill>
                  <a:schemeClr val="tx1"/>
                </a:solidFill>
              </a:rPr>
              <a:t>individuelle</a:t>
            </a:r>
            <a:r>
              <a:rPr lang="el-GR" sz="2400" b="1" i="1" dirty="0" smtClean="0">
                <a:solidFill>
                  <a:schemeClr val="tx1"/>
                </a:solidFill>
              </a:rPr>
              <a:t> </a:t>
            </a:r>
            <a:r>
              <a:rPr lang="el-GR" sz="2400" i="1" dirty="0" smtClean="0">
                <a:solidFill>
                  <a:schemeClr val="tx1"/>
                </a:solidFill>
              </a:rPr>
              <a:t>(μονοκατοικία)</a:t>
            </a:r>
            <a:r>
              <a:rPr lang="en-US" sz="2400" i="1" dirty="0" smtClean="0">
                <a:solidFill>
                  <a:schemeClr val="tx1"/>
                </a:solidFill>
              </a:rPr>
              <a:t>   </a:t>
            </a:r>
            <a:endParaRPr lang="el-GR" sz="2400" i="1" dirty="0">
              <a:solidFill>
                <a:schemeClr val="tx1"/>
              </a:solidFill>
            </a:endParaRPr>
          </a:p>
        </p:txBody>
      </p:sp>
      <p:sp>
        <p:nvSpPr>
          <p:cNvPr id="8" name="Oval Callout 7"/>
          <p:cNvSpPr/>
          <p:nvPr/>
        </p:nvSpPr>
        <p:spPr>
          <a:xfrm>
            <a:off x="5004048" y="1906893"/>
            <a:ext cx="3619252" cy="1882147"/>
          </a:xfrm>
          <a:prstGeom prst="wedgeEllipseCallout">
            <a:avLst>
              <a:gd name="adj1" fmla="val -11627"/>
              <a:gd name="adj2" fmla="val 13228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 smtClean="0">
                <a:solidFill>
                  <a:schemeClr val="tx1"/>
                </a:solidFill>
              </a:rPr>
              <a:t>J’ </a:t>
            </a:r>
            <a:r>
              <a:rPr lang="en-US" sz="2400" i="1" dirty="0" err="1" smtClean="0">
                <a:solidFill>
                  <a:schemeClr val="tx1"/>
                </a:solidFill>
              </a:rPr>
              <a:t>habite</a:t>
            </a:r>
            <a:r>
              <a:rPr lang="en-US" sz="2400" i="1" dirty="0" smtClean="0">
                <a:solidFill>
                  <a:schemeClr val="tx1"/>
                </a:solidFill>
              </a:rPr>
              <a:t> </a:t>
            </a:r>
            <a:r>
              <a:rPr lang="en-US" sz="2400" b="1" i="1" dirty="0" smtClean="0">
                <a:solidFill>
                  <a:schemeClr val="tx1"/>
                </a:solidFill>
              </a:rPr>
              <a:t>un </a:t>
            </a:r>
            <a:r>
              <a:rPr lang="en-US" sz="2400" b="1" i="1" dirty="0" err="1" smtClean="0">
                <a:solidFill>
                  <a:schemeClr val="tx1"/>
                </a:solidFill>
              </a:rPr>
              <a:t>appartement</a:t>
            </a:r>
            <a:r>
              <a:rPr lang="en-US" sz="2400" i="1" dirty="0" smtClean="0">
                <a:solidFill>
                  <a:schemeClr val="tx1"/>
                </a:solidFill>
              </a:rPr>
              <a:t>, au </a:t>
            </a:r>
            <a:r>
              <a:rPr lang="en-US" sz="2400" i="1" dirty="0" err="1" smtClean="0">
                <a:solidFill>
                  <a:schemeClr val="tx1"/>
                </a:solidFill>
              </a:rPr>
              <a:t>deuxi</a:t>
            </a:r>
            <a:r>
              <a:rPr lang="fr-FR" sz="2400" i="1" dirty="0" smtClean="0">
                <a:solidFill>
                  <a:schemeClr val="tx1"/>
                </a:solidFill>
              </a:rPr>
              <a:t>è</a:t>
            </a:r>
            <a:r>
              <a:rPr lang="en-US" sz="2400" i="1" dirty="0" smtClean="0">
                <a:solidFill>
                  <a:schemeClr val="tx1"/>
                </a:solidFill>
              </a:rPr>
              <a:t>me </a:t>
            </a:r>
            <a:r>
              <a:rPr lang="en-US" sz="2400" i="1" dirty="0" err="1" smtClean="0">
                <a:solidFill>
                  <a:schemeClr val="tx1"/>
                </a:solidFill>
              </a:rPr>
              <a:t>étage</a:t>
            </a:r>
            <a:r>
              <a:rPr lang="en-US" sz="2400" i="1" dirty="0" smtClean="0">
                <a:solidFill>
                  <a:schemeClr val="tx1"/>
                </a:solidFill>
              </a:rPr>
              <a:t> d’ un </a:t>
            </a:r>
            <a:r>
              <a:rPr lang="en-US" sz="2400" i="1" dirty="0" err="1" smtClean="0">
                <a:solidFill>
                  <a:schemeClr val="tx1"/>
                </a:solidFill>
              </a:rPr>
              <a:t>immeuble</a:t>
            </a:r>
            <a:endParaRPr lang="el-GR" sz="2400" i="1" dirty="0">
              <a:solidFill>
                <a:schemeClr val="tx1"/>
              </a:solidFill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8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190"/>
    </mc:Choice>
    <mc:Fallback xmlns="">
      <p:transition spd="slow" advTm="42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res.cloudinary.com/bdf/image/upload/v1464866808/bonjour_de_france/sdb.jp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" y="2204864"/>
            <a:ext cx="8829675" cy="372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59632" y="476672"/>
            <a:ext cx="7498080" cy="1503040"/>
          </a:xfrm>
        </p:spPr>
        <p:txBody>
          <a:bodyPr>
            <a:normAutofit fontScale="90000"/>
          </a:bodyPr>
          <a:lstStyle/>
          <a:p>
            <a:r>
              <a:rPr lang="fr-FR" sz="3600" dirty="0" smtClean="0">
                <a:latin typeface="Calibri" pitchFamily="34" charset="0"/>
              </a:rPr>
              <a:t>- Qu'est-ce </a:t>
            </a:r>
            <a:r>
              <a:rPr lang="fr-FR" sz="3600" dirty="0">
                <a:latin typeface="Calibri" pitchFamily="34" charset="0"/>
              </a:rPr>
              <a:t>qu'il y a dans </a:t>
            </a:r>
            <a:r>
              <a:rPr lang="fr-FR" sz="3600" b="1" dirty="0">
                <a:latin typeface="Calibri" pitchFamily="34" charset="0"/>
              </a:rPr>
              <a:t>la salle de bains</a:t>
            </a:r>
            <a:r>
              <a:rPr lang="fr-FR" sz="3600" dirty="0">
                <a:latin typeface="Calibri" pitchFamily="34" charset="0"/>
              </a:rPr>
              <a:t>? </a:t>
            </a:r>
            <a:br>
              <a:rPr lang="fr-FR" sz="3600" dirty="0">
                <a:latin typeface="Calibri" pitchFamily="34" charset="0"/>
              </a:rPr>
            </a:br>
            <a:r>
              <a:rPr lang="fr-FR" sz="3600" dirty="0" smtClean="0">
                <a:latin typeface="Calibri" pitchFamily="34" charset="0"/>
              </a:rPr>
              <a:t>- Dans </a:t>
            </a:r>
            <a:r>
              <a:rPr lang="fr-FR" sz="3600" dirty="0">
                <a:latin typeface="Calibri" pitchFamily="34" charset="0"/>
              </a:rPr>
              <a:t>la salle de bains, il y a... </a:t>
            </a:r>
            <a:r>
              <a:rPr lang="el-GR" dirty="0"/>
              <a:t/>
            </a:r>
            <a:br>
              <a:rPr lang="el-GR" dirty="0"/>
            </a:br>
            <a:endParaRPr lang="el-GR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792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186"/>
    </mc:Choice>
    <mc:Fallback>
      <p:transition spd="slow" advTm="371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Αποτέλεσμα εικόνας για les w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924" y="4837162"/>
            <a:ext cx="3219450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Αποτέλεσμα εικόνας για la salle de bain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271541"/>
            <a:ext cx="3340249" cy="245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454100" y="3971788"/>
            <a:ext cx="2592288" cy="720080"/>
          </a:xfrm>
          <a:prstGeom prst="wedgeRoundRectCallout">
            <a:avLst>
              <a:gd name="adj1" fmla="val 35018"/>
              <a:gd name="adj2" fmla="val 70059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chemeClr val="tx1"/>
                </a:solidFill>
              </a:rPr>
              <a:t>Dans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les WC </a:t>
            </a:r>
            <a:r>
              <a:rPr lang="en-US" dirty="0" err="1" smtClean="0">
                <a:solidFill>
                  <a:schemeClr val="tx1"/>
                </a:solidFill>
              </a:rPr>
              <a:t>il</a:t>
            </a:r>
            <a:r>
              <a:rPr lang="en-US" dirty="0" smtClean="0">
                <a:solidFill>
                  <a:schemeClr val="tx1"/>
                </a:solidFill>
              </a:rPr>
              <a:t> y a </a:t>
            </a:r>
            <a:r>
              <a:rPr lang="en-US" u="sng" dirty="0" smtClean="0">
                <a:solidFill>
                  <a:schemeClr val="tx1"/>
                </a:solidFill>
              </a:rPr>
              <a:t>les toilettes</a:t>
            </a:r>
            <a:r>
              <a:rPr lang="en-US" dirty="0" smtClean="0">
                <a:solidFill>
                  <a:schemeClr val="tx1"/>
                </a:solidFill>
              </a:rPr>
              <a:t> et </a:t>
            </a:r>
            <a:r>
              <a:rPr lang="en-US" u="sng" dirty="0" smtClean="0">
                <a:solidFill>
                  <a:schemeClr val="tx1"/>
                </a:solidFill>
              </a:rPr>
              <a:t>un lavabo</a:t>
            </a:r>
            <a:endParaRPr lang="el-GR" u="sng" dirty="0">
              <a:solidFill>
                <a:schemeClr val="tx1"/>
              </a:solidFill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5148064" y="1478224"/>
            <a:ext cx="3384376" cy="1158687"/>
          </a:xfrm>
          <a:prstGeom prst="wedgeRoundRectCallout">
            <a:avLst>
              <a:gd name="adj1" fmla="val -63093"/>
              <a:gd name="adj2" fmla="val 17148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chemeClr val="tx1"/>
                </a:solidFill>
              </a:rPr>
              <a:t>Dans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la </a:t>
            </a:r>
            <a:r>
              <a:rPr lang="en-US" b="1" dirty="0" err="1" smtClean="0">
                <a:solidFill>
                  <a:schemeClr val="tx1"/>
                </a:solidFill>
              </a:rPr>
              <a:t>salle</a:t>
            </a:r>
            <a:r>
              <a:rPr lang="en-US" b="1" dirty="0" smtClean="0">
                <a:solidFill>
                  <a:schemeClr val="tx1"/>
                </a:solidFill>
              </a:rPr>
              <a:t> de </a:t>
            </a:r>
            <a:r>
              <a:rPr lang="en-US" b="1" dirty="0" err="1" smtClean="0">
                <a:solidFill>
                  <a:schemeClr val="tx1"/>
                </a:solidFill>
              </a:rPr>
              <a:t>bains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il</a:t>
            </a:r>
            <a:r>
              <a:rPr lang="en-US" dirty="0" smtClean="0">
                <a:solidFill>
                  <a:schemeClr val="tx1"/>
                </a:solidFill>
              </a:rPr>
              <a:t> y a </a:t>
            </a:r>
            <a:r>
              <a:rPr lang="en-US" u="sng" dirty="0" smtClean="0">
                <a:solidFill>
                  <a:schemeClr val="tx1"/>
                </a:solidFill>
              </a:rPr>
              <a:t>les toilettes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en-US" u="sng" dirty="0" smtClean="0">
                <a:solidFill>
                  <a:schemeClr val="tx1"/>
                </a:solidFill>
              </a:rPr>
              <a:t>un lavabo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en-US" u="sng" dirty="0" smtClean="0">
                <a:solidFill>
                  <a:schemeClr val="tx1"/>
                </a:solidFill>
              </a:rPr>
              <a:t>la </a:t>
            </a:r>
            <a:r>
              <a:rPr lang="en-US" u="sng" dirty="0" err="1" smtClean="0">
                <a:solidFill>
                  <a:schemeClr val="tx1"/>
                </a:solidFill>
              </a:rPr>
              <a:t>baignoire</a:t>
            </a:r>
            <a:r>
              <a:rPr lang="en-US" u="sng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et / </a:t>
            </a:r>
            <a:r>
              <a:rPr lang="en-US" dirty="0" err="1" smtClean="0">
                <a:solidFill>
                  <a:schemeClr val="tx1"/>
                </a:solidFill>
              </a:rPr>
              <a:t>ou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u="sng" dirty="0" err="1" smtClean="0">
                <a:solidFill>
                  <a:schemeClr val="tx1"/>
                </a:solidFill>
              </a:rPr>
              <a:t>une</a:t>
            </a:r>
            <a:r>
              <a:rPr lang="en-US" u="sng" dirty="0" smtClean="0">
                <a:solidFill>
                  <a:schemeClr val="tx1"/>
                </a:solidFill>
              </a:rPr>
              <a:t> </a:t>
            </a:r>
            <a:r>
              <a:rPr lang="en-US" u="sng" dirty="0" err="1" smtClean="0">
                <a:solidFill>
                  <a:schemeClr val="tx1"/>
                </a:solidFill>
              </a:rPr>
              <a:t>cabine</a:t>
            </a:r>
            <a:r>
              <a:rPr lang="en-US" u="sng" dirty="0" smtClean="0">
                <a:solidFill>
                  <a:schemeClr val="tx1"/>
                </a:solidFill>
              </a:rPr>
              <a:t> de douche</a:t>
            </a:r>
            <a:endParaRPr lang="el-GR" u="sng" dirty="0">
              <a:solidFill>
                <a:schemeClr val="tx1"/>
              </a:solidFill>
            </a:endParaRPr>
          </a:p>
        </p:txBody>
      </p:sp>
      <p:pic>
        <p:nvPicPr>
          <p:cNvPr id="12296" name="Picture 8" descr="salle de bain buanderie la buanderie a la maison 27 idaces damacnagement pratique rcc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243544"/>
            <a:ext cx="2556183" cy="240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ular Callout 8"/>
          <p:cNvSpPr/>
          <p:nvPr/>
        </p:nvSpPr>
        <p:spPr>
          <a:xfrm>
            <a:off x="5580112" y="3107692"/>
            <a:ext cx="3365917" cy="864096"/>
          </a:xfrm>
          <a:prstGeom prst="wedgeRoundRectCallout">
            <a:avLst>
              <a:gd name="adj1" fmla="val -2967"/>
              <a:gd name="adj2" fmla="val 82657"/>
              <a:gd name="adj3" fmla="val 16667"/>
            </a:avLst>
          </a:prstGeom>
          <a:solidFill>
            <a:schemeClr val="accent6">
              <a:lumMod val="40000"/>
              <a:lumOff val="60000"/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chemeClr val="tx1"/>
                </a:solidFill>
              </a:rPr>
              <a:t>Dans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la </a:t>
            </a:r>
            <a:r>
              <a:rPr lang="en-US" b="1" dirty="0" err="1" smtClean="0">
                <a:solidFill>
                  <a:schemeClr val="tx1"/>
                </a:solidFill>
              </a:rPr>
              <a:t>buanderie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il</a:t>
            </a:r>
            <a:r>
              <a:rPr lang="en-US" dirty="0" smtClean="0">
                <a:solidFill>
                  <a:schemeClr val="tx1"/>
                </a:solidFill>
              </a:rPr>
              <a:t> y a </a:t>
            </a:r>
            <a:r>
              <a:rPr lang="en-US" u="sng" dirty="0" smtClean="0">
                <a:solidFill>
                  <a:schemeClr val="tx1"/>
                </a:solidFill>
              </a:rPr>
              <a:t>les toilettes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en-US" u="sng" dirty="0" smtClean="0">
                <a:solidFill>
                  <a:schemeClr val="tx1"/>
                </a:solidFill>
              </a:rPr>
              <a:t>un lavabo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en-US" u="sng" dirty="0" smtClean="0">
                <a:solidFill>
                  <a:schemeClr val="tx1"/>
                </a:solidFill>
              </a:rPr>
              <a:t>un lave </a:t>
            </a:r>
            <a:r>
              <a:rPr lang="en-US" u="sng" dirty="0" err="1" smtClean="0">
                <a:solidFill>
                  <a:schemeClr val="tx1"/>
                </a:solidFill>
              </a:rPr>
              <a:t>linge</a:t>
            </a:r>
            <a:r>
              <a:rPr lang="en-US" u="sng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et </a:t>
            </a:r>
            <a:r>
              <a:rPr lang="en-US" u="sng" dirty="0" smtClean="0">
                <a:solidFill>
                  <a:schemeClr val="tx1"/>
                </a:solidFill>
              </a:rPr>
              <a:t>un </a:t>
            </a:r>
            <a:r>
              <a:rPr lang="en-US" u="sng" dirty="0" err="1" smtClean="0">
                <a:solidFill>
                  <a:schemeClr val="tx1"/>
                </a:solidFill>
              </a:rPr>
              <a:t>sèche</a:t>
            </a:r>
            <a:r>
              <a:rPr lang="en-US" u="sng" dirty="0" smtClean="0">
                <a:solidFill>
                  <a:schemeClr val="tx1"/>
                </a:solidFill>
              </a:rPr>
              <a:t> </a:t>
            </a:r>
            <a:r>
              <a:rPr lang="en-US" u="sng" dirty="0" err="1">
                <a:solidFill>
                  <a:schemeClr val="tx1"/>
                </a:solidFill>
              </a:rPr>
              <a:t>linge</a:t>
            </a:r>
            <a:endParaRPr lang="el-GR" u="sng" dirty="0">
              <a:solidFill>
                <a:schemeClr val="tx1"/>
              </a:solidFill>
            </a:endParaRPr>
          </a:p>
        </p:txBody>
      </p:sp>
      <p:pic>
        <p:nvPicPr>
          <p:cNvPr id="12298" name="Picture 10" descr="Question. Le mec personnage 3D assis sur interrogation bleu. Banque d'images - 3933554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709" y="3212976"/>
            <a:ext cx="478665" cy="1237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6166" y="332656"/>
            <a:ext cx="3816424" cy="4974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La </a:t>
            </a:r>
            <a:r>
              <a:rPr lang="en-US" sz="3200" dirty="0" err="1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salle</a:t>
            </a:r>
            <a:r>
              <a:rPr lang="en-US" sz="3200" dirty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 de </a:t>
            </a:r>
            <a:r>
              <a:rPr lang="en-US" sz="3200" dirty="0" err="1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bains</a:t>
            </a:r>
            <a:r>
              <a:rPr lang="en-US" sz="3200" dirty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? </a:t>
            </a:r>
            <a:endParaRPr lang="el-GR" sz="3200" dirty="0"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35685" y="332656"/>
            <a:ext cx="3816424" cy="4974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Les WC?</a:t>
            </a:r>
            <a:endParaRPr lang="el-GR" sz="3200" dirty="0"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493716" y="332656"/>
            <a:ext cx="3816424" cy="4974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La </a:t>
            </a:r>
            <a:r>
              <a:rPr lang="en-US" sz="3200" dirty="0" err="1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buanderie</a:t>
            </a:r>
            <a:r>
              <a:rPr lang="en-US" sz="3200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? </a:t>
            </a:r>
            <a:endParaRPr lang="el-GR" sz="3200" dirty="0"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797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508"/>
    </mc:Choice>
    <mc:Fallback>
      <p:transition spd="slow" advTm="55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res.cloudinary.com/bdf/image/upload/v1464868619/bonjour_de_france/salon.bmp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75" y="2058686"/>
            <a:ext cx="9153376" cy="388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43608" y="548680"/>
            <a:ext cx="76328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libri" pitchFamily="34" charset="0"/>
                <a:ea typeface="+mj-ea"/>
                <a:cs typeface="+mj-cs"/>
              </a:rPr>
              <a:t>- Qu'est-ce </a:t>
            </a:r>
            <a:r>
              <a:rPr lang="fr-FR" sz="3200" dirty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libri" pitchFamily="34" charset="0"/>
                <a:ea typeface="+mj-ea"/>
                <a:cs typeface="+mj-cs"/>
              </a:rPr>
              <a:t>qu'il y a dans </a:t>
            </a:r>
            <a:r>
              <a:rPr lang="fr-FR" sz="3200" b="1" dirty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libri" pitchFamily="34" charset="0"/>
                <a:ea typeface="+mj-ea"/>
                <a:cs typeface="+mj-cs"/>
              </a:rPr>
              <a:t>la salle de séjour</a:t>
            </a:r>
            <a:r>
              <a:rPr lang="fr-FR" sz="3200" dirty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libri" pitchFamily="34" charset="0"/>
                <a:ea typeface="+mj-ea"/>
                <a:cs typeface="+mj-cs"/>
              </a:rPr>
              <a:t> ? </a:t>
            </a:r>
            <a:br>
              <a:rPr lang="fr-FR" sz="3200" dirty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libri" pitchFamily="34" charset="0"/>
                <a:ea typeface="+mj-ea"/>
                <a:cs typeface="+mj-cs"/>
              </a:rPr>
            </a:br>
            <a:r>
              <a:rPr lang="fr-FR" sz="3200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libri" pitchFamily="34" charset="0"/>
                <a:ea typeface="+mj-ea"/>
                <a:cs typeface="+mj-cs"/>
              </a:rPr>
              <a:t>- Dans </a:t>
            </a:r>
            <a:r>
              <a:rPr lang="fr-FR" sz="3200" dirty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libri" pitchFamily="34" charset="0"/>
                <a:ea typeface="+mj-ea"/>
                <a:cs typeface="+mj-cs"/>
              </a:rPr>
              <a:t>la salle de séjour, il y a...</a:t>
            </a:r>
            <a:endParaRPr lang="el-GR" sz="3200" dirty="0"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Calibri" pitchFamily="34" charset="0"/>
              <a:ea typeface="+mj-ea"/>
              <a:cs typeface="+mj-cs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406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342"/>
    </mc:Choice>
    <mc:Fallback>
      <p:transition spd="slow" advTm="283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Αποτέλεσμα εικόνας για qu'est- ce qu' il y a dans la cuisine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604" y="2420888"/>
            <a:ext cx="8077900" cy="381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11153" y="836712"/>
            <a:ext cx="76328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libri" pitchFamily="34" charset="0"/>
                <a:ea typeface="+mj-ea"/>
                <a:cs typeface="+mj-cs"/>
              </a:rPr>
              <a:t>- Qu'est-ce </a:t>
            </a:r>
            <a:r>
              <a:rPr lang="fr-FR" sz="3200" dirty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libri" pitchFamily="34" charset="0"/>
                <a:ea typeface="+mj-ea"/>
                <a:cs typeface="+mj-cs"/>
              </a:rPr>
              <a:t>qu'il y a dans </a:t>
            </a:r>
            <a:r>
              <a:rPr lang="fr-FR" sz="3200" b="1" dirty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libri" pitchFamily="34" charset="0"/>
                <a:ea typeface="+mj-ea"/>
                <a:cs typeface="+mj-cs"/>
              </a:rPr>
              <a:t>la </a:t>
            </a:r>
            <a:r>
              <a:rPr lang="fr-FR" sz="3200" b="1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libri" pitchFamily="34" charset="0"/>
                <a:ea typeface="+mj-ea"/>
                <a:cs typeface="+mj-cs"/>
              </a:rPr>
              <a:t>cuisine</a:t>
            </a:r>
            <a:r>
              <a:rPr lang="fr-FR" sz="3200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libri" pitchFamily="34" charset="0"/>
                <a:ea typeface="+mj-ea"/>
                <a:cs typeface="+mj-cs"/>
              </a:rPr>
              <a:t>? </a:t>
            </a:r>
            <a:r>
              <a:rPr lang="fr-FR" sz="3200" dirty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libri" pitchFamily="34" charset="0"/>
                <a:ea typeface="+mj-ea"/>
                <a:cs typeface="+mj-cs"/>
              </a:rPr>
              <a:t/>
            </a:r>
            <a:br>
              <a:rPr lang="fr-FR" sz="3200" dirty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libri" pitchFamily="34" charset="0"/>
                <a:ea typeface="+mj-ea"/>
                <a:cs typeface="+mj-cs"/>
              </a:rPr>
            </a:br>
            <a:r>
              <a:rPr lang="fr-FR" sz="3200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libri" pitchFamily="34" charset="0"/>
                <a:ea typeface="+mj-ea"/>
                <a:cs typeface="+mj-cs"/>
              </a:rPr>
              <a:t>- Eh bien, dans </a:t>
            </a:r>
            <a:r>
              <a:rPr lang="fr-FR" sz="3200" dirty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libri" pitchFamily="34" charset="0"/>
                <a:ea typeface="+mj-ea"/>
                <a:cs typeface="+mj-cs"/>
              </a:rPr>
              <a:t>la </a:t>
            </a:r>
            <a:r>
              <a:rPr lang="fr-FR" sz="3200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libri" pitchFamily="34" charset="0"/>
                <a:ea typeface="+mj-ea"/>
                <a:cs typeface="+mj-cs"/>
              </a:rPr>
              <a:t>cuisine, </a:t>
            </a:r>
            <a:r>
              <a:rPr lang="fr-FR" sz="3200" dirty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libri" pitchFamily="34" charset="0"/>
                <a:ea typeface="+mj-ea"/>
                <a:cs typeface="+mj-cs"/>
              </a:rPr>
              <a:t>il y a...</a:t>
            </a:r>
            <a:endParaRPr lang="el-GR" sz="3200" dirty="0"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Calibri" pitchFamily="34" charset="0"/>
              <a:ea typeface="+mj-ea"/>
              <a:cs typeface="+mj-cs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129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916"/>
    </mc:Choice>
    <mc:Fallback>
      <p:transition spd="slow" advTm="249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res.cloudinary.com/bdf/image/upload/v1464868669/bonjour_de_france/salle%20manger.bmp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996952"/>
            <a:ext cx="817245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31640" y="692696"/>
            <a:ext cx="69847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>
                <a:latin typeface="Calibri" pitchFamily="34" charset="0"/>
              </a:rPr>
              <a:t>Et dans </a:t>
            </a:r>
            <a:r>
              <a:rPr lang="fr-FR" sz="3200" b="1" dirty="0">
                <a:latin typeface="Calibri" pitchFamily="34" charset="0"/>
              </a:rPr>
              <a:t>la salle à manger</a:t>
            </a:r>
            <a:r>
              <a:rPr lang="fr-FR" sz="3200" dirty="0">
                <a:latin typeface="Calibri" pitchFamily="34" charset="0"/>
              </a:rPr>
              <a:t>? </a:t>
            </a:r>
            <a:br>
              <a:rPr lang="fr-FR" sz="3200" dirty="0">
                <a:latin typeface="Calibri" pitchFamily="34" charset="0"/>
              </a:rPr>
            </a:br>
            <a:r>
              <a:rPr lang="fr-FR" sz="3200" dirty="0">
                <a:latin typeface="Calibri" pitchFamily="34" charset="0"/>
              </a:rPr>
              <a:t>Dans la salle à manger, il y a... </a:t>
            </a:r>
            <a:endParaRPr lang="el-GR" sz="3200" dirty="0">
              <a:latin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788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356"/>
    </mc:Choice>
    <mc:Fallback>
      <p:transition spd="slow" advTm="163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83568" y="614843"/>
            <a:ext cx="84604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libri" pitchFamily="34" charset="0"/>
                <a:ea typeface="+mj-ea"/>
                <a:cs typeface="+mj-cs"/>
              </a:rPr>
              <a:t>- Qu'est-ce </a:t>
            </a:r>
            <a:r>
              <a:rPr lang="fr-FR" sz="3200" dirty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libri" pitchFamily="34" charset="0"/>
                <a:ea typeface="+mj-ea"/>
                <a:cs typeface="+mj-cs"/>
              </a:rPr>
              <a:t>qu'il y a dans </a:t>
            </a:r>
            <a:r>
              <a:rPr lang="fr-FR" sz="3200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libri" pitchFamily="34" charset="0"/>
                <a:ea typeface="+mj-ea"/>
                <a:cs typeface="+mj-cs"/>
              </a:rPr>
              <a:t>ta chambre (à </a:t>
            </a:r>
            <a:r>
              <a:rPr lang="en-US" sz="3200" dirty="0" err="1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libri" pitchFamily="34" charset="0"/>
                <a:ea typeface="+mj-ea"/>
                <a:cs typeface="+mj-cs"/>
              </a:rPr>
              <a:t>coucher</a:t>
            </a:r>
            <a:r>
              <a:rPr lang="en-US" sz="3200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libri" pitchFamily="34" charset="0"/>
                <a:ea typeface="+mj-ea"/>
                <a:cs typeface="+mj-cs"/>
              </a:rPr>
              <a:t>)</a:t>
            </a:r>
            <a:r>
              <a:rPr lang="fr-FR" sz="3200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libri" pitchFamily="34" charset="0"/>
                <a:ea typeface="+mj-ea"/>
                <a:cs typeface="+mj-cs"/>
              </a:rPr>
              <a:t>? </a:t>
            </a:r>
            <a:r>
              <a:rPr lang="fr-FR" sz="3200" dirty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libri" pitchFamily="34" charset="0"/>
                <a:ea typeface="+mj-ea"/>
                <a:cs typeface="+mj-cs"/>
              </a:rPr>
              <a:t/>
            </a:r>
            <a:br>
              <a:rPr lang="fr-FR" sz="3200" dirty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libri" pitchFamily="34" charset="0"/>
                <a:ea typeface="+mj-ea"/>
                <a:cs typeface="+mj-cs"/>
              </a:rPr>
            </a:br>
            <a:r>
              <a:rPr lang="fr-FR" sz="3200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libri" pitchFamily="34" charset="0"/>
                <a:ea typeface="+mj-ea"/>
                <a:cs typeface="+mj-cs"/>
              </a:rPr>
              <a:t>- Dans ma </a:t>
            </a:r>
            <a:r>
              <a:rPr lang="fr-FR" sz="3200" dirty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libri" pitchFamily="34" charset="0"/>
              </a:rPr>
              <a:t>chambre</a:t>
            </a:r>
            <a:r>
              <a:rPr lang="fr-FR" sz="3200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libri" pitchFamily="34" charset="0"/>
                <a:ea typeface="+mj-ea"/>
                <a:cs typeface="+mj-cs"/>
              </a:rPr>
              <a:t>, </a:t>
            </a:r>
            <a:r>
              <a:rPr lang="fr-FR" sz="3200" dirty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libri" pitchFamily="34" charset="0"/>
                <a:ea typeface="+mj-ea"/>
                <a:cs typeface="+mj-cs"/>
              </a:rPr>
              <a:t>il y a... </a:t>
            </a:r>
            <a:endParaRPr lang="el-GR" sz="3200" dirty="0"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Calibri" pitchFamily="34" charset="0"/>
              <a:ea typeface="+mj-ea"/>
              <a:cs typeface="+mj-cs"/>
            </a:endParaRPr>
          </a:p>
        </p:txBody>
      </p:sp>
      <p:pic>
        <p:nvPicPr>
          <p:cNvPr id="11266" name="Picture 2" descr="http://res.cloudinary.com/bdf/image/upload/v1464866781/bonjour_de_france/chambere.jp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982752"/>
            <a:ext cx="7272808" cy="4613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647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917"/>
    </mc:Choice>
    <mc:Fallback>
      <p:transition spd="slow" advTm="259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Image associÃ©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7" t="23051" r="4642" b="7425"/>
          <a:stretch/>
        </p:blipFill>
        <p:spPr bwMode="auto">
          <a:xfrm rot="21285833">
            <a:off x="1156803" y="1822645"/>
            <a:ext cx="7605843" cy="44065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2614" y="188640"/>
            <a:ext cx="7498080" cy="1143000"/>
          </a:xfrm>
        </p:spPr>
        <p:txBody>
          <a:bodyPr/>
          <a:lstStyle/>
          <a:p>
            <a:pPr algn="ctr"/>
            <a:r>
              <a:rPr lang="fr-FR" dirty="0" smtClean="0"/>
              <a:t>Les prépositions </a:t>
            </a:r>
            <a:r>
              <a:rPr lang="fr-FR" dirty="0"/>
              <a:t>d</a:t>
            </a:r>
            <a:r>
              <a:rPr lang="fr-FR" dirty="0" smtClean="0"/>
              <a:t>e lieu</a:t>
            </a:r>
            <a:endParaRPr lang="el-GR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139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748"/>
    </mc:Choice>
    <mc:Fallback>
      <p:transition spd="slow" advTm="53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RÃ©sultat de recherche d'images pour &quot;adverbes de lieu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052736"/>
            <a:ext cx="6995038" cy="555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972614" y="188640"/>
            <a:ext cx="7498080" cy="11430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fr-FR" smtClean="0"/>
              <a:t>Les prépositions de lieu</a:t>
            </a:r>
            <a:endParaRPr lang="el-GR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16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281"/>
    </mc:Choice>
    <mc:Fallback>
      <p:transition spd="slow" advTm="52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Révisons les prépositions de lieu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5615" y="1484784"/>
            <a:ext cx="3520345" cy="466344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 marL="82296" indent="0" algn="ctr">
              <a:buNone/>
            </a:pPr>
            <a:r>
              <a:rPr lang="fr-FR" sz="2400" dirty="0" smtClean="0"/>
              <a:t>Le </a:t>
            </a:r>
            <a:r>
              <a:rPr lang="fr-FR" sz="2400" dirty="0" err="1" smtClean="0"/>
              <a:t>balon</a:t>
            </a:r>
            <a:r>
              <a:rPr lang="fr-FR" sz="2400" dirty="0" smtClean="0"/>
              <a:t> est</a:t>
            </a:r>
          </a:p>
          <a:p>
            <a:r>
              <a:rPr lang="fr-FR" sz="2400" b="1" dirty="0" smtClean="0"/>
              <a:t>sur</a:t>
            </a:r>
            <a:endParaRPr lang="fr-FR" sz="2400" b="1" dirty="0" smtClean="0"/>
          </a:p>
          <a:p>
            <a:r>
              <a:rPr lang="fr-FR" sz="2400" b="1" dirty="0" smtClean="0"/>
              <a:t>sous </a:t>
            </a:r>
          </a:p>
          <a:p>
            <a:r>
              <a:rPr lang="fr-FR" sz="2400" b="1" dirty="0" smtClean="0"/>
              <a:t>devant</a:t>
            </a:r>
          </a:p>
          <a:p>
            <a:r>
              <a:rPr lang="fr-FR" sz="2400" b="1" dirty="0" smtClean="0"/>
              <a:t>derrière</a:t>
            </a:r>
            <a:endParaRPr lang="fr-FR" sz="2400" b="1" dirty="0" smtClean="0"/>
          </a:p>
          <a:p>
            <a:r>
              <a:rPr lang="fr-FR" sz="2400" b="1" dirty="0" smtClean="0"/>
              <a:t>entre</a:t>
            </a:r>
            <a:r>
              <a:rPr lang="fr-FR" sz="2400" dirty="0" smtClean="0"/>
              <a:t>            </a:t>
            </a:r>
            <a:r>
              <a:rPr lang="fr-FR" sz="2400" b="1" dirty="0" smtClean="0"/>
              <a:t>le</a:t>
            </a:r>
            <a:r>
              <a:rPr lang="fr-FR" sz="2400" dirty="0" smtClean="0"/>
              <a:t> lit et</a:t>
            </a:r>
          </a:p>
          <a:p>
            <a:pPr marL="82296" indent="0">
              <a:buNone/>
            </a:pPr>
            <a:r>
              <a:rPr lang="fr-FR" sz="2400" smtClean="0"/>
              <a:t>                        </a:t>
            </a:r>
            <a:r>
              <a:rPr lang="fr-FR" sz="2400" b="1" smtClean="0"/>
              <a:t>la</a:t>
            </a:r>
            <a:r>
              <a:rPr lang="fr-FR" sz="2400" smtClean="0"/>
              <a:t> </a:t>
            </a:r>
            <a:r>
              <a:rPr lang="fr-FR" sz="2400" dirty="0"/>
              <a:t>chaise</a:t>
            </a:r>
            <a:endParaRPr lang="el-GR" sz="2400" dirty="0"/>
          </a:p>
          <a:p>
            <a:pPr marL="82296" indent="0">
              <a:buNone/>
            </a:pPr>
            <a:r>
              <a:rPr lang="fr-FR" sz="2400" dirty="0" smtClean="0"/>
              <a:t> </a:t>
            </a:r>
            <a:endParaRPr lang="el-GR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0032" y="1484784"/>
            <a:ext cx="4073422" cy="4663440"/>
          </a:xfrm>
          <a:solidFill>
            <a:srgbClr val="7030A0">
              <a:alpha val="18000"/>
            </a:srgbClr>
          </a:solidFill>
        </p:spPr>
        <p:txBody>
          <a:bodyPr>
            <a:normAutofit lnSpcReduction="10000"/>
          </a:bodyPr>
          <a:lstStyle/>
          <a:p>
            <a:pPr marL="82296" indent="0" algn="ctr">
              <a:buNone/>
            </a:pPr>
            <a:r>
              <a:rPr lang="en-US" sz="2400" dirty="0" smtClean="0"/>
              <a:t>Le lit </a:t>
            </a:r>
            <a:r>
              <a:rPr lang="en-US" sz="2400" dirty="0" err="1" smtClean="0"/>
              <a:t>est</a:t>
            </a:r>
            <a:endParaRPr lang="en-US" sz="2400" dirty="0" smtClean="0"/>
          </a:p>
          <a:p>
            <a:r>
              <a:rPr lang="en-US" sz="2400" b="1" dirty="0"/>
              <a:t>à </a:t>
            </a:r>
            <a:r>
              <a:rPr lang="en-US" sz="2400" b="1" dirty="0" err="1"/>
              <a:t>côté</a:t>
            </a:r>
            <a:r>
              <a:rPr lang="en-US" sz="2400" b="1" dirty="0"/>
              <a:t> </a:t>
            </a:r>
            <a:r>
              <a:rPr lang="en-US" sz="2400" b="1" dirty="0" smtClean="0"/>
              <a:t>          </a:t>
            </a:r>
            <a:r>
              <a:rPr lang="en-US" sz="1200" dirty="0" smtClean="0"/>
              <a:t>(de le) </a:t>
            </a:r>
            <a:r>
              <a:rPr lang="en-US" sz="1600" b="1" dirty="0" smtClean="0"/>
              <a:t>du</a:t>
            </a:r>
            <a:r>
              <a:rPr lang="en-US" sz="1600" dirty="0" smtClean="0"/>
              <a:t> bureau</a:t>
            </a:r>
          </a:p>
          <a:p>
            <a:r>
              <a:rPr lang="en-US" sz="2400" b="1" dirty="0" smtClean="0"/>
              <a:t>en face         </a:t>
            </a:r>
            <a:r>
              <a:rPr lang="en-US" sz="1200" dirty="0"/>
              <a:t>(de le) </a:t>
            </a:r>
            <a:r>
              <a:rPr lang="en-US" sz="1600" b="1" dirty="0"/>
              <a:t>du</a:t>
            </a:r>
            <a:r>
              <a:rPr lang="en-US" sz="1600" dirty="0"/>
              <a:t> </a:t>
            </a:r>
            <a:r>
              <a:rPr lang="en-US" sz="1600" dirty="0" smtClean="0"/>
              <a:t>sofa</a:t>
            </a:r>
            <a:endParaRPr lang="en-US" sz="1600" b="1" dirty="0" smtClean="0"/>
          </a:p>
          <a:p>
            <a:r>
              <a:rPr lang="fr-FR" sz="2400" b="1" dirty="0" smtClean="0"/>
              <a:t>à</a:t>
            </a:r>
            <a:r>
              <a:rPr lang="en-US" sz="2400" b="1" dirty="0" smtClean="0"/>
              <a:t> gauche      </a:t>
            </a:r>
            <a:r>
              <a:rPr lang="en-US" sz="1600" b="1" dirty="0" smtClean="0"/>
              <a:t>de la </a:t>
            </a:r>
            <a:r>
              <a:rPr lang="en-US" sz="1600" dirty="0" err="1" smtClean="0"/>
              <a:t>fenêtre</a:t>
            </a:r>
            <a:r>
              <a:rPr lang="en-US" sz="1600" dirty="0" smtClean="0"/>
              <a:t> </a:t>
            </a:r>
            <a:endParaRPr lang="en-US" sz="1600" dirty="0"/>
          </a:p>
          <a:p>
            <a:r>
              <a:rPr lang="fr-FR" sz="2400" b="1" dirty="0"/>
              <a:t>à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droite</a:t>
            </a:r>
            <a:r>
              <a:rPr lang="en-US" sz="2400" b="1" dirty="0" smtClean="0"/>
              <a:t>        </a:t>
            </a:r>
            <a:r>
              <a:rPr lang="en-US" sz="2400" b="1" dirty="0" smtClean="0"/>
              <a:t> </a:t>
            </a:r>
            <a:r>
              <a:rPr lang="en-US" sz="1600" b="1" dirty="0" smtClean="0"/>
              <a:t>de </a:t>
            </a:r>
            <a:r>
              <a:rPr lang="en-US" sz="1600" b="1" dirty="0" smtClean="0"/>
              <a:t>la </a:t>
            </a:r>
            <a:r>
              <a:rPr lang="en-US" sz="1600" dirty="0" smtClean="0"/>
              <a:t>chaise</a:t>
            </a:r>
          </a:p>
          <a:p>
            <a:r>
              <a:rPr lang="en-US" sz="2400" b="1" dirty="0" smtClean="0"/>
              <a:t>au milieu      </a:t>
            </a:r>
            <a:r>
              <a:rPr lang="en-US" sz="1600" b="1" dirty="0"/>
              <a:t>de la </a:t>
            </a:r>
            <a:r>
              <a:rPr lang="en-US" sz="1600" dirty="0" err="1" smtClean="0"/>
              <a:t>chambre</a:t>
            </a:r>
            <a:endParaRPr lang="en-US" sz="1600" dirty="0" smtClean="0"/>
          </a:p>
          <a:p>
            <a:r>
              <a:rPr lang="en-US" sz="2400" b="1" dirty="0" smtClean="0"/>
              <a:t>au </a:t>
            </a:r>
            <a:r>
              <a:rPr lang="en-US" sz="2400" b="1" dirty="0"/>
              <a:t>fond        </a:t>
            </a:r>
            <a:r>
              <a:rPr lang="en-US" sz="2400" b="1" dirty="0" smtClean="0"/>
              <a:t> </a:t>
            </a:r>
            <a:r>
              <a:rPr lang="en-US" sz="1600" b="1" dirty="0" smtClean="0"/>
              <a:t>de l’ </a:t>
            </a:r>
            <a:r>
              <a:rPr lang="en-US" sz="1600" dirty="0" smtClean="0"/>
              <a:t>armoire</a:t>
            </a:r>
            <a:endParaRPr lang="en-US" sz="1600" b="1" dirty="0" smtClean="0"/>
          </a:p>
          <a:p>
            <a:pPr marL="82296" indent="0">
              <a:buNone/>
            </a:pPr>
            <a:r>
              <a:rPr lang="en-US" sz="2400" dirty="0" smtClean="0"/>
              <a:t>                         </a:t>
            </a:r>
            <a:r>
              <a:rPr lang="en-US" sz="1200" dirty="0" smtClean="0"/>
              <a:t>(</a:t>
            </a:r>
            <a:r>
              <a:rPr lang="en-US" sz="1200" dirty="0"/>
              <a:t>de les) </a:t>
            </a:r>
            <a:r>
              <a:rPr lang="en-US" sz="1600" b="1" dirty="0"/>
              <a:t>des</a:t>
            </a:r>
            <a:r>
              <a:rPr lang="en-US" sz="1600" dirty="0"/>
              <a:t> </a:t>
            </a:r>
            <a:r>
              <a:rPr lang="en-US" sz="1400" dirty="0"/>
              <a:t>étagères</a:t>
            </a:r>
            <a:endParaRPr lang="en-US" sz="1400" b="1" dirty="0" smtClean="0"/>
          </a:p>
          <a:p>
            <a:r>
              <a:rPr lang="en-US" sz="2400" b="1" dirty="0" smtClean="0"/>
              <a:t>au </a:t>
            </a:r>
            <a:r>
              <a:rPr lang="en-US" sz="2400" b="1" dirty="0" err="1" smtClean="0"/>
              <a:t>dessus</a:t>
            </a:r>
            <a:r>
              <a:rPr lang="en-US" sz="2400" b="1" dirty="0" smtClean="0"/>
              <a:t>   </a:t>
            </a:r>
            <a:r>
              <a:rPr lang="en-US" sz="2400" b="1" dirty="0" smtClean="0"/>
              <a:t> </a:t>
            </a:r>
            <a:r>
              <a:rPr lang="en-US" sz="1200" dirty="0" smtClean="0"/>
              <a:t>(</a:t>
            </a:r>
            <a:r>
              <a:rPr lang="en-US" sz="1200" dirty="0"/>
              <a:t>de le) </a:t>
            </a:r>
            <a:r>
              <a:rPr lang="en-US" sz="1700" b="1" dirty="0"/>
              <a:t>du</a:t>
            </a:r>
            <a:r>
              <a:rPr lang="en-US" sz="1700" dirty="0"/>
              <a:t> </a:t>
            </a:r>
            <a:r>
              <a:rPr lang="en-US" sz="1700" dirty="0" smtClean="0"/>
              <a:t>salon</a:t>
            </a:r>
            <a:endParaRPr lang="en-US" sz="1700" b="1" dirty="0"/>
          </a:p>
          <a:p>
            <a:r>
              <a:rPr lang="en-US" sz="2400" b="1" dirty="0" smtClean="0"/>
              <a:t>au </a:t>
            </a:r>
            <a:r>
              <a:rPr lang="en-US" sz="2400" b="1" dirty="0" err="1" smtClean="0"/>
              <a:t>dessous</a:t>
            </a:r>
            <a:r>
              <a:rPr lang="en-US" sz="2400" b="1" dirty="0" smtClean="0"/>
              <a:t>  </a:t>
            </a:r>
            <a:r>
              <a:rPr lang="en-US" sz="1700" b="1" dirty="0" smtClean="0"/>
              <a:t>de </a:t>
            </a:r>
            <a:r>
              <a:rPr lang="en-US" sz="1700" b="1" dirty="0" smtClean="0"/>
              <a:t>la </a:t>
            </a:r>
            <a:r>
              <a:rPr lang="en-US" sz="1700" dirty="0" err="1" smtClean="0"/>
              <a:t>mansarde</a:t>
            </a:r>
            <a:endParaRPr lang="en-US" sz="1700" dirty="0" smtClean="0"/>
          </a:p>
          <a:p>
            <a:pPr marL="82296" indent="0">
              <a:buNone/>
            </a:pPr>
            <a:r>
              <a:rPr lang="en-US" sz="1600" dirty="0"/>
              <a:t> </a:t>
            </a:r>
            <a:r>
              <a:rPr lang="en-US" sz="1600" dirty="0" smtClean="0"/>
              <a:t>                                  </a:t>
            </a:r>
          </a:p>
          <a:p>
            <a:endParaRPr lang="el-GR" sz="1600" dirty="0"/>
          </a:p>
        </p:txBody>
      </p:sp>
      <p:sp>
        <p:nvSpPr>
          <p:cNvPr id="5" name="Right Brace 4"/>
          <p:cNvSpPr/>
          <p:nvPr/>
        </p:nvSpPr>
        <p:spPr>
          <a:xfrm>
            <a:off x="2771800" y="1997841"/>
            <a:ext cx="432048" cy="179119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Rectangle 5"/>
          <p:cNvSpPr/>
          <p:nvPr/>
        </p:nvSpPr>
        <p:spPr>
          <a:xfrm>
            <a:off x="2987824" y="2709147"/>
            <a:ext cx="1080120" cy="4140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</a:rPr>
              <a:t>le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>
                <a:solidFill>
                  <a:schemeClr val="tx1"/>
                </a:solidFill>
              </a:rPr>
              <a:t>lit</a:t>
            </a:r>
            <a:endParaRPr lang="el-GR" sz="2200" dirty="0">
              <a:solidFill>
                <a:schemeClr val="tx1"/>
              </a:solidFill>
            </a:endParaRPr>
          </a:p>
        </p:txBody>
      </p:sp>
      <p:sp>
        <p:nvSpPr>
          <p:cNvPr id="7" name="Right Brace 6"/>
          <p:cNvSpPr/>
          <p:nvPr/>
        </p:nvSpPr>
        <p:spPr>
          <a:xfrm>
            <a:off x="6621965" y="1997841"/>
            <a:ext cx="432048" cy="258328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Right Brace 7"/>
          <p:cNvSpPr/>
          <p:nvPr/>
        </p:nvSpPr>
        <p:spPr>
          <a:xfrm>
            <a:off x="6876256" y="4785320"/>
            <a:ext cx="432048" cy="875928"/>
          </a:xfrm>
          <a:prstGeom prst="rightBrace">
            <a:avLst>
              <a:gd name="adj1" fmla="val 8333"/>
              <a:gd name="adj2" fmla="val 48816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987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628"/>
    </mc:Choice>
    <mc:Fallback>
      <p:transition spd="slow" advTm="1066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 err="1" smtClean="0"/>
              <a:t>toi</a:t>
            </a:r>
            <a:r>
              <a:rPr lang="en-US" dirty="0" smtClean="0"/>
              <a:t>, </a:t>
            </a:r>
            <a:r>
              <a:rPr lang="en-US" dirty="0" err="1" smtClean="0"/>
              <a:t>maintenant</a:t>
            </a:r>
            <a:r>
              <a:rPr lang="en-US" dirty="0" smtClean="0"/>
              <a:t> !!</a:t>
            </a:r>
            <a:endParaRPr lang="el-GR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101282" y="1268760"/>
            <a:ext cx="7740352" cy="4800600"/>
          </a:xfrm>
        </p:spPr>
        <p:txBody>
          <a:bodyPr>
            <a:normAutofit fontScale="92500"/>
          </a:bodyPr>
          <a:lstStyle/>
          <a:p>
            <a:r>
              <a:rPr lang="en-US" sz="2200" dirty="0" err="1" smtClean="0"/>
              <a:t>Tu</a:t>
            </a:r>
            <a:r>
              <a:rPr lang="en-US" sz="2200" dirty="0" smtClean="0"/>
              <a:t> </a:t>
            </a:r>
            <a:r>
              <a:rPr lang="en-US" sz="2200" dirty="0" err="1" smtClean="0"/>
              <a:t>habites</a:t>
            </a:r>
            <a:r>
              <a:rPr lang="en-US" sz="2200" dirty="0" smtClean="0"/>
              <a:t> </a:t>
            </a:r>
            <a:r>
              <a:rPr lang="en-US" sz="2200" dirty="0" err="1" smtClean="0"/>
              <a:t>une</a:t>
            </a:r>
            <a:r>
              <a:rPr lang="en-US" sz="2200" dirty="0" smtClean="0"/>
              <a:t> </a:t>
            </a:r>
            <a:r>
              <a:rPr lang="en-US" sz="2200" dirty="0" err="1" smtClean="0"/>
              <a:t>maison</a:t>
            </a:r>
            <a:r>
              <a:rPr lang="en-US" sz="2200" dirty="0" smtClean="0"/>
              <a:t> </a:t>
            </a:r>
            <a:r>
              <a:rPr lang="en-US" sz="2200" dirty="0" err="1" smtClean="0"/>
              <a:t>particulière</a:t>
            </a:r>
            <a:r>
              <a:rPr lang="en-US" sz="2200" dirty="0" smtClean="0"/>
              <a:t> </a:t>
            </a:r>
            <a:r>
              <a:rPr lang="en-US" sz="2200" dirty="0" err="1" smtClean="0"/>
              <a:t>ou</a:t>
            </a:r>
            <a:r>
              <a:rPr lang="en-US" sz="2200" dirty="0" smtClean="0"/>
              <a:t> un </a:t>
            </a:r>
            <a:r>
              <a:rPr lang="en-US" sz="2200" dirty="0" err="1" smtClean="0"/>
              <a:t>appartement</a:t>
            </a:r>
            <a:r>
              <a:rPr lang="en-US" sz="2200" dirty="0" smtClean="0"/>
              <a:t>?</a:t>
            </a:r>
          </a:p>
          <a:p>
            <a:r>
              <a:rPr lang="en-US" sz="2200" dirty="0" err="1" smtClean="0"/>
              <a:t>Dans</a:t>
            </a:r>
            <a:r>
              <a:rPr lang="en-US" sz="2200" dirty="0" smtClean="0"/>
              <a:t> </a:t>
            </a:r>
            <a:r>
              <a:rPr lang="en-US" sz="2200" dirty="0" err="1" smtClean="0"/>
              <a:t>quel</a:t>
            </a:r>
            <a:r>
              <a:rPr lang="en-US" sz="2200" dirty="0" smtClean="0"/>
              <a:t> </a:t>
            </a:r>
            <a:r>
              <a:rPr lang="en-US" sz="2200" dirty="0" err="1" smtClean="0"/>
              <a:t>étage</a:t>
            </a:r>
            <a:r>
              <a:rPr lang="en-US" sz="2200" dirty="0" smtClean="0"/>
              <a:t> </a:t>
            </a:r>
            <a:r>
              <a:rPr lang="en-US" sz="2200" dirty="0" err="1" smtClean="0"/>
              <a:t>tu</a:t>
            </a:r>
            <a:r>
              <a:rPr lang="en-US" sz="2200" dirty="0" smtClean="0"/>
              <a:t> </a:t>
            </a:r>
            <a:r>
              <a:rPr lang="en-US" sz="2200" dirty="0" err="1" smtClean="0"/>
              <a:t>habites</a:t>
            </a:r>
            <a:r>
              <a:rPr lang="en-US" sz="2200" dirty="0" smtClean="0"/>
              <a:t>?</a:t>
            </a:r>
          </a:p>
          <a:p>
            <a:r>
              <a:rPr lang="en-US" sz="2200" dirty="0" smtClean="0"/>
              <a:t>Il y a </a:t>
            </a:r>
            <a:r>
              <a:rPr lang="en-US" sz="2200" dirty="0" err="1" smtClean="0"/>
              <a:t>combien</a:t>
            </a:r>
            <a:r>
              <a:rPr lang="en-US" sz="2200" dirty="0" smtClean="0"/>
              <a:t> de </a:t>
            </a:r>
            <a:r>
              <a:rPr lang="en-US" sz="2200" dirty="0" err="1" smtClean="0"/>
              <a:t>pièces</a:t>
            </a:r>
            <a:r>
              <a:rPr lang="en-US" sz="2200" dirty="0" smtClean="0"/>
              <a:t> </a:t>
            </a:r>
            <a:r>
              <a:rPr lang="en-US" sz="2200" dirty="0" err="1" smtClean="0"/>
              <a:t>dans</a:t>
            </a:r>
            <a:r>
              <a:rPr lang="en-US" sz="2200" dirty="0" smtClean="0"/>
              <a:t> ta </a:t>
            </a:r>
            <a:r>
              <a:rPr lang="en-US" sz="2200" dirty="0" err="1" smtClean="0"/>
              <a:t>maison</a:t>
            </a:r>
            <a:r>
              <a:rPr lang="en-US" sz="2200" dirty="0" smtClean="0"/>
              <a:t>?</a:t>
            </a:r>
          </a:p>
          <a:p>
            <a:r>
              <a:rPr lang="en-US" sz="2200" dirty="0" err="1" smtClean="0"/>
              <a:t>Tu</a:t>
            </a:r>
            <a:r>
              <a:rPr lang="en-US" sz="2200" dirty="0" smtClean="0"/>
              <a:t> </a:t>
            </a:r>
            <a:r>
              <a:rPr lang="en-US" sz="2200" dirty="0" err="1" smtClean="0"/>
              <a:t>partages</a:t>
            </a:r>
            <a:r>
              <a:rPr lang="en-US" sz="2200" dirty="0" smtClean="0"/>
              <a:t> ta </a:t>
            </a:r>
            <a:r>
              <a:rPr lang="en-US" sz="2200" dirty="0" err="1" smtClean="0"/>
              <a:t>chambre</a:t>
            </a:r>
            <a:r>
              <a:rPr lang="en-US" sz="2200" dirty="0" smtClean="0"/>
              <a:t> avec ton frère </a:t>
            </a:r>
            <a:r>
              <a:rPr lang="en-US" sz="2200" dirty="0" err="1" smtClean="0"/>
              <a:t>ou</a:t>
            </a:r>
            <a:r>
              <a:rPr lang="en-US" sz="2200" dirty="0" smtClean="0"/>
              <a:t> ta </a:t>
            </a:r>
            <a:r>
              <a:rPr lang="en-US" sz="2200" dirty="0" err="1" smtClean="0"/>
              <a:t>soeur</a:t>
            </a:r>
            <a:r>
              <a:rPr lang="en-US" sz="2200" dirty="0" smtClean="0"/>
              <a:t> </a:t>
            </a:r>
            <a:r>
              <a:rPr lang="en-US" sz="2200" dirty="0" err="1" smtClean="0"/>
              <a:t>ou</a:t>
            </a:r>
            <a:r>
              <a:rPr lang="en-US" sz="2200" dirty="0" smtClean="0"/>
              <a:t> </a:t>
            </a:r>
            <a:r>
              <a:rPr lang="en-US" sz="2200" dirty="0" err="1" smtClean="0"/>
              <a:t>bien</a:t>
            </a:r>
            <a:r>
              <a:rPr lang="en-US" sz="2200" dirty="0" smtClean="0"/>
              <a:t> </a:t>
            </a:r>
            <a:r>
              <a:rPr lang="en-US" sz="2200" dirty="0" err="1" smtClean="0"/>
              <a:t>tu</a:t>
            </a:r>
            <a:r>
              <a:rPr lang="en-US" sz="2200" dirty="0" smtClean="0"/>
              <a:t> as </a:t>
            </a:r>
            <a:r>
              <a:rPr lang="en-US" sz="2200" dirty="0" err="1" smtClean="0"/>
              <a:t>une</a:t>
            </a:r>
            <a:r>
              <a:rPr lang="en-US" sz="2200" dirty="0" smtClean="0"/>
              <a:t> </a:t>
            </a:r>
            <a:r>
              <a:rPr lang="en-US" sz="2200" dirty="0" err="1" smtClean="0"/>
              <a:t>chambre</a:t>
            </a:r>
            <a:r>
              <a:rPr lang="en-US" sz="2200" dirty="0" smtClean="0"/>
              <a:t> pour </a:t>
            </a:r>
            <a:r>
              <a:rPr lang="en-US" sz="2200" dirty="0" err="1" smtClean="0"/>
              <a:t>toi</a:t>
            </a:r>
            <a:r>
              <a:rPr lang="en-US" sz="2200" dirty="0" smtClean="0"/>
              <a:t>?</a:t>
            </a:r>
          </a:p>
          <a:p>
            <a:r>
              <a:rPr lang="en-US" sz="2200" dirty="0" smtClean="0"/>
              <a:t>Comment </a:t>
            </a:r>
            <a:r>
              <a:rPr lang="en-US" sz="2200" dirty="0" err="1" smtClean="0"/>
              <a:t>est</a:t>
            </a:r>
            <a:r>
              <a:rPr lang="en-US" sz="2200" dirty="0" smtClean="0"/>
              <a:t> ta </a:t>
            </a:r>
            <a:r>
              <a:rPr lang="en-US" sz="2200" dirty="0" err="1" smtClean="0"/>
              <a:t>chambre</a:t>
            </a:r>
            <a:r>
              <a:rPr lang="en-US" sz="2200" dirty="0" smtClean="0"/>
              <a:t>? (</a:t>
            </a:r>
            <a:r>
              <a:rPr lang="en-US" sz="2200" dirty="0" err="1" smtClean="0"/>
              <a:t>vaste</a:t>
            </a:r>
            <a:r>
              <a:rPr lang="en-US" sz="2200" dirty="0" smtClean="0"/>
              <a:t>, </a:t>
            </a:r>
            <a:r>
              <a:rPr lang="en-US" sz="2200" dirty="0" err="1" smtClean="0"/>
              <a:t>agréable</a:t>
            </a:r>
            <a:r>
              <a:rPr lang="en-US" sz="2200" dirty="0" smtClean="0"/>
              <a:t>, </a:t>
            </a:r>
            <a:r>
              <a:rPr lang="en-US" sz="2200" dirty="0" err="1" smtClean="0"/>
              <a:t>bien</a:t>
            </a:r>
            <a:r>
              <a:rPr lang="en-US" sz="2200" dirty="0" smtClean="0"/>
              <a:t> </a:t>
            </a:r>
            <a:r>
              <a:rPr lang="en-US" sz="2200" dirty="0" err="1" smtClean="0"/>
              <a:t>décorée</a:t>
            </a:r>
            <a:r>
              <a:rPr lang="en-US" sz="2200" dirty="0" smtClean="0"/>
              <a:t>)</a:t>
            </a:r>
          </a:p>
          <a:p>
            <a:r>
              <a:rPr lang="en-US" sz="2200" dirty="0" smtClean="0"/>
              <a:t>De </a:t>
            </a:r>
            <a:r>
              <a:rPr lang="en-US" sz="2200" dirty="0" err="1" smtClean="0"/>
              <a:t>quelle</a:t>
            </a:r>
            <a:r>
              <a:rPr lang="en-US" sz="2200" dirty="0" smtClean="0"/>
              <a:t> </a:t>
            </a:r>
            <a:r>
              <a:rPr lang="en-US" sz="2200" dirty="0" err="1" smtClean="0"/>
              <a:t>couleur</a:t>
            </a:r>
            <a:r>
              <a:rPr lang="en-US" sz="2200" dirty="0" smtClean="0"/>
              <a:t> </a:t>
            </a:r>
            <a:r>
              <a:rPr lang="en-US" sz="2200" dirty="0" err="1" smtClean="0"/>
              <a:t>est</a:t>
            </a:r>
            <a:r>
              <a:rPr lang="en-US" sz="2200" dirty="0" smtClean="0"/>
              <a:t> ta </a:t>
            </a:r>
            <a:r>
              <a:rPr lang="en-US" sz="2200" dirty="0" err="1" smtClean="0"/>
              <a:t>chambre</a:t>
            </a:r>
            <a:r>
              <a:rPr lang="en-US" sz="2200" dirty="0" smtClean="0"/>
              <a:t>?</a:t>
            </a:r>
          </a:p>
          <a:p>
            <a:r>
              <a:rPr lang="en-US" sz="2200" dirty="0" err="1" smtClean="0"/>
              <a:t>Est-ce</a:t>
            </a:r>
            <a:r>
              <a:rPr lang="en-US" sz="2200" dirty="0" smtClean="0"/>
              <a:t> </a:t>
            </a:r>
            <a:r>
              <a:rPr lang="en-US" sz="2200" dirty="0" err="1" smtClean="0"/>
              <a:t>qu</a:t>
            </a:r>
            <a:r>
              <a:rPr lang="en-US" sz="2200" dirty="0" smtClean="0"/>
              <a:t>’ </a:t>
            </a:r>
            <a:r>
              <a:rPr lang="en-US" sz="2200" dirty="0" err="1" smtClean="0"/>
              <a:t>il</a:t>
            </a:r>
            <a:r>
              <a:rPr lang="en-US" sz="2200" dirty="0" smtClean="0"/>
              <a:t> y a un </a:t>
            </a:r>
            <a:r>
              <a:rPr lang="en-US" sz="2200" dirty="0" err="1" smtClean="0"/>
              <a:t>séjour</a:t>
            </a:r>
            <a:r>
              <a:rPr lang="en-US" sz="2200" dirty="0" smtClean="0"/>
              <a:t>, chez </a:t>
            </a:r>
            <a:r>
              <a:rPr lang="en-US" sz="2200" dirty="0" err="1" smtClean="0"/>
              <a:t>toi</a:t>
            </a:r>
            <a:r>
              <a:rPr lang="en-US" sz="2200" dirty="0" smtClean="0"/>
              <a:t>?</a:t>
            </a:r>
          </a:p>
          <a:p>
            <a:r>
              <a:rPr lang="en-US" sz="2200" dirty="0" smtClean="0"/>
              <a:t>O</a:t>
            </a:r>
            <a:r>
              <a:rPr lang="fr-FR" sz="2200" dirty="0" smtClean="0"/>
              <a:t>ù</a:t>
            </a:r>
            <a:r>
              <a:rPr lang="en-US" sz="2200" dirty="0" smtClean="0"/>
              <a:t> </a:t>
            </a:r>
            <a:r>
              <a:rPr lang="en-US" sz="2200" dirty="0" err="1" smtClean="0"/>
              <a:t>est</a:t>
            </a:r>
            <a:r>
              <a:rPr lang="en-US" sz="2200" dirty="0" smtClean="0"/>
              <a:t> le </a:t>
            </a:r>
            <a:r>
              <a:rPr lang="fr-FR" sz="2200" dirty="0" err="1" smtClean="0"/>
              <a:t>sé</a:t>
            </a:r>
            <a:r>
              <a:rPr lang="en-US" sz="2200" dirty="0" smtClean="0"/>
              <a:t>jour / ta </a:t>
            </a:r>
            <a:r>
              <a:rPr lang="en-US" sz="2200" dirty="0" err="1" smtClean="0"/>
              <a:t>chambre</a:t>
            </a:r>
            <a:r>
              <a:rPr lang="en-US" sz="2200" dirty="0" smtClean="0"/>
              <a:t> / le salon? (</a:t>
            </a:r>
            <a:r>
              <a:rPr lang="en-US" sz="2000" dirty="0"/>
              <a:t>à </a:t>
            </a:r>
            <a:r>
              <a:rPr lang="en-US" sz="2000" dirty="0" err="1"/>
              <a:t>côté</a:t>
            </a:r>
            <a:r>
              <a:rPr lang="en-US" sz="2000" dirty="0"/>
              <a:t> </a:t>
            </a:r>
            <a:r>
              <a:rPr lang="en-US" sz="2000" dirty="0" smtClean="0"/>
              <a:t>de, en face de…)</a:t>
            </a:r>
            <a:endParaRPr lang="en-US" sz="2200" dirty="0" smtClean="0"/>
          </a:p>
          <a:p>
            <a:r>
              <a:rPr lang="fr-FR" sz="2200" dirty="0"/>
              <a:t>Qu'est-ce qu'il </a:t>
            </a:r>
            <a:r>
              <a:rPr lang="fr-FR" sz="2200" dirty="0" smtClean="0"/>
              <a:t>y </a:t>
            </a:r>
            <a:r>
              <a:rPr lang="fr-FR" sz="2200" dirty="0"/>
              <a:t>a dans le salon</a:t>
            </a:r>
            <a:r>
              <a:rPr lang="fr-FR" sz="2200" dirty="0" smtClean="0"/>
              <a:t>?</a:t>
            </a:r>
          </a:p>
          <a:p>
            <a:r>
              <a:rPr lang="fr-FR" sz="2200" dirty="0" smtClean="0"/>
              <a:t>Où est- ce que vous mangez?</a:t>
            </a:r>
          </a:p>
          <a:p>
            <a:r>
              <a:rPr lang="fr-FR" sz="2200" dirty="0"/>
              <a:t>Où </a:t>
            </a:r>
            <a:r>
              <a:rPr lang="fr-FR" sz="2200" dirty="0" smtClean="0"/>
              <a:t>est- se que tu fais tes devoirs?</a:t>
            </a:r>
            <a:endParaRPr lang="en-US" sz="2200" dirty="0" smtClean="0"/>
          </a:p>
          <a:p>
            <a:endParaRPr lang="el-GR" sz="24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660232" y="5589240"/>
            <a:ext cx="2592288" cy="1143000"/>
          </a:xfrm>
          <a:prstGeom prst="rect">
            <a:avLst/>
          </a:prstGeom>
        </p:spPr>
        <p:txBody>
          <a:bodyPr anchor="ctr">
            <a:normAutofit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sz="3600" i="1" dirty="0" smtClean="0"/>
              <a:t>Bravo, bon travail !</a:t>
            </a:r>
            <a:endParaRPr lang="el-GR" sz="3600" i="1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6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7147"/>
    </mc:Choice>
    <mc:Fallback>
      <p:transition spd="slow" advTm="1871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9632" y="260648"/>
            <a:ext cx="7406640" cy="70733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JE </a:t>
            </a:r>
            <a:r>
              <a:rPr lang="en-US" dirty="0"/>
              <a:t>PRÉSENTE </a:t>
            </a:r>
            <a:r>
              <a:rPr lang="en-US" dirty="0" smtClean="0"/>
              <a:t>MA MAISON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19672" y="1124744"/>
            <a:ext cx="7406640" cy="576064"/>
          </a:xfrm>
        </p:spPr>
        <p:txBody>
          <a:bodyPr>
            <a:noAutofit/>
          </a:bodyPr>
          <a:lstStyle/>
          <a:p>
            <a:r>
              <a:rPr lang="en-US" dirty="0" smtClean="0"/>
              <a:t>- </a:t>
            </a:r>
            <a:r>
              <a:rPr lang="en-US" sz="3200" i="1" dirty="0" smtClean="0"/>
              <a:t>O</a:t>
            </a:r>
            <a:r>
              <a:rPr lang="fr-FR" sz="3200" i="1" dirty="0" smtClean="0"/>
              <a:t>ù est- ce que tu habites?</a:t>
            </a:r>
          </a:p>
          <a:p>
            <a:endParaRPr lang="el-GR" sz="3200" i="1" dirty="0"/>
          </a:p>
        </p:txBody>
      </p:sp>
      <p:sp>
        <p:nvSpPr>
          <p:cNvPr id="6" name="Oval Callout 5"/>
          <p:cNvSpPr/>
          <p:nvPr/>
        </p:nvSpPr>
        <p:spPr>
          <a:xfrm>
            <a:off x="1115616" y="1988840"/>
            <a:ext cx="3600400" cy="1771802"/>
          </a:xfrm>
          <a:prstGeom prst="wedgeEllipseCallout">
            <a:avLst>
              <a:gd name="adj1" fmla="val -4743"/>
              <a:gd name="adj2" fmla="val 7953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 smtClean="0">
                <a:solidFill>
                  <a:schemeClr val="tx1"/>
                </a:solidFill>
              </a:rPr>
              <a:t>J’ </a:t>
            </a:r>
            <a:r>
              <a:rPr lang="en-US" sz="2400" i="1" dirty="0" err="1" smtClean="0">
                <a:solidFill>
                  <a:schemeClr val="tx1"/>
                </a:solidFill>
              </a:rPr>
              <a:t>habite</a:t>
            </a:r>
            <a:r>
              <a:rPr lang="en-US" sz="2400" i="1" dirty="0" smtClean="0">
                <a:solidFill>
                  <a:schemeClr val="tx1"/>
                </a:solidFill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</a:rPr>
              <a:t>une</a:t>
            </a:r>
            <a:r>
              <a:rPr lang="en-US" sz="2400" i="1" dirty="0" smtClean="0">
                <a:solidFill>
                  <a:schemeClr val="tx1"/>
                </a:solidFill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</a:rPr>
              <a:t>maison</a:t>
            </a:r>
            <a:r>
              <a:rPr lang="en-US" sz="2400" i="1" dirty="0" smtClean="0">
                <a:solidFill>
                  <a:schemeClr val="tx1"/>
                </a:solidFill>
              </a:rPr>
              <a:t> </a:t>
            </a:r>
            <a:r>
              <a:rPr lang="en-US" sz="2400" b="1" i="1" dirty="0" smtClean="0">
                <a:solidFill>
                  <a:schemeClr val="tx1"/>
                </a:solidFill>
              </a:rPr>
              <a:t>de plain pied</a:t>
            </a:r>
            <a:r>
              <a:rPr lang="en-US" sz="2400" i="1" dirty="0" smtClean="0">
                <a:solidFill>
                  <a:schemeClr val="tx1"/>
                </a:solidFill>
              </a:rPr>
              <a:t> (</a:t>
            </a:r>
            <a:r>
              <a:rPr lang="el-GR" sz="2400" i="1" dirty="0" smtClean="0">
                <a:solidFill>
                  <a:schemeClr val="tx1"/>
                </a:solidFill>
              </a:rPr>
              <a:t>ισόγειο)</a:t>
            </a:r>
            <a:r>
              <a:rPr lang="en-US" sz="2400" i="1" dirty="0" smtClean="0">
                <a:solidFill>
                  <a:schemeClr val="tx1"/>
                </a:solidFill>
              </a:rPr>
              <a:t> </a:t>
            </a:r>
            <a:endParaRPr lang="el-GR" sz="2400" i="1" dirty="0">
              <a:solidFill>
                <a:schemeClr val="tx1"/>
              </a:solidFill>
            </a:endParaRPr>
          </a:p>
        </p:txBody>
      </p:sp>
      <p:sp>
        <p:nvSpPr>
          <p:cNvPr id="8" name="Oval Callout 7"/>
          <p:cNvSpPr/>
          <p:nvPr/>
        </p:nvSpPr>
        <p:spPr>
          <a:xfrm>
            <a:off x="5076056" y="2132856"/>
            <a:ext cx="3456384" cy="1656184"/>
          </a:xfrm>
          <a:prstGeom prst="wedgeEllipseCallout">
            <a:avLst>
              <a:gd name="adj1" fmla="val -1300"/>
              <a:gd name="adj2" fmla="val 8124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 smtClean="0">
                <a:solidFill>
                  <a:schemeClr val="tx1"/>
                </a:solidFill>
              </a:rPr>
              <a:t>J’ </a:t>
            </a:r>
            <a:r>
              <a:rPr lang="en-US" sz="2400" i="1" dirty="0" err="1" smtClean="0">
                <a:solidFill>
                  <a:schemeClr val="tx1"/>
                </a:solidFill>
              </a:rPr>
              <a:t>habite</a:t>
            </a:r>
            <a:r>
              <a:rPr lang="en-US" sz="2400" i="1" dirty="0" smtClean="0">
                <a:solidFill>
                  <a:schemeClr val="tx1"/>
                </a:solidFill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</a:rPr>
              <a:t>une</a:t>
            </a:r>
            <a:r>
              <a:rPr lang="en-US" sz="2400" b="1" i="1" dirty="0" smtClean="0">
                <a:solidFill>
                  <a:schemeClr val="tx1"/>
                </a:solidFill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</a:rPr>
              <a:t>maison</a:t>
            </a:r>
            <a:r>
              <a:rPr lang="en-US" sz="2400" b="1" i="1" dirty="0" smtClean="0">
                <a:solidFill>
                  <a:schemeClr val="tx1"/>
                </a:solidFill>
              </a:rPr>
              <a:t> </a:t>
            </a:r>
            <a:r>
              <a:rPr lang="fr-FR" sz="2400" b="1" i="1" dirty="0" smtClean="0">
                <a:solidFill>
                  <a:schemeClr val="tx1"/>
                </a:solidFill>
              </a:rPr>
              <a:t>à é</a:t>
            </a:r>
            <a:r>
              <a:rPr lang="en-US" sz="2400" b="1" i="1" dirty="0" err="1" smtClean="0">
                <a:solidFill>
                  <a:schemeClr val="tx1"/>
                </a:solidFill>
              </a:rPr>
              <a:t>tage</a:t>
            </a:r>
            <a:r>
              <a:rPr lang="en-US" sz="2400" b="1" i="1" dirty="0" smtClean="0">
                <a:solidFill>
                  <a:schemeClr val="tx1"/>
                </a:solidFill>
              </a:rPr>
              <a:t> </a:t>
            </a:r>
            <a:r>
              <a:rPr lang="en-US" sz="2400" i="1" dirty="0" smtClean="0">
                <a:solidFill>
                  <a:schemeClr val="tx1"/>
                </a:solidFill>
              </a:rPr>
              <a:t>(</a:t>
            </a:r>
            <a:r>
              <a:rPr lang="el-GR" sz="2400" i="1" dirty="0" smtClean="0">
                <a:solidFill>
                  <a:schemeClr val="tx1"/>
                </a:solidFill>
              </a:rPr>
              <a:t>μεζονέτα)</a:t>
            </a:r>
            <a:endParaRPr lang="el-GR" sz="2400" i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Constructeur de maison plain pied - La Maison des Compagnon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365104"/>
            <a:ext cx="3342520" cy="183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Maison à étage : découvrez nos 15 modèles préférés !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365104"/>
            <a:ext cx="3213056" cy="183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91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27"/>
    </mc:Choice>
    <mc:Fallback xmlns="">
      <p:transition spd="slow" advTm="212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43608" y="260648"/>
            <a:ext cx="7498080" cy="70640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 smtClean="0"/>
              <a:t>Adjectifs</a:t>
            </a:r>
            <a:r>
              <a:rPr lang="en-US" dirty="0" smtClean="0"/>
              <a:t> pour </a:t>
            </a:r>
            <a:r>
              <a:rPr lang="en-US" dirty="0" err="1" smtClean="0"/>
              <a:t>décrire</a:t>
            </a:r>
            <a:r>
              <a:rPr lang="en-US" dirty="0" smtClean="0"/>
              <a:t> </a:t>
            </a:r>
            <a:endParaRPr lang="el-GR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194385" y="1196752"/>
            <a:ext cx="3657600" cy="466344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2500" lnSpcReduction="20000"/>
          </a:bodyPr>
          <a:lstStyle/>
          <a:p>
            <a:pPr marL="82296" indent="0">
              <a:buNone/>
            </a:pPr>
            <a:r>
              <a:rPr lang="en-US" sz="2400" b="1" dirty="0" smtClean="0"/>
              <a:t>Mon </a:t>
            </a:r>
            <a:r>
              <a:rPr lang="en-US" sz="2400" b="1" dirty="0" err="1" smtClean="0"/>
              <a:t>appart</a:t>
            </a:r>
            <a:r>
              <a:rPr lang="en-US" sz="2400" b="1" dirty="0" smtClean="0"/>
              <a:t>(</a:t>
            </a:r>
            <a:r>
              <a:rPr lang="en-US" sz="2400" b="1" dirty="0" err="1" smtClean="0"/>
              <a:t>ement</a:t>
            </a:r>
            <a:r>
              <a:rPr lang="en-US" sz="2400" b="1" dirty="0" smtClean="0"/>
              <a:t>) </a:t>
            </a:r>
            <a:r>
              <a:rPr lang="en-US" sz="2400" b="1" dirty="0" err="1" smtClean="0"/>
              <a:t>est</a:t>
            </a:r>
            <a:endParaRPr lang="en-US" sz="2400" b="1" dirty="0" smtClean="0"/>
          </a:p>
          <a:p>
            <a:pPr marL="82296" indent="0">
              <a:buNone/>
            </a:pPr>
            <a:endParaRPr lang="en-US" sz="2400" dirty="0"/>
          </a:p>
          <a:p>
            <a:pPr marL="82296" indent="0">
              <a:buNone/>
            </a:pPr>
            <a:endParaRPr lang="en-US" sz="2400" dirty="0" smtClean="0"/>
          </a:p>
          <a:p>
            <a:pPr marL="82296" indent="0">
              <a:buNone/>
            </a:pPr>
            <a:r>
              <a:rPr lang="en-US" sz="2400" dirty="0" smtClean="0"/>
              <a:t>beau, grand (= </a:t>
            </a:r>
            <a:r>
              <a:rPr lang="en-US" sz="2400" dirty="0" err="1" smtClean="0"/>
              <a:t>vaste</a:t>
            </a:r>
            <a:r>
              <a:rPr lang="en-US" sz="2400" dirty="0" smtClean="0"/>
              <a:t> =</a:t>
            </a:r>
          </a:p>
          <a:p>
            <a:pPr marL="82296" indent="0">
              <a:buNone/>
            </a:pPr>
            <a:r>
              <a:rPr lang="en-US" sz="2400" dirty="0" err="1" smtClean="0"/>
              <a:t>spatieux</a:t>
            </a:r>
            <a:r>
              <a:rPr lang="en-US" sz="2400" dirty="0" smtClean="0"/>
              <a:t>), </a:t>
            </a:r>
            <a:r>
              <a:rPr lang="en-US" sz="2400" dirty="0" err="1" smtClean="0"/>
              <a:t>lumineux</a:t>
            </a:r>
            <a:r>
              <a:rPr lang="en-US" sz="2400" dirty="0"/>
              <a:t> </a:t>
            </a:r>
            <a:r>
              <a:rPr lang="en-US" sz="2400" dirty="0" smtClean="0"/>
              <a:t>(=</a:t>
            </a:r>
            <a:r>
              <a:rPr lang="en-US" sz="2400" dirty="0" err="1" smtClean="0"/>
              <a:t>clair</a:t>
            </a:r>
            <a:r>
              <a:rPr lang="en-US" sz="2400" dirty="0" smtClean="0"/>
              <a:t>)</a:t>
            </a:r>
          </a:p>
          <a:p>
            <a:pPr marL="82296" indent="0">
              <a:buNone/>
            </a:pPr>
            <a:r>
              <a:rPr lang="en-US" sz="2400" dirty="0" err="1" smtClean="0"/>
              <a:t>moderne</a:t>
            </a:r>
            <a:r>
              <a:rPr lang="en-US" sz="2400" dirty="0" smtClean="0"/>
              <a:t>, </a:t>
            </a:r>
            <a:r>
              <a:rPr lang="en-US" sz="2400" dirty="0" err="1" smtClean="0"/>
              <a:t>bien</a:t>
            </a:r>
            <a:r>
              <a:rPr lang="en-US" sz="2400" dirty="0" smtClean="0"/>
              <a:t> </a:t>
            </a:r>
            <a:r>
              <a:rPr lang="en-US" sz="2400" dirty="0" err="1" smtClean="0"/>
              <a:t>décoré</a:t>
            </a:r>
            <a:r>
              <a:rPr lang="en-US" sz="2400" dirty="0" smtClean="0"/>
              <a:t>,</a:t>
            </a:r>
          </a:p>
          <a:p>
            <a:pPr marL="82296" indent="0">
              <a:buNone/>
            </a:pPr>
            <a:r>
              <a:rPr lang="en-US" sz="2400" dirty="0" err="1" smtClean="0"/>
              <a:t>confortable</a:t>
            </a:r>
            <a:r>
              <a:rPr lang="en-US" sz="2400" dirty="0" smtClean="0"/>
              <a:t> (=commode)</a:t>
            </a:r>
            <a:endParaRPr lang="en-US" sz="2400" dirty="0" smtClean="0"/>
          </a:p>
          <a:p>
            <a:pPr marL="82296" indent="0">
              <a:buNone/>
            </a:pPr>
            <a:r>
              <a:rPr lang="en-US" sz="2400" dirty="0" err="1" smtClean="0"/>
              <a:t>bien</a:t>
            </a:r>
            <a:r>
              <a:rPr lang="en-US" sz="2400" dirty="0" smtClean="0"/>
              <a:t> </a:t>
            </a:r>
            <a:r>
              <a:rPr lang="en-US" sz="2400" dirty="0" err="1" smtClean="0"/>
              <a:t>rangé</a:t>
            </a:r>
            <a:r>
              <a:rPr lang="en-US" sz="2400" dirty="0" smtClean="0"/>
              <a:t>, </a:t>
            </a:r>
            <a:r>
              <a:rPr lang="en-US" sz="2400" dirty="0" err="1" smtClean="0"/>
              <a:t>propre</a:t>
            </a:r>
            <a:r>
              <a:rPr lang="en-US" sz="2400" dirty="0" smtClean="0"/>
              <a:t>  </a:t>
            </a:r>
          </a:p>
          <a:p>
            <a:pPr marL="82296" indent="0">
              <a:buNone/>
            </a:pPr>
            <a:endParaRPr lang="en-US" sz="2400" dirty="0"/>
          </a:p>
          <a:p>
            <a:pPr marL="82296" indent="0">
              <a:buNone/>
            </a:pPr>
            <a:endParaRPr lang="en-US" sz="2400" dirty="0" smtClean="0"/>
          </a:p>
          <a:p>
            <a:pPr marL="82296" indent="0">
              <a:buNone/>
            </a:pPr>
            <a:r>
              <a:rPr lang="en-US" sz="2400" dirty="0" err="1" smtClean="0"/>
              <a:t>vieux</a:t>
            </a:r>
            <a:r>
              <a:rPr lang="en-US" sz="2400" dirty="0" smtClean="0"/>
              <a:t>, </a:t>
            </a:r>
            <a:r>
              <a:rPr lang="en-US" sz="2400" dirty="0"/>
              <a:t>petit, sale </a:t>
            </a:r>
            <a:endParaRPr lang="en-US" sz="2400" dirty="0" smtClean="0"/>
          </a:p>
          <a:p>
            <a:pPr marL="82296" indent="0">
              <a:buNone/>
            </a:pPr>
            <a:r>
              <a:rPr lang="en-US" sz="2400" dirty="0" err="1" smtClean="0"/>
              <a:t>moche</a:t>
            </a:r>
            <a:r>
              <a:rPr lang="en-US" sz="2400" dirty="0" smtClean="0"/>
              <a:t>, </a:t>
            </a:r>
            <a:r>
              <a:rPr lang="en-US" sz="2400" dirty="0" err="1" smtClean="0"/>
              <a:t>sombre</a:t>
            </a:r>
            <a:endParaRPr lang="en-US" sz="2400" dirty="0" smtClean="0"/>
          </a:p>
          <a:p>
            <a:pPr marL="82296" indent="0">
              <a:buNone/>
            </a:pPr>
            <a:r>
              <a:rPr lang="en-US" sz="2400" dirty="0" smtClean="0"/>
              <a:t>démodé, mal </a:t>
            </a:r>
            <a:r>
              <a:rPr lang="en-US" sz="2400" dirty="0" err="1" smtClean="0"/>
              <a:t>rang</a:t>
            </a:r>
            <a:r>
              <a:rPr lang="en-US" sz="2400" dirty="0" err="1"/>
              <a:t>é</a:t>
            </a:r>
            <a:endParaRPr lang="el-GR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220072" y="1196752"/>
            <a:ext cx="3770823" cy="466344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2500" lnSpcReduction="20000"/>
          </a:bodyPr>
          <a:lstStyle/>
          <a:p>
            <a:pPr marL="82296" indent="0" algn="ctr">
              <a:buNone/>
            </a:pPr>
            <a:r>
              <a:rPr lang="en-US" sz="2400" b="1" dirty="0" smtClean="0"/>
              <a:t>Ma </a:t>
            </a:r>
            <a:r>
              <a:rPr lang="en-US" sz="2400" b="1" dirty="0" err="1" smtClean="0"/>
              <a:t>maison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est</a:t>
            </a:r>
            <a:endParaRPr lang="en-US" sz="2400" b="1" dirty="0" smtClean="0"/>
          </a:p>
          <a:p>
            <a:endParaRPr lang="en-US" sz="2400" dirty="0"/>
          </a:p>
          <a:p>
            <a:pPr marL="82296" indent="0">
              <a:buNone/>
            </a:pPr>
            <a:endParaRPr lang="en-US" sz="2400" dirty="0" smtClean="0"/>
          </a:p>
          <a:p>
            <a:pPr marL="82296" indent="0">
              <a:buNone/>
            </a:pPr>
            <a:r>
              <a:rPr lang="en-US" sz="2400" dirty="0" smtClean="0"/>
              <a:t>b</a:t>
            </a:r>
            <a:r>
              <a:rPr lang="en-US" sz="2400" b="1" dirty="0" smtClean="0"/>
              <a:t>elle</a:t>
            </a:r>
            <a:r>
              <a:rPr lang="en-US" sz="2400" dirty="0" smtClean="0"/>
              <a:t>, </a:t>
            </a:r>
            <a:r>
              <a:rPr lang="en-US" sz="2400" dirty="0" err="1" smtClean="0"/>
              <a:t>grand</a:t>
            </a:r>
            <a:r>
              <a:rPr lang="en-US" sz="2400" b="1" dirty="0" err="1" smtClean="0"/>
              <a:t>e</a:t>
            </a:r>
            <a:r>
              <a:rPr lang="en-US" sz="2400" dirty="0" smtClean="0"/>
              <a:t> (=</a:t>
            </a:r>
            <a:r>
              <a:rPr lang="en-US" sz="2400" dirty="0" err="1" smtClean="0"/>
              <a:t>vaste</a:t>
            </a:r>
            <a:r>
              <a:rPr lang="en-US" sz="2400" dirty="0" smtClean="0"/>
              <a:t> =</a:t>
            </a:r>
          </a:p>
          <a:p>
            <a:pPr marL="82296" indent="0">
              <a:buNone/>
            </a:pPr>
            <a:r>
              <a:rPr lang="en-US" sz="2400" dirty="0" smtClean="0"/>
              <a:t>(</a:t>
            </a:r>
            <a:r>
              <a:rPr lang="en-US" sz="2400" dirty="0" err="1" smtClean="0"/>
              <a:t>spatieu</a:t>
            </a:r>
            <a:r>
              <a:rPr lang="en-US" sz="2400" b="1" dirty="0" err="1" smtClean="0"/>
              <a:t>se</a:t>
            </a:r>
            <a:r>
              <a:rPr lang="en-US" sz="2400" dirty="0" smtClean="0"/>
              <a:t>), </a:t>
            </a:r>
            <a:r>
              <a:rPr lang="en-US" sz="2400" dirty="0" err="1" smtClean="0"/>
              <a:t>lumineu</a:t>
            </a:r>
            <a:r>
              <a:rPr lang="en-US" sz="2400" b="1" dirty="0" err="1" smtClean="0"/>
              <a:t>se</a:t>
            </a:r>
            <a:r>
              <a:rPr lang="en-US" sz="2400" b="1" dirty="0" smtClean="0"/>
              <a:t> </a:t>
            </a:r>
            <a:r>
              <a:rPr lang="en-US" sz="2400" dirty="0" smtClean="0"/>
              <a:t>(=</a:t>
            </a:r>
            <a:r>
              <a:rPr lang="en-US" sz="2400" dirty="0" err="1" smtClean="0"/>
              <a:t>clair</a:t>
            </a:r>
            <a:r>
              <a:rPr lang="en-US" sz="2400" b="1" dirty="0" err="1" smtClean="0"/>
              <a:t>e</a:t>
            </a:r>
            <a:r>
              <a:rPr lang="en-US" sz="2400" dirty="0" smtClean="0"/>
              <a:t>)</a:t>
            </a:r>
            <a:endParaRPr lang="en-US" sz="2400" dirty="0"/>
          </a:p>
          <a:p>
            <a:pPr marL="82296" indent="0">
              <a:buNone/>
            </a:pPr>
            <a:r>
              <a:rPr lang="en-US" sz="2400" dirty="0" err="1" smtClean="0"/>
              <a:t>moderne</a:t>
            </a:r>
            <a:r>
              <a:rPr lang="en-US" sz="2400" dirty="0" smtClean="0"/>
              <a:t>, </a:t>
            </a:r>
            <a:r>
              <a:rPr lang="en-US" sz="2400" dirty="0" err="1" smtClean="0"/>
              <a:t>bien</a:t>
            </a:r>
            <a:r>
              <a:rPr lang="en-US" sz="2400" dirty="0" smtClean="0"/>
              <a:t> </a:t>
            </a:r>
            <a:r>
              <a:rPr lang="en-US" sz="2400" dirty="0" err="1" smtClean="0"/>
              <a:t>décoré</a:t>
            </a:r>
            <a:r>
              <a:rPr lang="en-US" sz="2400" b="1" dirty="0" err="1" smtClean="0"/>
              <a:t>e</a:t>
            </a:r>
            <a:endParaRPr lang="en-US" sz="2400" b="1" dirty="0" smtClean="0"/>
          </a:p>
          <a:p>
            <a:pPr marL="82296" indent="0">
              <a:buNone/>
            </a:pPr>
            <a:r>
              <a:rPr lang="en-US" sz="2400" dirty="0" err="1" smtClean="0"/>
              <a:t>Confortable</a:t>
            </a:r>
            <a:r>
              <a:rPr lang="en-US" sz="2400" dirty="0" smtClean="0"/>
              <a:t>  (=commode)</a:t>
            </a:r>
            <a:endParaRPr lang="en-US" sz="2400" dirty="0" smtClean="0"/>
          </a:p>
          <a:p>
            <a:pPr marL="82296" indent="0">
              <a:buNone/>
            </a:pPr>
            <a:r>
              <a:rPr lang="en-US" sz="2400" dirty="0" err="1"/>
              <a:t>bien</a:t>
            </a:r>
            <a:r>
              <a:rPr lang="en-US" sz="2400" dirty="0"/>
              <a:t> </a:t>
            </a:r>
            <a:r>
              <a:rPr lang="en-US" sz="2400" dirty="0" err="1" smtClean="0"/>
              <a:t>rangé</a:t>
            </a:r>
            <a:r>
              <a:rPr lang="en-US" sz="2400" b="1" dirty="0" err="1" smtClean="0"/>
              <a:t>e</a:t>
            </a:r>
            <a:r>
              <a:rPr lang="en-US" sz="2400" b="1" dirty="0" smtClean="0"/>
              <a:t>, </a:t>
            </a:r>
            <a:r>
              <a:rPr lang="en-US" sz="2400" dirty="0" err="1" smtClean="0"/>
              <a:t>propre</a:t>
            </a:r>
            <a:endParaRPr lang="en-US" sz="2400" dirty="0"/>
          </a:p>
          <a:p>
            <a:pPr marL="82296" indent="0">
              <a:buNone/>
            </a:pPr>
            <a:endParaRPr lang="en-US" sz="2400" dirty="0" smtClean="0"/>
          </a:p>
          <a:p>
            <a:pPr marL="82296" indent="0">
              <a:buNone/>
            </a:pPr>
            <a:r>
              <a:rPr lang="en-US" sz="2400" dirty="0" err="1" smtClean="0"/>
              <a:t>vie</a:t>
            </a:r>
            <a:r>
              <a:rPr lang="en-US" sz="2400" b="1" dirty="0" err="1" smtClean="0"/>
              <a:t>ille</a:t>
            </a:r>
            <a:r>
              <a:rPr lang="en-US" sz="2400" dirty="0" smtClean="0"/>
              <a:t>, petit</a:t>
            </a:r>
            <a:r>
              <a:rPr lang="en-US" sz="2400" b="1" dirty="0" smtClean="0"/>
              <a:t>e, </a:t>
            </a:r>
            <a:r>
              <a:rPr lang="en-US" sz="2400" dirty="0"/>
              <a:t>sale </a:t>
            </a:r>
            <a:endParaRPr lang="en-US" sz="2400" b="1" dirty="0"/>
          </a:p>
          <a:p>
            <a:pPr marL="82296" indent="0">
              <a:buNone/>
            </a:pPr>
            <a:r>
              <a:rPr lang="en-US" sz="2400" dirty="0" err="1" smtClean="0"/>
              <a:t>moche</a:t>
            </a:r>
            <a:r>
              <a:rPr lang="en-US" sz="2400" dirty="0"/>
              <a:t>, </a:t>
            </a:r>
            <a:r>
              <a:rPr lang="en-US" sz="2400" dirty="0" err="1"/>
              <a:t>sombre</a:t>
            </a:r>
            <a:endParaRPr lang="en-US" sz="2400" dirty="0"/>
          </a:p>
          <a:p>
            <a:pPr marL="82296" indent="0">
              <a:buNone/>
            </a:pPr>
            <a:r>
              <a:rPr lang="en-US" sz="2400" dirty="0" err="1"/>
              <a:t>d</a:t>
            </a:r>
            <a:r>
              <a:rPr lang="en-US" sz="2400" dirty="0" err="1" smtClean="0"/>
              <a:t>émodé</a:t>
            </a:r>
            <a:r>
              <a:rPr lang="en-US" sz="2400" b="1" dirty="0" err="1" smtClean="0"/>
              <a:t>e</a:t>
            </a:r>
            <a:r>
              <a:rPr lang="en-US" sz="2400" b="1" dirty="0" smtClean="0"/>
              <a:t>, </a:t>
            </a:r>
            <a:r>
              <a:rPr lang="en-US" sz="2400" dirty="0"/>
              <a:t>mal </a:t>
            </a:r>
            <a:r>
              <a:rPr lang="en-US" sz="2400" dirty="0" err="1" smtClean="0"/>
              <a:t>rangé</a:t>
            </a:r>
            <a:r>
              <a:rPr lang="en-US" sz="2400" b="1" dirty="0" err="1" smtClean="0"/>
              <a:t>e</a:t>
            </a:r>
            <a:endParaRPr lang="en-US" sz="2400" b="1" dirty="0"/>
          </a:p>
          <a:p>
            <a:pPr marL="82296" indent="0">
              <a:buNone/>
            </a:pPr>
            <a:endParaRPr lang="el-GR" dirty="0"/>
          </a:p>
        </p:txBody>
      </p:sp>
      <p:pic>
        <p:nvPicPr>
          <p:cNvPr id="14341" name="Picture 5" descr="RÃ©sultat de recherche d'images pour &quot;emoji&quot;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6959121" y="4195519"/>
            <a:ext cx="469852" cy="466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7" descr="RÃ©sultat de recherche d'images pour &quot;emoji transparent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795703"/>
            <a:ext cx="504056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RÃ©sultat de recherche d'images pour &quot;emoji transparent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019" y="1811423"/>
            <a:ext cx="504056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RÃ©sultat de recherche d'images pour &quot;emoji&quot;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2838635" y="4076446"/>
            <a:ext cx="504056" cy="50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05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654"/>
    </mc:Choice>
    <mc:Fallback xmlns="">
      <p:transition spd="slow" advTm="1536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la-maiso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2" t="-2567" r="63270" b="12329"/>
          <a:stretch/>
        </p:blipFill>
        <p:spPr bwMode="auto">
          <a:xfrm>
            <a:off x="3059832" y="1357931"/>
            <a:ext cx="5668655" cy="547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entagon 3"/>
          <p:cNvSpPr/>
          <p:nvPr/>
        </p:nvSpPr>
        <p:spPr>
          <a:xfrm>
            <a:off x="866528" y="4555210"/>
            <a:ext cx="2016224" cy="504056"/>
          </a:xfrm>
          <a:prstGeom prst="homePlate">
            <a:avLst/>
          </a:prstGeom>
          <a:solidFill>
            <a:schemeClr val="accent3">
              <a:lumMod val="60000"/>
              <a:lumOff val="4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Le </a:t>
            </a:r>
            <a:r>
              <a:rPr lang="en-US" sz="1400" dirty="0" err="1" smtClean="0">
                <a:solidFill>
                  <a:schemeClr val="tx1"/>
                </a:solidFill>
              </a:rPr>
              <a:t>rez</a:t>
            </a:r>
            <a:r>
              <a:rPr lang="en-US" sz="1400" dirty="0" smtClean="0">
                <a:solidFill>
                  <a:schemeClr val="tx1"/>
                </a:solidFill>
              </a:rPr>
              <a:t>- de - </a:t>
            </a:r>
            <a:r>
              <a:rPr lang="en-US" sz="1400" dirty="0" err="1" smtClean="0">
                <a:solidFill>
                  <a:schemeClr val="tx1"/>
                </a:solidFill>
              </a:rPr>
              <a:t>chauss</a:t>
            </a:r>
            <a:r>
              <a:rPr lang="en-US" sz="1400" dirty="0" err="1">
                <a:solidFill>
                  <a:schemeClr val="tx1"/>
                </a:solidFill>
              </a:rPr>
              <a:t>é</a:t>
            </a:r>
            <a:r>
              <a:rPr lang="en-US" sz="1400" dirty="0" err="1" smtClean="0">
                <a:solidFill>
                  <a:schemeClr val="tx1"/>
                </a:solidFill>
              </a:rPr>
              <a:t>e</a:t>
            </a:r>
            <a:endParaRPr lang="el-GR" sz="1400" dirty="0">
              <a:solidFill>
                <a:schemeClr val="tx1"/>
              </a:solidFill>
            </a:endParaRPr>
          </a:p>
        </p:txBody>
      </p:sp>
      <p:sp>
        <p:nvSpPr>
          <p:cNvPr id="8" name="Pentagon 7"/>
          <p:cNvSpPr/>
          <p:nvPr/>
        </p:nvSpPr>
        <p:spPr>
          <a:xfrm>
            <a:off x="843945" y="3356992"/>
            <a:ext cx="2016224" cy="504056"/>
          </a:xfrm>
          <a:prstGeom prst="homePlate">
            <a:avLst/>
          </a:prstGeom>
          <a:solidFill>
            <a:srgbClr val="FFC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Le premier </a:t>
            </a:r>
            <a:r>
              <a:rPr lang="en-US" sz="1400" dirty="0" err="1" smtClean="0">
                <a:solidFill>
                  <a:schemeClr val="tx1"/>
                </a:solidFill>
              </a:rPr>
              <a:t>étage</a:t>
            </a:r>
            <a:endParaRPr lang="el-GR" sz="1400" dirty="0">
              <a:solidFill>
                <a:schemeClr val="tx1"/>
              </a:solidFill>
            </a:endParaRPr>
          </a:p>
        </p:txBody>
      </p:sp>
      <p:sp>
        <p:nvSpPr>
          <p:cNvPr id="9" name="Pentagon 8"/>
          <p:cNvSpPr/>
          <p:nvPr/>
        </p:nvSpPr>
        <p:spPr>
          <a:xfrm>
            <a:off x="827584" y="2219164"/>
            <a:ext cx="2016224" cy="504056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La </a:t>
            </a:r>
            <a:r>
              <a:rPr lang="en-US" sz="1400" dirty="0" err="1" smtClean="0">
                <a:solidFill>
                  <a:schemeClr val="tx1"/>
                </a:solidFill>
              </a:rPr>
              <a:t>mansarde</a:t>
            </a:r>
            <a:endParaRPr lang="el-GR" sz="1400" dirty="0">
              <a:solidFill>
                <a:schemeClr val="tx1"/>
              </a:solidFill>
            </a:endParaRPr>
          </a:p>
        </p:txBody>
      </p:sp>
      <p:sp>
        <p:nvSpPr>
          <p:cNvPr id="10" name="Pentagon 9"/>
          <p:cNvSpPr/>
          <p:nvPr/>
        </p:nvSpPr>
        <p:spPr>
          <a:xfrm>
            <a:off x="842864" y="5779215"/>
            <a:ext cx="2000944" cy="504056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Le sous- sol</a:t>
            </a:r>
            <a:endParaRPr lang="el-GR" sz="1400" dirty="0">
              <a:solidFill>
                <a:schemeClr val="tx1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70638" y="214931"/>
            <a:ext cx="8394136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Les étages et les parties d’ une </a:t>
            </a:r>
            <a:r>
              <a:rPr lang="en-US" dirty="0" err="1" smtClean="0"/>
              <a:t>mai</a:t>
            </a:r>
            <a:r>
              <a:rPr lang="fr-FR" dirty="0" smtClean="0"/>
              <a:t>son</a:t>
            </a:r>
            <a:endParaRPr lang="el-GR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59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662"/>
    </mc:Choice>
    <mc:Fallback xmlns="">
      <p:transition spd="slow" advTm="736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39552" y="-3620"/>
            <a:ext cx="8217509" cy="6861620"/>
            <a:chOff x="539552" y="-3620"/>
            <a:chExt cx="8217509" cy="6861620"/>
          </a:xfrm>
        </p:grpSpPr>
        <p:pic>
          <p:nvPicPr>
            <p:cNvPr id="2050" name="Picture 2" descr="Σχετική εικόνα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-3620"/>
              <a:ext cx="8217509" cy="68616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1043608" y="3573016"/>
              <a:ext cx="1728192" cy="43204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Des </a:t>
              </a:r>
              <a:r>
                <a:rPr lang="en-US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toilettes</a:t>
              </a:r>
              <a:endParaRPr lang="el-GR" sz="20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1013520" y="1196752"/>
            <a:ext cx="1542256" cy="43204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Un bureau</a:t>
            </a:r>
            <a:endParaRPr lang="el-GR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58074" y="1210410"/>
            <a:ext cx="1876506" cy="43204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Une</a:t>
            </a:r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chambre</a:t>
            </a:r>
            <a:endParaRPr lang="el-GR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860032" y="1268760"/>
            <a:ext cx="1512168" cy="7200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Une</a:t>
            </a:r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salle</a:t>
            </a:r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bains</a:t>
            </a:r>
            <a:endParaRPr lang="el-GR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621087" y="1178767"/>
            <a:ext cx="1440160" cy="43204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Un salon</a:t>
            </a:r>
            <a:endParaRPr lang="el-GR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843808" y="3578425"/>
            <a:ext cx="1551639" cy="43204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Une</a:t>
            </a:r>
            <a:r>
              <a:rPr lang="en-US" sz="19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cuisine</a:t>
            </a:r>
            <a:endParaRPr lang="el-GR" sz="19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716016" y="3573016"/>
            <a:ext cx="1512168" cy="7200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Une</a:t>
            </a:r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salle</a:t>
            </a:r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à manger</a:t>
            </a:r>
            <a:endParaRPr lang="el-GR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588225" y="3578425"/>
            <a:ext cx="1440160" cy="43204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Une</a:t>
            </a:r>
            <a:r>
              <a:rPr lang="en-US" sz="19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9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entr</a:t>
            </a:r>
            <a:r>
              <a:rPr lang="fr-FR" sz="19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ée</a:t>
            </a:r>
            <a:endParaRPr lang="el-GR" sz="19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696327" y="476672"/>
            <a:ext cx="1709381" cy="43204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Un </a:t>
            </a:r>
            <a:r>
              <a:rPr lang="en-US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grenier</a:t>
            </a:r>
            <a:endParaRPr lang="el-GR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49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114"/>
    </mc:Choice>
    <mc:Fallback>
      <p:transition spd="slow" advTm="77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Αποτέλεσμα εικόνας για les parties de la maiso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10046" r="39014" b="10377"/>
          <a:stretch/>
        </p:blipFill>
        <p:spPr bwMode="auto">
          <a:xfrm>
            <a:off x="1139145" y="1052736"/>
            <a:ext cx="7416552" cy="5202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512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037"/>
    </mc:Choice>
    <mc:Fallback>
      <p:transition spd="slow" advTm="79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res.cloudinary.com/bdf/image/upload/v1464868566/bonjour_de_france/01_pieces.jp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9096375" cy="515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0" y="74914"/>
            <a:ext cx="7498080" cy="998984"/>
          </a:xfrm>
        </p:spPr>
        <p:txBody>
          <a:bodyPr/>
          <a:lstStyle/>
          <a:p>
            <a:r>
              <a:rPr lang="en-US" dirty="0" smtClean="0"/>
              <a:t>Les </a:t>
            </a:r>
            <a:r>
              <a:rPr lang="en-US" dirty="0" err="1" smtClean="0"/>
              <a:t>pièces</a:t>
            </a:r>
            <a:r>
              <a:rPr lang="en-US" dirty="0" smtClean="0"/>
              <a:t> d’ </a:t>
            </a:r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 smtClean="0"/>
              <a:t>maison</a:t>
            </a:r>
            <a:endParaRPr lang="el-GR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062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802"/>
    </mc:Choice>
    <mc:Fallback>
      <p:transition spd="slow" advTm="1298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la-maiso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83"/>
          <a:stretch/>
        </p:blipFill>
        <p:spPr bwMode="auto">
          <a:xfrm>
            <a:off x="0" y="1170112"/>
            <a:ext cx="9197017" cy="568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496" y="0"/>
            <a:ext cx="9600330" cy="1143000"/>
          </a:xfrm>
        </p:spPr>
        <p:txBody>
          <a:bodyPr>
            <a:normAutofit/>
          </a:bodyPr>
          <a:lstStyle/>
          <a:p>
            <a:r>
              <a:rPr lang="en-US" sz="3700" dirty="0" smtClean="0"/>
              <a:t>Comment les </a:t>
            </a:r>
            <a:r>
              <a:rPr lang="en-US" sz="3700" dirty="0" err="1" smtClean="0"/>
              <a:t>pièces</a:t>
            </a:r>
            <a:r>
              <a:rPr lang="en-US" sz="3700" dirty="0" smtClean="0"/>
              <a:t> </a:t>
            </a:r>
            <a:r>
              <a:rPr lang="en-US" sz="3700" dirty="0" err="1" smtClean="0"/>
              <a:t>sont</a:t>
            </a:r>
            <a:r>
              <a:rPr lang="en-US" sz="3700" dirty="0" smtClean="0"/>
              <a:t>- </a:t>
            </a:r>
            <a:r>
              <a:rPr lang="en-US" sz="3700" dirty="0" err="1" smtClean="0"/>
              <a:t>elles</a:t>
            </a:r>
            <a:r>
              <a:rPr lang="en-US" sz="3700" dirty="0" smtClean="0"/>
              <a:t> </a:t>
            </a:r>
            <a:r>
              <a:rPr lang="en-US" sz="3700" dirty="0" err="1" smtClean="0"/>
              <a:t>meublées</a:t>
            </a:r>
            <a:r>
              <a:rPr lang="en-US" sz="3700" dirty="0" smtClean="0"/>
              <a:t>? </a:t>
            </a:r>
            <a:endParaRPr lang="el-GR" sz="3700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76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576"/>
    </mc:Choice>
    <mc:Fallback>
      <p:transition spd="slow" advTm="120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44624"/>
            <a:ext cx="9433048" cy="1143000"/>
          </a:xfrm>
        </p:spPr>
        <p:txBody>
          <a:bodyPr>
            <a:normAutofit/>
          </a:bodyPr>
          <a:lstStyle/>
          <a:p>
            <a:r>
              <a:rPr lang="en-US" sz="3000" dirty="0"/>
              <a:t>Comment </a:t>
            </a:r>
            <a:r>
              <a:rPr lang="en-US" sz="3000" dirty="0" err="1" smtClean="0"/>
              <a:t>une</a:t>
            </a:r>
            <a:r>
              <a:rPr lang="en-US" sz="3000" dirty="0" smtClean="0"/>
              <a:t> </a:t>
            </a:r>
            <a:r>
              <a:rPr lang="en-US" sz="3000" dirty="0" err="1" smtClean="0"/>
              <a:t>chambre</a:t>
            </a:r>
            <a:r>
              <a:rPr lang="en-US" sz="3000" dirty="0" smtClean="0"/>
              <a:t> </a:t>
            </a:r>
            <a:r>
              <a:rPr lang="en-US" sz="3000" dirty="0" err="1" smtClean="0"/>
              <a:t>d’enfant</a:t>
            </a:r>
            <a:r>
              <a:rPr lang="en-US" sz="3000" dirty="0" smtClean="0"/>
              <a:t> </a:t>
            </a:r>
            <a:r>
              <a:rPr lang="en-US" sz="3000" dirty="0" err="1" smtClean="0"/>
              <a:t>est</a:t>
            </a:r>
            <a:r>
              <a:rPr lang="en-US" sz="3000" dirty="0" smtClean="0"/>
              <a:t>- </a:t>
            </a:r>
            <a:r>
              <a:rPr lang="en-US" sz="3000" dirty="0" err="1" smtClean="0"/>
              <a:t>elle</a:t>
            </a:r>
            <a:r>
              <a:rPr lang="en-US" sz="3000" dirty="0" smtClean="0"/>
              <a:t> </a:t>
            </a:r>
            <a:r>
              <a:rPr lang="en-US" sz="3000" dirty="0" err="1" smtClean="0"/>
              <a:t>meublée</a:t>
            </a:r>
            <a:r>
              <a:rPr lang="en-US" sz="3000" dirty="0" smtClean="0"/>
              <a:t>? </a:t>
            </a:r>
            <a:endParaRPr lang="el-GR" sz="3000" dirty="0"/>
          </a:p>
        </p:txBody>
      </p:sp>
      <p:pic>
        <p:nvPicPr>
          <p:cNvPr id="3" name="Picture 2" descr="Image associÃ©e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68760"/>
            <a:ext cx="7776863" cy="5387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106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045"/>
    </mc:Choice>
    <mc:Fallback>
      <p:transition spd="slow" advTm="68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493</TotalTime>
  <Words>564</Words>
  <Application>Microsoft Office PowerPoint</Application>
  <PresentationFormat>On-screen Show (4:3)</PresentationFormat>
  <Paragraphs>98</Paragraphs>
  <Slides>19</Slides>
  <Notes>0</Notes>
  <HiddenSlides>0</HiddenSlides>
  <MMClips>19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Solstice</vt:lpstr>
      <vt:lpstr>JE PRÉSENTE MA MAISON</vt:lpstr>
      <vt:lpstr>JE PRÉSENTE MA MAISON</vt:lpstr>
      <vt:lpstr>Adjectifs pour décrire </vt:lpstr>
      <vt:lpstr>Les étages et les parties d’ une maison</vt:lpstr>
      <vt:lpstr>PowerPoint Presentation</vt:lpstr>
      <vt:lpstr>PowerPoint Presentation</vt:lpstr>
      <vt:lpstr>Les pièces d’ une maison</vt:lpstr>
      <vt:lpstr>Comment les pièces sont- elles meublées? </vt:lpstr>
      <vt:lpstr>Comment une chambre d’enfant est- elle meublée? </vt:lpstr>
      <vt:lpstr>- Qu'est-ce qu'il y a dans la salle de bains?  - Dans la salle de bains, il y a...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Les prépositions de lieu</vt:lpstr>
      <vt:lpstr>PowerPoint Presentation</vt:lpstr>
      <vt:lpstr>Révisons les prépositions de lieu</vt:lpstr>
      <vt:lpstr>A toi, maintenant 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Στέλιος</dc:creator>
  <cp:lastModifiedBy>User</cp:lastModifiedBy>
  <cp:revision>61</cp:revision>
  <dcterms:created xsi:type="dcterms:W3CDTF">2018-07-02T13:52:23Z</dcterms:created>
  <dcterms:modified xsi:type="dcterms:W3CDTF">2020-11-18T17:39:33Z</dcterms:modified>
</cp:coreProperties>
</file>