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80" r:id="rId3"/>
    <p:sldId id="263" r:id="rId4"/>
    <p:sldId id="257" r:id="rId5"/>
    <p:sldId id="264" r:id="rId6"/>
    <p:sldId id="258" r:id="rId7"/>
    <p:sldId id="259" r:id="rId8"/>
    <p:sldId id="265" r:id="rId9"/>
    <p:sldId id="267" r:id="rId10"/>
    <p:sldId id="268" r:id="rId11"/>
    <p:sldId id="269" r:id="rId12"/>
    <p:sldId id="272" r:id="rId13"/>
    <p:sldId id="279" r:id="rId14"/>
    <p:sldId id="270" r:id="rId15"/>
    <p:sldId id="273" r:id="rId16"/>
    <p:sldId id="271" r:id="rId17"/>
    <p:sldId id="275" r:id="rId18"/>
    <p:sldId id="276" r:id="rId19"/>
    <p:sldId id="277" r:id="rId20"/>
    <p:sldId id="278" r:id="rId21"/>
    <p:sldId id="274" r:id="rId22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674" y="-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8/6/2025</a:t>
            </a:fld>
            <a:endParaRPr lang="el-GR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8/6/2025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8/6/2025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8/6/2025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8/6/2025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8/6/2025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8/6/2025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8/6/2025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8/6/2025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8/6/2025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8/6/2025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F2853615-BFDE-46DE-814C-47EC6EF6D371}" type="datetimeFigureOut">
              <a:rPr lang="el-GR" smtClean="0"/>
              <a:t>8/6/2025</a:t>
            </a:fld>
            <a:endParaRPr lang="el-G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l-GR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-50vbXDsGCE?si=0fFV_B3MhuqfJUAB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5.png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5.pn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1" t="2371" r="9430" b="3510"/>
          <a:stretch/>
        </p:blipFill>
        <p:spPr bwMode="auto">
          <a:xfrm>
            <a:off x="1232903" y="433105"/>
            <a:ext cx="7056658" cy="6164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652120" y="1806773"/>
            <a:ext cx="294663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Η Προστακτική</a:t>
            </a:r>
            <a:endParaRPr lang="el-GR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4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10"/>
    </mc:Choice>
    <mc:Fallback xmlns="">
      <p:transition spd="slow" advTm="19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94400" y="44624"/>
            <a:ext cx="7498080" cy="1143000"/>
          </a:xfrm>
        </p:spPr>
        <p:txBody>
          <a:bodyPr/>
          <a:lstStyle/>
          <a:p>
            <a:pPr algn="ctr"/>
            <a:r>
              <a:rPr lang="en-US" dirty="0" smtClean="0"/>
              <a:t>Formation </a:t>
            </a:r>
            <a:r>
              <a:rPr lang="en-US" sz="3200" dirty="0" smtClean="0"/>
              <a:t>(</a:t>
            </a:r>
            <a:r>
              <a:rPr lang="el-GR" sz="3200" dirty="0" smtClean="0"/>
              <a:t>σχηματισμός)</a:t>
            </a:r>
            <a:endParaRPr lang="el-GR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986408" y="1717888"/>
            <a:ext cx="3657600" cy="466344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US" sz="2600" dirty="0" err="1" smtClean="0"/>
              <a:t>Pr</a:t>
            </a:r>
            <a:r>
              <a:rPr lang="fr-FR" sz="2600" dirty="0" smtClean="0"/>
              <a:t>é</a:t>
            </a:r>
            <a:r>
              <a:rPr lang="en-US" sz="2600" dirty="0" smtClean="0"/>
              <a:t>sent de l’ </a:t>
            </a:r>
            <a:r>
              <a:rPr lang="en-US" sz="2600" dirty="0" err="1" smtClean="0"/>
              <a:t>Indicatif</a:t>
            </a:r>
            <a:endParaRPr lang="en-US" sz="2600" dirty="0" smtClean="0"/>
          </a:p>
          <a:p>
            <a:pPr marL="82296" indent="0">
              <a:buNone/>
            </a:pPr>
            <a:r>
              <a:rPr lang="en-US" sz="2000" dirty="0" smtClean="0"/>
              <a:t>E</a:t>
            </a:r>
            <a:r>
              <a:rPr lang="el-GR" sz="2000" dirty="0" err="1" smtClean="0"/>
              <a:t>νεστώτας</a:t>
            </a:r>
            <a:r>
              <a:rPr lang="el-GR" sz="2000" dirty="0" smtClean="0"/>
              <a:t> της Οριστικής  </a:t>
            </a:r>
          </a:p>
          <a:p>
            <a:pPr marL="82296" indent="0">
              <a:buNone/>
            </a:pPr>
            <a:endParaRPr lang="el-GR" sz="2000" dirty="0"/>
          </a:p>
          <a:p>
            <a:pPr marL="82296" indent="0">
              <a:buNone/>
            </a:pPr>
            <a:r>
              <a:rPr lang="en-US" dirty="0" smtClean="0"/>
              <a:t>Je </a:t>
            </a:r>
            <a:r>
              <a:rPr lang="en-US" dirty="0" err="1" smtClean="0"/>
              <a:t>prends</a:t>
            </a:r>
            <a:endParaRPr lang="en-US" dirty="0"/>
          </a:p>
          <a:p>
            <a:pPr marL="82296" indent="0">
              <a:buNone/>
            </a:pPr>
            <a:r>
              <a:rPr lang="en-US" dirty="0" err="1" smtClean="0"/>
              <a:t>Tu</a:t>
            </a:r>
            <a:r>
              <a:rPr lang="en-US" dirty="0" smtClean="0"/>
              <a:t> </a:t>
            </a:r>
            <a:r>
              <a:rPr lang="en-US" b="1" u="sng" dirty="0" err="1" smtClean="0"/>
              <a:t>prends</a:t>
            </a:r>
            <a:endParaRPr lang="en-US" dirty="0" smtClean="0"/>
          </a:p>
          <a:p>
            <a:pPr marL="82296" indent="0">
              <a:buNone/>
            </a:pPr>
            <a:r>
              <a:rPr lang="en-US" dirty="0" smtClean="0"/>
              <a:t>Il, </a:t>
            </a:r>
            <a:r>
              <a:rPr lang="en-US" dirty="0" err="1" smtClean="0"/>
              <a:t>elle</a:t>
            </a:r>
            <a:r>
              <a:rPr lang="en-US" dirty="0" smtClean="0"/>
              <a:t> </a:t>
            </a:r>
            <a:r>
              <a:rPr lang="en-US" dirty="0" err="1" smtClean="0"/>
              <a:t>prend</a:t>
            </a:r>
            <a:endParaRPr lang="en-US" dirty="0" smtClean="0"/>
          </a:p>
          <a:p>
            <a:pPr marL="82296" indent="0">
              <a:buNone/>
            </a:pPr>
            <a:r>
              <a:rPr lang="en-US" dirty="0" smtClean="0"/>
              <a:t>Nous </a:t>
            </a:r>
            <a:r>
              <a:rPr lang="en-US" b="1" u="sng" dirty="0" err="1" smtClean="0"/>
              <a:t>prenons</a:t>
            </a:r>
            <a:endParaRPr lang="en-US" b="1" u="sng" dirty="0" smtClean="0"/>
          </a:p>
          <a:p>
            <a:pPr marL="82296" indent="0">
              <a:buNone/>
            </a:pPr>
            <a:r>
              <a:rPr lang="en-US" dirty="0" err="1" smtClean="0"/>
              <a:t>Vous</a:t>
            </a:r>
            <a:r>
              <a:rPr lang="en-US" dirty="0" smtClean="0"/>
              <a:t> </a:t>
            </a:r>
            <a:r>
              <a:rPr lang="en-US" b="1" u="sng" dirty="0" err="1" smtClean="0"/>
              <a:t>prenez</a:t>
            </a:r>
            <a:endParaRPr lang="en-US" b="1" u="sng" dirty="0" smtClean="0"/>
          </a:p>
          <a:p>
            <a:pPr marL="82296" indent="0">
              <a:buNone/>
            </a:pPr>
            <a:r>
              <a:rPr lang="en-US" dirty="0" err="1" smtClean="0"/>
              <a:t>Ils</a:t>
            </a:r>
            <a:r>
              <a:rPr lang="en-US" dirty="0" smtClean="0"/>
              <a:t>, </a:t>
            </a:r>
            <a:r>
              <a:rPr lang="en-US" dirty="0" err="1" smtClean="0"/>
              <a:t>elles</a:t>
            </a:r>
            <a:r>
              <a:rPr lang="en-US" dirty="0" smtClean="0"/>
              <a:t> </a:t>
            </a:r>
            <a:r>
              <a:rPr lang="en-US" dirty="0" err="1" smtClean="0"/>
              <a:t>prennent</a:t>
            </a:r>
            <a:endParaRPr lang="el-GR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355976" y="1658417"/>
            <a:ext cx="5112568" cy="466344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US" dirty="0" smtClean="0"/>
              <a:t>          </a:t>
            </a:r>
            <a:r>
              <a:rPr lang="en-US" sz="2600" dirty="0" smtClean="0"/>
              <a:t>Imp</a:t>
            </a:r>
            <a:r>
              <a:rPr lang="fr-FR" sz="2600" dirty="0" smtClean="0"/>
              <a:t>é</a:t>
            </a:r>
            <a:r>
              <a:rPr lang="en-US" sz="2600" dirty="0" err="1" smtClean="0"/>
              <a:t>ratif</a:t>
            </a:r>
            <a:endParaRPr lang="el-GR" sz="2600" dirty="0" smtClean="0"/>
          </a:p>
          <a:p>
            <a:pPr marL="82296" indent="0">
              <a:buNone/>
            </a:pPr>
            <a:r>
              <a:rPr lang="en-US" sz="1700" dirty="0" smtClean="0"/>
              <a:t>                 </a:t>
            </a:r>
            <a:r>
              <a:rPr lang="el-GR" sz="1700" dirty="0" smtClean="0"/>
              <a:t>Προστακτική</a:t>
            </a:r>
            <a:endParaRPr lang="en-US" sz="1700" dirty="0" smtClean="0"/>
          </a:p>
          <a:p>
            <a:pPr marL="82296" indent="0">
              <a:buNone/>
            </a:pPr>
            <a:endParaRPr lang="en-US" dirty="0" smtClean="0"/>
          </a:p>
          <a:p>
            <a:pPr marL="82296" indent="0">
              <a:buNone/>
            </a:pPr>
            <a:endParaRPr lang="en-US" dirty="0" smtClean="0"/>
          </a:p>
          <a:p>
            <a:pPr marL="82296" indent="0">
              <a:buNone/>
            </a:pPr>
            <a:r>
              <a:rPr lang="en-US" b="1" dirty="0" err="1" smtClean="0">
                <a:solidFill>
                  <a:srgbClr val="FF0000"/>
                </a:solidFill>
              </a:rPr>
              <a:t>Prends</a:t>
            </a:r>
            <a:r>
              <a:rPr lang="en-US" dirty="0" smtClean="0"/>
              <a:t> !</a:t>
            </a:r>
            <a:r>
              <a:rPr lang="el-GR" dirty="0" smtClean="0"/>
              <a:t>  </a:t>
            </a:r>
            <a:r>
              <a:rPr lang="en-US" dirty="0" smtClean="0"/>
              <a:t>  </a:t>
            </a:r>
            <a:r>
              <a:rPr lang="el-GR" b="1" dirty="0" smtClean="0">
                <a:solidFill>
                  <a:srgbClr val="00B050"/>
                </a:solidFill>
              </a:rPr>
              <a:t>Ν</a:t>
            </a:r>
            <a:r>
              <a:rPr lang="en-US" b="1" dirty="0" smtClean="0">
                <a:solidFill>
                  <a:srgbClr val="00B050"/>
                </a:solidFill>
              </a:rPr>
              <a:t>e </a:t>
            </a:r>
            <a:r>
              <a:rPr lang="en-US" b="1" dirty="0" err="1" smtClean="0">
                <a:solidFill>
                  <a:srgbClr val="00B050"/>
                </a:solidFill>
              </a:rPr>
              <a:t>prends</a:t>
            </a:r>
            <a:r>
              <a:rPr lang="en-US" b="1" dirty="0" smtClean="0">
                <a:solidFill>
                  <a:srgbClr val="00B050"/>
                </a:solidFill>
              </a:rPr>
              <a:t> pas </a:t>
            </a:r>
            <a:r>
              <a:rPr lang="en-US" dirty="0" smtClean="0"/>
              <a:t>!</a:t>
            </a:r>
          </a:p>
          <a:p>
            <a:pPr marL="82296" indent="0">
              <a:buNone/>
            </a:pPr>
            <a:endParaRPr lang="en-US" dirty="0"/>
          </a:p>
          <a:p>
            <a:pPr marL="82296" indent="0">
              <a:buNone/>
            </a:pPr>
            <a:r>
              <a:rPr lang="en-US" b="1" dirty="0" err="1" smtClean="0">
                <a:solidFill>
                  <a:srgbClr val="FF0000"/>
                </a:solidFill>
              </a:rPr>
              <a:t>Prenons</a:t>
            </a:r>
            <a:r>
              <a:rPr lang="en-US" dirty="0" smtClean="0"/>
              <a:t> !  </a:t>
            </a:r>
            <a:r>
              <a:rPr lang="en-US" b="1" dirty="0" smtClean="0">
                <a:solidFill>
                  <a:srgbClr val="00B050"/>
                </a:solidFill>
              </a:rPr>
              <a:t>Ne </a:t>
            </a:r>
            <a:r>
              <a:rPr lang="en-US" b="1" dirty="0" err="1" smtClean="0">
                <a:solidFill>
                  <a:srgbClr val="00B050"/>
                </a:solidFill>
              </a:rPr>
              <a:t>prenons</a:t>
            </a:r>
            <a:r>
              <a:rPr lang="en-US" b="1" dirty="0" smtClean="0">
                <a:solidFill>
                  <a:srgbClr val="00B050"/>
                </a:solidFill>
              </a:rPr>
              <a:t> pas</a:t>
            </a:r>
            <a:r>
              <a:rPr lang="en-US" dirty="0" smtClean="0"/>
              <a:t>!</a:t>
            </a:r>
          </a:p>
          <a:p>
            <a:pPr marL="82296" indent="0">
              <a:buNone/>
            </a:pPr>
            <a:r>
              <a:rPr lang="en-US" b="1" dirty="0" err="1" smtClean="0">
                <a:solidFill>
                  <a:srgbClr val="FF0000"/>
                </a:solidFill>
              </a:rPr>
              <a:t>Prenez</a:t>
            </a:r>
            <a:r>
              <a:rPr lang="en-US" dirty="0" smtClean="0"/>
              <a:t> !    </a:t>
            </a:r>
            <a:r>
              <a:rPr lang="en-US" b="1" dirty="0" smtClean="0">
                <a:solidFill>
                  <a:srgbClr val="00B050"/>
                </a:solidFill>
              </a:rPr>
              <a:t>Ne </a:t>
            </a:r>
            <a:r>
              <a:rPr lang="en-US" b="1" dirty="0" err="1" smtClean="0">
                <a:solidFill>
                  <a:srgbClr val="00B050"/>
                </a:solidFill>
              </a:rPr>
              <a:t>prenez</a:t>
            </a:r>
            <a:r>
              <a:rPr lang="en-US" b="1" dirty="0" smtClean="0">
                <a:solidFill>
                  <a:srgbClr val="00B050"/>
                </a:solidFill>
              </a:rPr>
              <a:t> pas</a:t>
            </a:r>
            <a:r>
              <a:rPr lang="en-US" b="1" dirty="0" smtClean="0"/>
              <a:t>!</a:t>
            </a:r>
            <a:endParaRPr lang="el-GR" b="1" dirty="0"/>
          </a:p>
        </p:txBody>
      </p:sp>
      <p:sp>
        <p:nvSpPr>
          <p:cNvPr id="7" name="Right Arrow 6"/>
          <p:cNvSpPr/>
          <p:nvPr/>
        </p:nvSpPr>
        <p:spPr>
          <a:xfrm>
            <a:off x="4425395" y="1844824"/>
            <a:ext cx="495037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Rectangle 10"/>
          <p:cNvSpPr/>
          <p:nvPr/>
        </p:nvSpPr>
        <p:spPr>
          <a:xfrm>
            <a:off x="1806450" y="1052736"/>
            <a:ext cx="5732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0">
              <a:buNone/>
            </a:pPr>
            <a:r>
              <a:rPr lang="en-US" sz="2400" dirty="0" err="1" smtClean="0"/>
              <a:t>Verbes</a:t>
            </a:r>
            <a:r>
              <a:rPr lang="en-US" sz="2400" dirty="0" smtClean="0"/>
              <a:t> 3e </a:t>
            </a:r>
            <a:r>
              <a:rPr lang="en-US" sz="2400" dirty="0" err="1" smtClean="0"/>
              <a:t>groupe</a:t>
            </a:r>
            <a:r>
              <a:rPr lang="en-US" sz="2400" dirty="0" smtClean="0"/>
              <a:t>: </a:t>
            </a:r>
            <a:r>
              <a:rPr lang="en-US" sz="3200" b="1" dirty="0" err="1" smtClean="0"/>
              <a:t>prend</a:t>
            </a:r>
            <a:r>
              <a:rPr lang="el-GR" sz="3200" b="1" dirty="0" smtClean="0"/>
              <a:t>-</a:t>
            </a:r>
            <a:r>
              <a:rPr lang="en-US" sz="3200" b="1" dirty="0" smtClean="0"/>
              <a:t>re</a:t>
            </a:r>
            <a:r>
              <a:rPr lang="en-US" sz="2400" dirty="0" smtClean="0"/>
              <a:t> (</a:t>
            </a:r>
            <a:r>
              <a:rPr lang="el-GR" sz="2400" dirty="0" smtClean="0"/>
              <a:t>παίρνω</a:t>
            </a:r>
            <a:r>
              <a:rPr lang="el-GR" dirty="0" smtClean="0"/>
              <a:t>)</a:t>
            </a:r>
            <a:endParaRPr lang="el-GR" dirty="0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1064776" y="3573016"/>
            <a:ext cx="480547" cy="267998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064296" y="4581128"/>
            <a:ext cx="771400" cy="36004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064296" y="5085184"/>
            <a:ext cx="771401" cy="288032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4" name="Right Arrow 7"/>
          <p:cNvSpPr/>
          <p:nvPr/>
        </p:nvSpPr>
        <p:spPr>
          <a:xfrm>
            <a:off x="3621815" y="4694148"/>
            <a:ext cx="709840" cy="133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Right Arrow 7"/>
          <p:cNvSpPr/>
          <p:nvPr/>
        </p:nvSpPr>
        <p:spPr>
          <a:xfrm>
            <a:off x="3617536" y="5198204"/>
            <a:ext cx="709840" cy="133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Right Arrow 7"/>
          <p:cNvSpPr/>
          <p:nvPr/>
        </p:nvSpPr>
        <p:spPr>
          <a:xfrm>
            <a:off x="3619189" y="3707015"/>
            <a:ext cx="709840" cy="133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2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08"/>
    </mc:Choice>
    <mc:Fallback xmlns="">
      <p:transition spd="slow" advTm="38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31640" y="116632"/>
            <a:ext cx="7498080" cy="1143000"/>
          </a:xfrm>
        </p:spPr>
        <p:txBody>
          <a:bodyPr/>
          <a:lstStyle/>
          <a:p>
            <a:pPr algn="ctr"/>
            <a:r>
              <a:rPr lang="en-US" dirty="0" smtClean="0"/>
              <a:t>Formation </a:t>
            </a:r>
            <a:r>
              <a:rPr lang="en-US" sz="3200" dirty="0" smtClean="0"/>
              <a:t>(</a:t>
            </a:r>
            <a:r>
              <a:rPr lang="el-GR" sz="3200" dirty="0" smtClean="0"/>
              <a:t>σχηματισμός)</a:t>
            </a:r>
            <a:endParaRPr lang="el-GR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986408" y="1717888"/>
            <a:ext cx="3657600" cy="466344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US" sz="2600" dirty="0" err="1" smtClean="0"/>
              <a:t>Pr</a:t>
            </a:r>
            <a:r>
              <a:rPr lang="fr-FR" sz="2600" dirty="0" smtClean="0"/>
              <a:t>é</a:t>
            </a:r>
            <a:r>
              <a:rPr lang="en-US" sz="2600" dirty="0" smtClean="0"/>
              <a:t>sent de l’ </a:t>
            </a:r>
            <a:r>
              <a:rPr lang="en-US" sz="2600" dirty="0" err="1" smtClean="0"/>
              <a:t>Indicatif</a:t>
            </a:r>
            <a:endParaRPr lang="en-US" sz="2600" dirty="0" smtClean="0"/>
          </a:p>
          <a:p>
            <a:pPr marL="82296" indent="0">
              <a:buNone/>
            </a:pPr>
            <a:r>
              <a:rPr lang="en-US" sz="2000" dirty="0" smtClean="0"/>
              <a:t>E</a:t>
            </a:r>
            <a:r>
              <a:rPr lang="el-GR" sz="2000" dirty="0" err="1" smtClean="0"/>
              <a:t>νεστώτας</a:t>
            </a:r>
            <a:r>
              <a:rPr lang="el-GR" sz="2000" dirty="0" smtClean="0"/>
              <a:t> της Οριστικής  </a:t>
            </a:r>
          </a:p>
          <a:p>
            <a:pPr marL="82296" indent="0">
              <a:buNone/>
            </a:pPr>
            <a:endParaRPr lang="el-GR" sz="2000" dirty="0"/>
          </a:p>
          <a:p>
            <a:pPr marL="82296" indent="0">
              <a:buNone/>
            </a:pPr>
            <a:r>
              <a:rPr lang="en-US" dirty="0" smtClean="0"/>
              <a:t>Je bois</a:t>
            </a:r>
            <a:endParaRPr lang="en-US" dirty="0"/>
          </a:p>
          <a:p>
            <a:pPr marL="82296" indent="0">
              <a:buNone/>
            </a:pPr>
            <a:r>
              <a:rPr lang="en-US" dirty="0" err="1" smtClean="0"/>
              <a:t>Tu</a:t>
            </a:r>
            <a:r>
              <a:rPr lang="en-US" dirty="0" smtClean="0"/>
              <a:t> </a:t>
            </a:r>
            <a:r>
              <a:rPr lang="en-US" b="1" u="sng" dirty="0" smtClean="0"/>
              <a:t>bois</a:t>
            </a:r>
            <a:endParaRPr lang="en-US" dirty="0" smtClean="0"/>
          </a:p>
          <a:p>
            <a:pPr marL="82296" indent="0">
              <a:buNone/>
            </a:pPr>
            <a:r>
              <a:rPr lang="en-US" dirty="0" smtClean="0"/>
              <a:t>Il, </a:t>
            </a:r>
            <a:r>
              <a:rPr lang="en-US" dirty="0" err="1" smtClean="0"/>
              <a:t>elle</a:t>
            </a:r>
            <a:r>
              <a:rPr lang="en-US" dirty="0" smtClean="0"/>
              <a:t> </a:t>
            </a:r>
            <a:r>
              <a:rPr lang="en-US" dirty="0" err="1" smtClean="0"/>
              <a:t>boit</a:t>
            </a:r>
            <a:endParaRPr lang="en-US" dirty="0" smtClean="0"/>
          </a:p>
          <a:p>
            <a:pPr marL="82296" indent="0">
              <a:buNone/>
            </a:pPr>
            <a:r>
              <a:rPr lang="en-US" dirty="0" smtClean="0"/>
              <a:t>Nous </a:t>
            </a:r>
            <a:r>
              <a:rPr lang="en-US" b="1" u="sng" dirty="0" err="1" smtClean="0"/>
              <a:t>buvons</a:t>
            </a:r>
            <a:endParaRPr lang="en-US" b="1" u="sng" dirty="0" smtClean="0"/>
          </a:p>
          <a:p>
            <a:pPr marL="82296" indent="0">
              <a:buNone/>
            </a:pPr>
            <a:r>
              <a:rPr lang="en-US" dirty="0" err="1" smtClean="0"/>
              <a:t>Vous</a:t>
            </a:r>
            <a:r>
              <a:rPr lang="en-US" dirty="0" smtClean="0"/>
              <a:t> </a:t>
            </a:r>
            <a:r>
              <a:rPr lang="en-US" b="1" u="sng" dirty="0" err="1" smtClean="0"/>
              <a:t>buvez</a:t>
            </a:r>
            <a:endParaRPr lang="en-US" b="1" u="sng" dirty="0" smtClean="0"/>
          </a:p>
          <a:p>
            <a:pPr marL="82296" indent="0">
              <a:buNone/>
            </a:pPr>
            <a:r>
              <a:rPr lang="en-US" dirty="0" err="1" smtClean="0"/>
              <a:t>Ils</a:t>
            </a:r>
            <a:r>
              <a:rPr lang="en-US" dirty="0" smtClean="0"/>
              <a:t>, </a:t>
            </a:r>
            <a:r>
              <a:rPr lang="en-US" dirty="0" err="1" smtClean="0"/>
              <a:t>elles</a:t>
            </a:r>
            <a:r>
              <a:rPr lang="en-US" dirty="0" smtClean="0"/>
              <a:t> </a:t>
            </a:r>
            <a:r>
              <a:rPr lang="en-US" dirty="0" err="1" smtClean="0"/>
              <a:t>boivent</a:t>
            </a:r>
            <a:endParaRPr lang="el-GR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355976" y="1658417"/>
            <a:ext cx="5112568" cy="466344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US" dirty="0" smtClean="0"/>
              <a:t>          </a:t>
            </a:r>
            <a:r>
              <a:rPr lang="en-US" sz="2600" dirty="0" smtClean="0"/>
              <a:t>Imp</a:t>
            </a:r>
            <a:r>
              <a:rPr lang="fr-FR" sz="2600" dirty="0" smtClean="0"/>
              <a:t>é</a:t>
            </a:r>
            <a:r>
              <a:rPr lang="en-US" sz="2600" dirty="0" err="1" smtClean="0"/>
              <a:t>ratif</a:t>
            </a:r>
            <a:endParaRPr lang="el-GR" sz="2600" dirty="0" smtClean="0"/>
          </a:p>
          <a:p>
            <a:pPr marL="82296" indent="0">
              <a:buNone/>
            </a:pPr>
            <a:r>
              <a:rPr lang="en-US" sz="1700" dirty="0" smtClean="0"/>
              <a:t>                 </a:t>
            </a:r>
            <a:r>
              <a:rPr lang="el-GR" sz="1700" dirty="0" smtClean="0"/>
              <a:t>Προστακτική</a:t>
            </a:r>
            <a:endParaRPr lang="en-US" sz="1700" dirty="0" smtClean="0"/>
          </a:p>
          <a:p>
            <a:pPr marL="82296" indent="0">
              <a:buNone/>
            </a:pPr>
            <a:endParaRPr lang="en-US" dirty="0" smtClean="0"/>
          </a:p>
          <a:p>
            <a:pPr marL="82296" indent="0">
              <a:buNone/>
            </a:pPr>
            <a:endParaRPr lang="en-US" dirty="0" smtClean="0"/>
          </a:p>
          <a:p>
            <a:pPr marL="82296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Bois</a:t>
            </a:r>
            <a:r>
              <a:rPr lang="en-US" dirty="0" smtClean="0"/>
              <a:t> !</a:t>
            </a:r>
            <a:r>
              <a:rPr lang="el-GR" dirty="0" smtClean="0"/>
              <a:t>  </a:t>
            </a:r>
            <a:r>
              <a:rPr lang="en-US" dirty="0" smtClean="0"/>
              <a:t>  </a:t>
            </a:r>
            <a:r>
              <a:rPr lang="el-GR" b="1" dirty="0" smtClean="0">
                <a:solidFill>
                  <a:srgbClr val="00B050"/>
                </a:solidFill>
              </a:rPr>
              <a:t>Ν</a:t>
            </a:r>
            <a:r>
              <a:rPr lang="en-US" b="1" dirty="0" smtClean="0">
                <a:solidFill>
                  <a:srgbClr val="00B050"/>
                </a:solidFill>
              </a:rPr>
              <a:t>e bois pas </a:t>
            </a:r>
            <a:r>
              <a:rPr lang="en-US" dirty="0" smtClean="0"/>
              <a:t>!</a:t>
            </a:r>
          </a:p>
          <a:p>
            <a:pPr marL="82296" indent="0">
              <a:buNone/>
            </a:pPr>
            <a:endParaRPr lang="en-US" dirty="0"/>
          </a:p>
          <a:p>
            <a:pPr marL="82296" indent="0">
              <a:buNone/>
            </a:pPr>
            <a:r>
              <a:rPr lang="en-US" b="1" dirty="0" err="1" smtClean="0">
                <a:solidFill>
                  <a:srgbClr val="FF0000"/>
                </a:solidFill>
              </a:rPr>
              <a:t>Buvons</a:t>
            </a:r>
            <a:r>
              <a:rPr lang="en-US" dirty="0" smtClean="0"/>
              <a:t> ! </a:t>
            </a:r>
            <a:r>
              <a:rPr lang="en-US" b="1" dirty="0" smtClean="0">
                <a:solidFill>
                  <a:srgbClr val="00B050"/>
                </a:solidFill>
              </a:rPr>
              <a:t>Ne </a:t>
            </a:r>
            <a:r>
              <a:rPr lang="en-US" b="1" dirty="0" err="1" smtClean="0">
                <a:solidFill>
                  <a:srgbClr val="00B050"/>
                </a:solidFill>
              </a:rPr>
              <a:t>buvons</a:t>
            </a:r>
            <a:r>
              <a:rPr lang="en-US" b="1" dirty="0" smtClean="0">
                <a:solidFill>
                  <a:srgbClr val="00B050"/>
                </a:solidFill>
              </a:rPr>
              <a:t> pas</a:t>
            </a:r>
            <a:r>
              <a:rPr lang="en-US" dirty="0" smtClean="0"/>
              <a:t>!</a:t>
            </a:r>
          </a:p>
          <a:p>
            <a:pPr marL="82296" indent="0">
              <a:buNone/>
            </a:pPr>
            <a:r>
              <a:rPr lang="en-US" b="1" dirty="0" err="1" smtClean="0">
                <a:solidFill>
                  <a:srgbClr val="FF0000"/>
                </a:solidFill>
              </a:rPr>
              <a:t>Buvez</a:t>
            </a:r>
            <a:r>
              <a:rPr lang="en-US" dirty="0" smtClean="0"/>
              <a:t> !    </a:t>
            </a:r>
            <a:r>
              <a:rPr lang="en-US" b="1" dirty="0" smtClean="0">
                <a:solidFill>
                  <a:srgbClr val="00B050"/>
                </a:solidFill>
              </a:rPr>
              <a:t>Ne </a:t>
            </a:r>
            <a:r>
              <a:rPr lang="en-US" b="1" dirty="0" err="1" smtClean="0">
                <a:solidFill>
                  <a:srgbClr val="00B050"/>
                </a:solidFill>
              </a:rPr>
              <a:t>buvez</a:t>
            </a:r>
            <a:r>
              <a:rPr lang="en-US" b="1" dirty="0" smtClean="0">
                <a:solidFill>
                  <a:srgbClr val="00B050"/>
                </a:solidFill>
              </a:rPr>
              <a:t> pas</a:t>
            </a:r>
            <a:r>
              <a:rPr lang="en-US" b="1" dirty="0" smtClean="0"/>
              <a:t>!</a:t>
            </a:r>
            <a:endParaRPr lang="el-GR" b="1" dirty="0"/>
          </a:p>
        </p:txBody>
      </p:sp>
      <p:sp>
        <p:nvSpPr>
          <p:cNvPr id="7" name="Right Arrow 6"/>
          <p:cNvSpPr/>
          <p:nvPr/>
        </p:nvSpPr>
        <p:spPr>
          <a:xfrm>
            <a:off x="4425395" y="1844824"/>
            <a:ext cx="495037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Rectangle 10"/>
          <p:cNvSpPr/>
          <p:nvPr/>
        </p:nvSpPr>
        <p:spPr>
          <a:xfrm>
            <a:off x="1806450" y="1052736"/>
            <a:ext cx="5732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0">
              <a:buNone/>
            </a:pPr>
            <a:r>
              <a:rPr lang="en-US" sz="2400" dirty="0" err="1" smtClean="0"/>
              <a:t>Verbes</a:t>
            </a:r>
            <a:r>
              <a:rPr lang="en-US" sz="2400" dirty="0" smtClean="0"/>
              <a:t> 3e </a:t>
            </a:r>
            <a:r>
              <a:rPr lang="en-US" sz="2400" dirty="0" err="1" smtClean="0"/>
              <a:t>groupe</a:t>
            </a:r>
            <a:r>
              <a:rPr lang="en-US" sz="2400" dirty="0" smtClean="0"/>
              <a:t>: </a:t>
            </a:r>
            <a:r>
              <a:rPr lang="en-US" sz="3200" b="1" dirty="0" err="1" smtClean="0"/>
              <a:t>boi</a:t>
            </a:r>
            <a:r>
              <a:rPr lang="el-GR" sz="3200" b="1" dirty="0" smtClean="0"/>
              <a:t>-</a:t>
            </a:r>
            <a:r>
              <a:rPr lang="en-US" sz="3200" b="1" dirty="0" smtClean="0"/>
              <a:t>re</a:t>
            </a:r>
            <a:r>
              <a:rPr lang="en-US" sz="2400" dirty="0" smtClean="0"/>
              <a:t> (</a:t>
            </a:r>
            <a:r>
              <a:rPr lang="el-GR" sz="2400" dirty="0" smtClean="0"/>
              <a:t>πίνω</a:t>
            </a:r>
            <a:r>
              <a:rPr lang="el-GR" dirty="0" smtClean="0"/>
              <a:t>)</a:t>
            </a:r>
            <a:endParaRPr lang="el-GR" dirty="0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1064296" y="3583033"/>
            <a:ext cx="480547" cy="267998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136304" y="4581128"/>
            <a:ext cx="771400" cy="36004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112795" y="5085184"/>
            <a:ext cx="794909" cy="36004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4" name="Right Arrow 7"/>
          <p:cNvSpPr/>
          <p:nvPr/>
        </p:nvSpPr>
        <p:spPr>
          <a:xfrm>
            <a:off x="3587365" y="3717032"/>
            <a:ext cx="709840" cy="133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Right Arrow 7"/>
          <p:cNvSpPr/>
          <p:nvPr/>
        </p:nvSpPr>
        <p:spPr>
          <a:xfrm>
            <a:off x="3605641" y="4735161"/>
            <a:ext cx="709840" cy="133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Right Arrow 7"/>
          <p:cNvSpPr/>
          <p:nvPr/>
        </p:nvSpPr>
        <p:spPr>
          <a:xfrm>
            <a:off x="3617536" y="5198204"/>
            <a:ext cx="709840" cy="133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0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57"/>
    </mc:Choice>
    <mc:Fallback xmlns="">
      <p:transition spd="slow" advTm="17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31640" y="116632"/>
            <a:ext cx="7498080" cy="1143000"/>
          </a:xfrm>
        </p:spPr>
        <p:txBody>
          <a:bodyPr/>
          <a:lstStyle/>
          <a:p>
            <a:pPr algn="ctr"/>
            <a:r>
              <a:rPr lang="en-US" dirty="0" smtClean="0"/>
              <a:t>Formation </a:t>
            </a:r>
            <a:r>
              <a:rPr lang="en-US" sz="3200" dirty="0" smtClean="0"/>
              <a:t>(</a:t>
            </a:r>
            <a:r>
              <a:rPr lang="el-GR" sz="3200" dirty="0" smtClean="0"/>
              <a:t>σχηματισμός)</a:t>
            </a:r>
            <a:endParaRPr lang="el-GR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058416" y="1717888"/>
            <a:ext cx="3657600" cy="466344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US" sz="2600" dirty="0" err="1" smtClean="0"/>
              <a:t>Pr</a:t>
            </a:r>
            <a:r>
              <a:rPr lang="fr-FR" sz="2600" dirty="0" smtClean="0"/>
              <a:t>é</a:t>
            </a:r>
            <a:r>
              <a:rPr lang="en-US" sz="2600" dirty="0" smtClean="0"/>
              <a:t>sent de l’ </a:t>
            </a:r>
            <a:r>
              <a:rPr lang="en-US" sz="2600" dirty="0" err="1" smtClean="0"/>
              <a:t>Indicatif</a:t>
            </a:r>
            <a:endParaRPr lang="en-US" sz="2600" dirty="0" smtClean="0"/>
          </a:p>
          <a:p>
            <a:pPr marL="82296" indent="0">
              <a:buNone/>
            </a:pPr>
            <a:r>
              <a:rPr lang="en-US" sz="2000" dirty="0" smtClean="0"/>
              <a:t>E</a:t>
            </a:r>
            <a:r>
              <a:rPr lang="el-GR" sz="2000" dirty="0" err="1" smtClean="0"/>
              <a:t>νεστώτας</a:t>
            </a:r>
            <a:r>
              <a:rPr lang="el-GR" sz="2000" dirty="0" smtClean="0"/>
              <a:t> της Οριστικής  </a:t>
            </a:r>
          </a:p>
          <a:p>
            <a:pPr marL="82296" indent="0">
              <a:buNone/>
            </a:pPr>
            <a:endParaRPr lang="el-GR" sz="2000" dirty="0"/>
          </a:p>
          <a:p>
            <a:pPr marL="82296" indent="0">
              <a:buNone/>
            </a:pPr>
            <a:r>
              <a:rPr lang="en-US" dirty="0" smtClean="0"/>
              <a:t>Je </a:t>
            </a:r>
            <a:r>
              <a:rPr lang="en-US" dirty="0" err="1" smtClean="0"/>
              <a:t>vais</a:t>
            </a:r>
            <a:endParaRPr lang="en-US" dirty="0"/>
          </a:p>
          <a:p>
            <a:pPr marL="82296" indent="0">
              <a:buNone/>
            </a:pPr>
            <a:r>
              <a:rPr lang="en-US" dirty="0" err="1" smtClean="0"/>
              <a:t>Tu</a:t>
            </a:r>
            <a:r>
              <a:rPr lang="en-US" dirty="0" smtClean="0"/>
              <a:t> </a:t>
            </a:r>
            <a:r>
              <a:rPr lang="en-US" b="1" u="sng" dirty="0" smtClean="0"/>
              <a:t>vas</a:t>
            </a:r>
            <a:endParaRPr lang="en-US" dirty="0" smtClean="0"/>
          </a:p>
          <a:p>
            <a:pPr marL="82296" indent="0">
              <a:buNone/>
            </a:pPr>
            <a:r>
              <a:rPr lang="en-US" dirty="0" smtClean="0"/>
              <a:t>Il, </a:t>
            </a:r>
            <a:r>
              <a:rPr lang="en-US" dirty="0" err="1" smtClean="0"/>
              <a:t>elle</a:t>
            </a:r>
            <a:r>
              <a:rPr lang="en-US" dirty="0" smtClean="0"/>
              <a:t> </a:t>
            </a:r>
            <a:r>
              <a:rPr lang="en-US" dirty="0" err="1" smtClean="0"/>
              <a:t>va</a:t>
            </a:r>
            <a:endParaRPr lang="en-US" dirty="0" smtClean="0"/>
          </a:p>
          <a:p>
            <a:pPr marL="82296" indent="0">
              <a:buNone/>
            </a:pPr>
            <a:r>
              <a:rPr lang="en-US" dirty="0" smtClean="0"/>
              <a:t>Nous </a:t>
            </a:r>
            <a:r>
              <a:rPr lang="en-US" b="1" u="sng" dirty="0" err="1" smtClean="0"/>
              <a:t>allons</a:t>
            </a:r>
            <a:endParaRPr lang="en-US" b="1" u="sng" dirty="0" smtClean="0"/>
          </a:p>
          <a:p>
            <a:pPr marL="82296" indent="0">
              <a:buNone/>
            </a:pPr>
            <a:r>
              <a:rPr lang="en-US" dirty="0" err="1" smtClean="0"/>
              <a:t>Vous</a:t>
            </a:r>
            <a:r>
              <a:rPr lang="en-US" dirty="0" smtClean="0"/>
              <a:t> </a:t>
            </a:r>
            <a:r>
              <a:rPr lang="en-US" b="1" u="sng" dirty="0" err="1" smtClean="0"/>
              <a:t>allez</a:t>
            </a:r>
            <a:endParaRPr lang="en-US" b="1" u="sng" dirty="0" smtClean="0"/>
          </a:p>
          <a:p>
            <a:pPr marL="82296" indent="0">
              <a:buNone/>
            </a:pPr>
            <a:r>
              <a:rPr lang="en-US" dirty="0" err="1" smtClean="0"/>
              <a:t>Ils</a:t>
            </a:r>
            <a:r>
              <a:rPr lang="en-US" dirty="0" smtClean="0"/>
              <a:t>, </a:t>
            </a:r>
            <a:r>
              <a:rPr lang="en-US" dirty="0" err="1" smtClean="0"/>
              <a:t>elles</a:t>
            </a:r>
            <a:r>
              <a:rPr lang="en-US" dirty="0" smtClean="0"/>
              <a:t> </a:t>
            </a:r>
            <a:r>
              <a:rPr lang="en-US" dirty="0" err="1" smtClean="0"/>
              <a:t>vont</a:t>
            </a:r>
            <a:endParaRPr lang="el-GR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499992" y="1658417"/>
            <a:ext cx="5112568" cy="466344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US" dirty="0" smtClean="0"/>
              <a:t>          </a:t>
            </a:r>
            <a:r>
              <a:rPr lang="en-US" sz="2600" dirty="0" smtClean="0"/>
              <a:t>Imp</a:t>
            </a:r>
            <a:r>
              <a:rPr lang="fr-FR" sz="2600" dirty="0" smtClean="0"/>
              <a:t>é</a:t>
            </a:r>
            <a:r>
              <a:rPr lang="en-US" sz="2600" dirty="0" err="1" smtClean="0"/>
              <a:t>ratif</a:t>
            </a:r>
            <a:endParaRPr lang="el-GR" sz="2600" dirty="0" smtClean="0"/>
          </a:p>
          <a:p>
            <a:pPr marL="82296" indent="0">
              <a:buNone/>
            </a:pPr>
            <a:r>
              <a:rPr lang="en-US" sz="1700" dirty="0" smtClean="0"/>
              <a:t>                 </a:t>
            </a:r>
            <a:r>
              <a:rPr lang="el-GR" sz="1700" dirty="0" smtClean="0"/>
              <a:t>Προστακτική</a:t>
            </a:r>
            <a:endParaRPr lang="en-US" sz="1700" dirty="0" smtClean="0"/>
          </a:p>
          <a:p>
            <a:pPr marL="82296" indent="0">
              <a:buNone/>
            </a:pPr>
            <a:endParaRPr lang="en-US" dirty="0" smtClean="0"/>
          </a:p>
          <a:p>
            <a:pPr marL="82296" indent="0">
              <a:buNone/>
            </a:pPr>
            <a:endParaRPr lang="en-US" dirty="0" smtClean="0"/>
          </a:p>
          <a:p>
            <a:pPr marL="82296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err="1" smtClean="0">
                <a:solidFill>
                  <a:srgbClr val="FF0000"/>
                </a:solidFill>
              </a:rPr>
              <a:t>Va</a:t>
            </a:r>
            <a:r>
              <a:rPr lang="en-US" dirty="0" smtClean="0"/>
              <a:t> !</a:t>
            </a:r>
            <a:r>
              <a:rPr lang="el-GR" dirty="0" smtClean="0"/>
              <a:t>  </a:t>
            </a:r>
            <a:r>
              <a:rPr lang="en-US" dirty="0" smtClean="0"/>
              <a:t>      </a:t>
            </a:r>
            <a:r>
              <a:rPr lang="el-GR" b="1" dirty="0" smtClean="0">
                <a:solidFill>
                  <a:srgbClr val="00B050"/>
                </a:solidFill>
              </a:rPr>
              <a:t>Ν</a:t>
            </a:r>
            <a:r>
              <a:rPr lang="en-US" b="1" dirty="0" smtClean="0">
                <a:solidFill>
                  <a:srgbClr val="00B050"/>
                </a:solidFill>
              </a:rPr>
              <a:t>e </a:t>
            </a:r>
            <a:r>
              <a:rPr lang="en-US" b="1" dirty="0" err="1" smtClean="0">
                <a:solidFill>
                  <a:srgbClr val="00B050"/>
                </a:solidFill>
              </a:rPr>
              <a:t>va</a:t>
            </a:r>
            <a:r>
              <a:rPr lang="en-US" b="1" dirty="0" smtClean="0">
                <a:solidFill>
                  <a:srgbClr val="00B050"/>
                </a:solidFill>
              </a:rPr>
              <a:t> pas </a:t>
            </a:r>
            <a:r>
              <a:rPr lang="en-US" dirty="0" smtClean="0"/>
              <a:t>!</a:t>
            </a:r>
          </a:p>
          <a:p>
            <a:pPr marL="82296" indent="0">
              <a:buNone/>
            </a:pPr>
            <a:endParaRPr lang="en-US" dirty="0"/>
          </a:p>
          <a:p>
            <a:pPr marL="82296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err="1" smtClean="0">
                <a:solidFill>
                  <a:srgbClr val="FF0000"/>
                </a:solidFill>
              </a:rPr>
              <a:t>Allons</a:t>
            </a:r>
            <a:r>
              <a:rPr lang="en-US" dirty="0" smtClean="0"/>
              <a:t> ! </a:t>
            </a:r>
            <a:r>
              <a:rPr lang="en-US" b="1" dirty="0" smtClean="0">
                <a:solidFill>
                  <a:srgbClr val="00B050"/>
                </a:solidFill>
              </a:rPr>
              <a:t>N’ </a:t>
            </a:r>
            <a:r>
              <a:rPr lang="en-US" b="1" dirty="0" err="1" smtClean="0">
                <a:solidFill>
                  <a:srgbClr val="00B050"/>
                </a:solidFill>
              </a:rPr>
              <a:t>allons</a:t>
            </a:r>
            <a:r>
              <a:rPr lang="en-US" b="1" dirty="0" smtClean="0">
                <a:solidFill>
                  <a:srgbClr val="00B050"/>
                </a:solidFill>
              </a:rPr>
              <a:t> pas</a:t>
            </a:r>
            <a:r>
              <a:rPr lang="en-US" dirty="0" smtClean="0"/>
              <a:t>!</a:t>
            </a:r>
          </a:p>
          <a:p>
            <a:pPr marL="82296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err="1" smtClean="0">
                <a:solidFill>
                  <a:srgbClr val="FF0000"/>
                </a:solidFill>
              </a:rPr>
              <a:t>Allez</a:t>
            </a:r>
            <a:r>
              <a:rPr lang="en-US" dirty="0" smtClean="0"/>
              <a:t> !    </a:t>
            </a:r>
            <a:r>
              <a:rPr lang="en-US" b="1" dirty="0" smtClean="0">
                <a:solidFill>
                  <a:srgbClr val="00B050"/>
                </a:solidFill>
              </a:rPr>
              <a:t>N’ </a:t>
            </a:r>
            <a:r>
              <a:rPr lang="en-US" b="1" dirty="0" err="1" smtClean="0">
                <a:solidFill>
                  <a:srgbClr val="00B050"/>
                </a:solidFill>
              </a:rPr>
              <a:t>allez</a:t>
            </a:r>
            <a:r>
              <a:rPr lang="en-US" b="1" dirty="0" smtClean="0">
                <a:solidFill>
                  <a:srgbClr val="00B050"/>
                </a:solidFill>
              </a:rPr>
              <a:t> pas</a:t>
            </a:r>
            <a:r>
              <a:rPr lang="en-US" b="1" dirty="0" smtClean="0"/>
              <a:t>!</a:t>
            </a:r>
            <a:endParaRPr lang="el-GR" b="1" dirty="0"/>
          </a:p>
        </p:txBody>
      </p:sp>
      <p:sp>
        <p:nvSpPr>
          <p:cNvPr id="7" name="Right Arrow 6"/>
          <p:cNvSpPr/>
          <p:nvPr/>
        </p:nvSpPr>
        <p:spPr>
          <a:xfrm>
            <a:off x="4425395" y="1844824"/>
            <a:ext cx="495037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Right Arrow 7"/>
          <p:cNvSpPr/>
          <p:nvPr/>
        </p:nvSpPr>
        <p:spPr>
          <a:xfrm>
            <a:off x="3707904" y="3696998"/>
            <a:ext cx="70984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Rectangle 10"/>
          <p:cNvSpPr/>
          <p:nvPr/>
        </p:nvSpPr>
        <p:spPr>
          <a:xfrm>
            <a:off x="1806450" y="1052736"/>
            <a:ext cx="5732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0">
              <a:buNone/>
            </a:pPr>
            <a:r>
              <a:rPr lang="en-US" sz="2400" dirty="0" err="1" smtClean="0"/>
              <a:t>Verbes</a:t>
            </a:r>
            <a:r>
              <a:rPr lang="en-US" sz="2400" dirty="0" smtClean="0"/>
              <a:t> 3e </a:t>
            </a:r>
            <a:r>
              <a:rPr lang="en-US" sz="2400" dirty="0" err="1" smtClean="0"/>
              <a:t>groupe</a:t>
            </a:r>
            <a:r>
              <a:rPr lang="en-US" sz="2400" dirty="0" smtClean="0"/>
              <a:t>: </a:t>
            </a:r>
            <a:r>
              <a:rPr lang="en-US" sz="3200" b="1" dirty="0" smtClean="0"/>
              <a:t>all-</a:t>
            </a:r>
            <a:r>
              <a:rPr lang="en-US" sz="3200" b="1" dirty="0" err="1" smtClean="0"/>
              <a:t>er</a:t>
            </a:r>
            <a:r>
              <a:rPr lang="en-US" sz="3200" b="1" dirty="0" smtClean="0"/>
              <a:t> </a:t>
            </a:r>
            <a:r>
              <a:rPr lang="en-US" sz="2400" dirty="0" smtClean="0"/>
              <a:t>(</a:t>
            </a:r>
            <a:r>
              <a:rPr lang="el-GR" sz="2400" dirty="0" smtClean="0"/>
              <a:t>πηγαίνω</a:t>
            </a:r>
            <a:r>
              <a:rPr lang="el-GR" dirty="0" smtClean="0"/>
              <a:t>)</a:t>
            </a:r>
            <a:endParaRPr lang="el-GR" dirty="0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1208067" y="3592058"/>
            <a:ext cx="480547" cy="267998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267184" y="4612242"/>
            <a:ext cx="771400" cy="36004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267184" y="5123672"/>
            <a:ext cx="715551" cy="24702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110013" y="3655041"/>
            <a:ext cx="240272" cy="267998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4744921" y="3429000"/>
            <a:ext cx="835191" cy="7200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Right Arrow 7"/>
          <p:cNvSpPr/>
          <p:nvPr/>
        </p:nvSpPr>
        <p:spPr>
          <a:xfrm>
            <a:off x="3790152" y="4761148"/>
            <a:ext cx="709840" cy="133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Right Arrow 7"/>
          <p:cNvSpPr/>
          <p:nvPr/>
        </p:nvSpPr>
        <p:spPr>
          <a:xfrm>
            <a:off x="3779913" y="5236693"/>
            <a:ext cx="709840" cy="133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03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1"/>
    </mc:Choice>
    <mc:Fallback xmlns="">
      <p:transition spd="slow" advTm="40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31640" y="116632"/>
            <a:ext cx="7498080" cy="1143000"/>
          </a:xfrm>
        </p:spPr>
        <p:txBody>
          <a:bodyPr/>
          <a:lstStyle/>
          <a:p>
            <a:pPr algn="ctr"/>
            <a:r>
              <a:rPr lang="en-US" dirty="0" smtClean="0"/>
              <a:t>Formation </a:t>
            </a:r>
            <a:r>
              <a:rPr lang="en-US" sz="3200" dirty="0" smtClean="0"/>
              <a:t>(</a:t>
            </a:r>
            <a:r>
              <a:rPr lang="el-GR" sz="3200" dirty="0" smtClean="0"/>
              <a:t>σχηματισμός)</a:t>
            </a:r>
            <a:endParaRPr lang="el-GR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058416" y="1717888"/>
            <a:ext cx="3657600" cy="466344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US" sz="2600" dirty="0" err="1" smtClean="0"/>
              <a:t>Pr</a:t>
            </a:r>
            <a:r>
              <a:rPr lang="fr-FR" sz="2600" dirty="0" smtClean="0"/>
              <a:t>é</a:t>
            </a:r>
            <a:r>
              <a:rPr lang="en-US" sz="2600" dirty="0" smtClean="0"/>
              <a:t>sent de l’ </a:t>
            </a:r>
            <a:r>
              <a:rPr lang="en-US" sz="2600" dirty="0" err="1" smtClean="0"/>
              <a:t>Indicatif</a:t>
            </a:r>
            <a:endParaRPr lang="en-US" sz="2600" dirty="0" smtClean="0"/>
          </a:p>
          <a:p>
            <a:pPr marL="82296" indent="0">
              <a:buNone/>
            </a:pPr>
            <a:r>
              <a:rPr lang="en-US" sz="2000" dirty="0" smtClean="0"/>
              <a:t>E</a:t>
            </a:r>
            <a:r>
              <a:rPr lang="el-GR" sz="2000" dirty="0" err="1" smtClean="0"/>
              <a:t>νεστώτας</a:t>
            </a:r>
            <a:r>
              <a:rPr lang="el-GR" sz="2000" dirty="0" smtClean="0"/>
              <a:t> της Οριστικής  </a:t>
            </a:r>
          </a:p>
          <a:p>
            <a:pPr marL="82296" indent="0">
              <a:buNone/>
            </a:pPr>
            <a:endParaRPr lang="el-GR" sz="2000" dirty="0"/>
          </a:p>
          <a:p>
            <a:pPr marL="82296" indent="0">
              <a:buNone/>
            </a:pPr>
            <a:r>
              <a:rPr lang="en-US" dirty="0" smtClean="0"/>
              <a:t>Je </a:t>
            </a:r>
            <a:r>
              <a:rPr lang="en-US" dirty="0" err="1" smtClean="0"/>
              <a:t>vais</a:t>
            </a:r>
            <a:endParaRPr lang="en-US" dirty="0"/>
          </a:p>
          <a:p>
            <a:pPr marL="82296" indent="0">
              <a:buNone/>
            </a:pPr>
            <a:r>
              <a:rPr lang="en-US" dirty="0" err="1" smtClean="0"/>
              <a:t>Tu</a:t>
            </a:r>
            <a:r>
              <a:rPr lang="en-US" dirty="0" smtClean="0"/>
              <a:t> </a:t>
            </a:r>
            <a:r>
              <a:rPr lang="en-US" b="1" u="sng" dirty="0" smtClean="0"/>
              <a:t>vas</a:t>
            </a:r>
            <a:endParaRPr lang="en-US" dirty="0" smtClean="0"/>
          </a:p>
          <a:p>
            <a:pPr marL="82296" indent="0">
              <a:buNone/>
            </a:pPr>
            <a:r>
              <a:rPr lang="en-US" dirty="0" smtClean="0"/>
              <a:t>Il, </a:t>
            </a:r>
            <a:r>
              <a:rPr lang="en-US" dirty="0" err="1" smtClean="0"/>
              <a:t>elle</a:t>
            </a:r>
            <a:r>
              <a:rPr lang="en-US" dirty="0" smtClean="0"/>
              <a:t> </a:t>
            </a:r>
            <a:r>
              <a:rPr lang="en-US" dirty="0" err="1" smtClean="0"/>
              <a:t>va</a:t>
            </a:r>
            <a:endParaRPr lang="en-US" dirty="0" smtClean="0"/>
          </a:p>
          <a:p>
            <a:pPr marL="82296" indent="0">
              <a:buNone/>
            </a:pPr>
            <a:r>
              <a:rPr lang="en-US" dirty="0" smtClean="0"/>
              <a:t>Nous </a:t>
            </a:r>
            <a:r>
              <a:rPr lang="en-US" b="1" u="sng" dirty="0" err="1" smtClean="0"/>
              <a:t>allons</a:t>
            </a:r>
            <a:endParaRPr lang="en-US" b="1" u="sng" dirty="0" smtClean="0"/>
          </a:p>
          <a:p>
            <a:pPr marL="82296" indent="0">
              <a:buNone/>
            </a:pPr>
            <a:r>
              <a:rPr lang="en-US" dirty="0" err="1" smtClean="0"/>
              <a:t>Vous</a:t>
            </a:r>
            <a:r>
              <a:rPr lang="en-US" dirty="0" smtClean="0"/>
              <a:t> </a:t>
            </a:r>
            <a:r>
              <a:rPr lang="en-US" b="1" u="sng" dirty="0" err="1" smtClean="0"/>
              <a:t>allez</a:t>
            </a:r>
            <a:endParaRPr lang="en-US" b="1" u="sng" dirty="0" smtClean="0"/>
          </a:p>
          <a:p>
            <a:pPr marL="82296" indent="0">
              <a:buNone/>
            </a:pPr>
            <a:r>
              <a:rPr lang="en-US" dirty="0" err="1" smtClean="0"/>
              <a:t>Ils</a:t>
            </a:r>
            <a:r>
              <a:rPr lang="en-US" dirty="0" smtClean="0"/>
              <a:t>, </a:t>
            </a:r>
            <a:r>
              <a:rPr lang="en-US" dirty="0" err="1" smtClean="0"/>
              <a:t>elles</a:t>
            </a:r>
            <a:r>
              <a:rPr lang="en-US" dirty="0" smtClean="0"/>
              <a:t> </a:t>
            </a:r>
            <a:r>
              <a:rPr lang="en-US" dirty="0" err="1" smtClean="0"/>
              <a:t>vont</a:t>
            </a:r>
            <a:endParaRPr lang="el-GR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499992" y="1658417"/>
            <a:ext cx="5112568" cy="466344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US" dirty="0" smtClean="0"/>
              <a:t>          </a:t>
            </a:r>
            <a:r>
              <a:rPr lang="en-US" sz="2600" dirty="0" smtClean="0"/>
              <a:t>Imp</a:t>
            </a:r>
            <a:r>
              <a:rPr lang="fr-FR" sz="2600" dirty="0" smtClean="0"/>
              <a:t>é</a:t>
            </a:r>
            <a:r>
              <a:rPr lang="en-US" sz="2600" dirty="0" err="1" smtClean="0"/>
              <a:t>ratif</a:t>
            </a:r>
            <a:endParaRPr lang="el-GR" sz="2600" dirty="0" smtClean="0"/>
          </a:p>
          <a:p>
            <a:pPr marL="82296" indent="0">
              <a:buNone/>
            </a:pPr>
            <a:r>
              <a:rPr lang="en-US" sz="1700" dirty="0" smtClean="0"/>
              <a:t>                 </a:t>
            </a:r>
            <a:r>
              <a:rPr lang="el-GR" sz="1700" dirty="0" smtClean="0"/>
              <a:t>Προστακτική</a:t>
            </a:r>
            <a:endParaRPr lang="en-US" sz="1700" dirty="0" smtClean="0"/>
          </a:p>
          <a:p>
            <a:pPr marL="82296" indent="0">
              <a:buNone/>
            </a:pPr>
            <a:endParaRPr lang="en-US" dirty="0" smtClean="0"/>
          </a:p>
          <a:p>
            <a:pPr marL="82296" indent="0">
              <a:buNone/>
            </a:pPr>
            <a:endParaRPr lang="en-US" dirty="0" smtClean="0"/>
          </a:p>
          <a:p>
            <a:pPr marL="82296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err="1" smtClean="0">
                <a:solidFill>
                  <a:srgbClr val="FF0000"/>
                </a:solidFill>
              </a:rPr>
              <a:t>Va</a:t>
            </a:r>
            <a:r>
              <a:rPr lang="en-US" dirty="0" smtClean="0"/>
              <a:t> !</a:t>
            </a:r>
            <a:r>
              <a:rPr lang="el-GR" dirty="0" smtClean="0"/>
              <a:t>  </a:t>
            </a:r>
            <a:r>
              <a:rPr lang="en-US" dirty="0" smtClean="0"/>
              <a:t>      </a:t>
            </a:r>
            <a:r>
              <a:rPr lang="el-GR" b="1" dirty="0" smtClean="0">
                <a:solidFill>
                  <a:srgbClr val="00B050"/>
                </a:solidFill>
              </a:rPr>
              <a:t>Ν</a:t>
            </a:r>
            <a:r>
              <a:rPr lang="en-US" b="1" dirty="0" smtClean="0">
                <a:solidFill>
                  <a:srgbClr val="00B050"/>
                </a:solidFill>
              </a:rPr>
              <a:t>e </a:t>
            </a:r>
            <a:r>
              <a:rPr lang="en-US" b="1" dirty="0" err="1" smtClean="0">
                <a:solidFill>
                  <a:srgbClr val="00B050"/>
                </a:solidFill>
              </a:rPr>
              <a:t>va</a:t>
            </a:r>
            <a:r>
              <a:rPr lang="en-US" b="1" dirty="0" smtClean="0">
                <a:solidFill>
                  <a:srgbClr val="00B050"/>
                </a:solidFill>
              </a:rPr>
              <a:t> pas </a:t>
            </a:r>
            <a:r>
              <a:rPr lang="en-US" dirty="0" smtClean="0"/>
              <a:t>!</a:t>
            </a:r>
          </a:p>
          <a:p>
            <a:pPr marL="82296" indent="0">
              <a:buNone/>
            </a:pPr>
            <a:endParaRPr lang="en-US" dirty="0"/>
          </a:p>
          <a:p>
            <a:pPr marL="82296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err="1" smtClean="0">
                <a:solidFill>
                  <a:srgbClr val="FF0000"/>
                </a:solidFill>
              </a:rPr>
              <a:t>Allons</a:t>
            </a:r>
            <a:r>
              <a:rPr lang="en-US" dirty="0" smtClean="0"/>
              <a:t> ! </a:t>
            </a:r>
            <a:r>
              <a:rPr lang="en-US" b="1" dirty="0" smtClean="0">
                <a:solidFill>
                  <a:srgbClr val="00B050"/>
                </a:solidFill>
              </a:rPr>
              <a:t>N’ </a:t>
            </a:r>
            <a:r>
              <a:rPr lang="en-US" b="1" dirty="0" err="1" smtClean="0">
                <a:solidFill>
                  <a:srgbClr val="00B050"/>
                </a:solidFill>
              </a:rPr>
              <a:t>allons</a:t>
            </a:r>
            <a:r>
              <a:rPr lang="en-US" b="1" dirty="0" smtClean="0">
                <a:solidFill>
                  <a:srgbClr val="00B050"/>
                </a:solidFill>
              </a:rPr>
              <a:t> pas</a:t>
            </a:r>
            <a:r>
              <a:rPr lang="en-US" dirty="0" smtClean="0"/>
              <a:t>!</a:t>
            </a:r>
          </a:p>
          <a:p>
            <a:pPr marL="82296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err="1" smtClean="0">
                <a:solidFill>
                  <a:srgbClr val="FF0000"/>
                </a:solidFill>
              </a:rPr>
              <a:t>Allez</a:t>
            </a:r>
            <a:r>
              <a:rPr lang="en-US" dirty="0" smtClean="0"/>
              <a:t> !    </a:t>
            </a:r>
            <a:r>
              <a:rPr lang="en-US" b="1" dirty="0" smtClean="0">
                <a:solidFill>
                  <a:srgbClr val="00B050"/>
                </a:solidFill>
              </a:rPr>
              <a:t>N’ </a:t>
            </a:r>
            <a:r>
              <a:rPr lang="en-US" b="1" dirty="0" err="1" smtClean="0">
                <a:solidFill>
                  <a:srgbClr val="00B050"/>
                </a:solidFill>
              </a:rPr>
              <a:t>allez</a:t>
            </a:r>
            <a:r>
              <a:rPr lang="en-US" b="1" dirty="0" smtClean="0">
                <a:solidFill>
                  <a:srgbClr val="00B050"/>
                </a:solidFill>
              </a:rPr>
              <a:t> pas</a:t>
            </a:r>
            <a:r>
              <a:rPr lang="en-US" b="1" dirty="0" smtClean="0"/>
              <a:t>!</a:t>
            </a:r>
            <a:endParaRPr lang="el-GR" b="1" dirty="0"/>
          </a:p>
        </p:txBody>
      </p:sp>
      <p:sp>
        <p:nvSpPr>
          <p:cNvPr id="7" name="Right Arrow 6"/>
          <p:cNvSpPr/>
          <p:nvPr/>
        </p:nvSpPr>
        <p:spPr>
          <a:xfrm>
            <a:off x="4425395" y="1844824"/>
            <a:ext cx="495037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Right Arrow 7"/>
          <p:cNvSpPr/>
          <p:nvPr/>
        </p:nvSpPr>
        <p:spPr>
          <a:xfrm>
            <a:off x="3707904" y="3696998"/>
            <a:ext cx="70984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Rectangle 10"/>
          <p:cNvSpPr/>
          <p:nvPr/>
        </p:nvSpPr>
        <p:spPr>
          <a:xfrm>
            <a:off x="1806450" y="1052736"/>
            <a:ext cx="5732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0">
              <a:buNone/>
            </a:pPr>
            <a:r>
              <a:rPr lang="en-US" sz="2400" dirty="0" err="1" smtClean="0"/>
              <a:t>Verbes</a:t>
            </a:r>
            <a:r>
              <a:rPr lang="en-US" sz="2400" dirty="0" smtClean="0"/>
              <a:t> 3e </a:t>
            </a:r>
            <a:r>
              <a:rPr lang="en-US" sz="2400" dirty="0" err="1" smtClean="0"/>
              <a:t>groupe</a:t>
            </a:r>
            <a:r>
              <a:rPr lang="en-US" sz="2400" dirty="0" smtClean="0"/>
              <a:t>: </a:t>
            </a:r>
            <a:r>
              <a:rPr lang="en-US" sz="3200" b="1" dirty="0" smtClean="0"/>
              <a:t>all-</a:t>
            </a:r>
            <a:r>
              <a:rPr lang="en-US" sz="3200" b="1" dirty="0" err="1" smtClean="0"/>
              <a:t>er</a:t>
            </a:r>
            <a:r>
              <a:rPr lang="en-US" sz="3200" b="1" dirty="0" smtClean="0"/>
              <a:t> </a:t>
            </a:r>
            <a:r>
              <a:rPr lang="en-US" sz="2400" dirty="0" smtClean="0"/>
              <a:t>(</a:t>
            </a:r>
            <a:r>
              <a:rPr lang="el-GR" sz="2400" dirty="0" smtClean="0"/>
              <a:t>πηγαίνω</a:t>
            </a:r>
            <a:r>
              <a:rPr lang="el-GR" dirty="0" smtClean="0"/>
              <a:t>)</a:t>
            </a:r>
            <a:endParaRPr lang="el-GR" dirty="0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1208067" y="3592058"/>
            <a:ext cx="480547" cy="267998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267184" y="4612242"/>
            <a:ext cx="771400" cy="36004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267184" y="5123672"/>
            <a:ext cx="715551" cy="24702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099480" y="3635007"/>
            <a:ext cx="240272" cy="267998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4744921" y="3429000"/>
            <a:ext cx="835191" cy="7200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Right Arrow 7"/>
          <p:cNvSpPr/>
          <p:nvPr/>
        </p:nvSpPr>
        <p:spPr>
          <a:xfrm>
            <a:off x="3790152" y="4761148"/>
            <a:ext cx="709840" cy="133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Right Arrow 7"/>
          <p:cNvSpPr/>
          <p:nvPr/>
        </p:nvSpPr>
        <p:spPr>
          <a:xfrm>
            <a:off x="3779913" y="5236693"/>
            <a:ext cx="709840" cy="133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Snip Single Corner Rectangle 8"/>
          <p:cNvSpPr/>
          <p:nvPr/>
        </p:nvSpPr>
        <p:spPr>
          <a:xfrm>
            <a:off x="2255620" y="6093296"/>
            <a:ext cx="4980676" cy="576064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Vas- y !       N’ y </a:t>
            </a:r>
            <a:r>
              <a:rPr lang="en-US" sz="3200" dirty="0" err="1" smtClean="0"/>
              <a:t>va</a:t>
            </a:r>
            <a:r>
              <a:rPr lang="en-US" sz="3200" dirty="0" smtClean="0"/>
              <a:t> pas !</a:t>
            </a:r>
            <a:endParaRPr lang="el-GR" sz="3200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77"/>
    </mc:Choice>
    <mc:Fallback xmlns="">
      <p:transition spd="slow" advTm="26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31640" y="116632"/>
            <a:ext cx="7498080" cy="1143000"/>
          </a:xfrm>
        </p:spPr>
        <p:txBody>
          <a:bodyPr/>
          <a:lstStyle/>
          <a:p>
            <a:pPr algn="ctr"/>
            <a:r>
              <a:rPr lang="en-US" dirty="0" smtClean="0"/>
              <a:t>Formation </a:t>
            </a:r>
            <a:r>
              <a:rPr lang="en-US" sz="3200" dirty="0" smtClean="0"/>
              <a:t>(</a:t>
            </a:r>
            <a:r>
              <a:rPr lang="el-GR" sz="3200" dirty="0" smtClean="0"/>
              <a:t>σχηματισμός)</a:t>
            </a:r>
            <a:endParaRPr lang="el-GR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986408" y="1717888"/>
            <a:ext cx="3657600" cy="466344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US" sz="2600" dirty="0" err="1" smtClean="0"/>
              <a:t>Pr</a:t>
            </a:r>
            <a:r>
              <a:rPr lang="fr-FR" sz="2600" dirty="0" smtClean="0"/>
              <a:t>é</a:t>
            </a:r>
            <a:r>
              <a:rPr lang="en-US" sz="2600" dirty="0" smtClean="0"/>
              <a:t>sent de l’ </a:t>
            </a:r>
            <a:r>
              <a:rPr lang="en-US" sz="2600" dirty="0" err="1" smtClean="0"/>
              <a:t>Indicatif</a:t>
            </a:r>
            <a:endParaRPr lang="en-US" sz="2600" dirty="0" smtClean="0"/>
          </a:p>
          <a:p>
            <a:pPr marL="82296" indent="0">
              <a:buNone/>
            </a:pPr>
            <a:r>
              <a:rPr lang="en-US" sz="2000" dirty="0" smtClean="0"/>
              <a:t>E</a:t>
            </a:r>
            <a:r>
              <a:rPr lang="el-GR" sz="2000" dirty="0" err="1" smtClean="0"/>
              <a:t>νεστώτας</a:t>
            </a:r>
            <a:r>
              <a:rPr lang="el-GR" sz="2000" dirty="0" smtClean="0"/>
              <a:t> της Οριστικής  </a:t>
            </a:r>
          </a:p>
          <a:p>
            <a:pPr marL="82296" indent="0">
              <a:buNone/>
            </a:pPr>
            <a:endParaRPr lang="el-GR" sz="2000" dirty="0" smtClean="0"/>
          </a:p>
          <a:p>
            <a:pPr marL="82296" indent="0">
              <a:buNone/>
            </a:pPr>
            <a:r>
              <a:rPr lang="en-US" dirty="0" smtClean="0"/>
              <a:t>Je </a:t>
            </a:r>
            <a:r>
              <a:rPr lang="en-US" dirty="0" err="1" smtClean="0"/>
              <a:t>fais</a:t>
            </a:r>
            <a:endParaRPr lang="en-US" dirty="0" smtClean="0"/>
          </a:p>
          <a:p>
            <a:pPr marL="82296" indent="0">
              <a:buNone/>
            </a:pPr>
            <a:r>
              <a:rPr lang="en-US" dirty="0" err="1" smtClean="0"/>
              <a:t>Tu</a:t>
            </a:r>
            <a:r>
              <a:rPr lang="en-US" dirty="0" smtClean="0"/>
              <a:t> </a:t>
            </a:r>
            <a:r>
              <a:rPr lang="en-US" b="1" u="sng" dirty="0" err="1" smtClean="0"/>
              <a:t>fais</a:t>
            </a:r>
            <a:endParaRPr lang="en-US" dirty="0" smtClean="0"/>
          </a:p>
          <a:p>
            <a:pPr marL="82296" indent="0">
              <a:buNone/>
            </a:pPr>
            <a:r>
              <a:rPr lang="en-US" dirty="0" smtClean="0"/>
              <a:t>Il, </a:t>
            </a:r>
            <a:r>
              <a:rPr lang="en-US" dirty="0" err="1" smtClean="0"/>
              <a:t>elle</a:t>
            </a:r>
            <a:r>
              <a:rPr lang="en-US" dirty="0" smtClean="0"/>
              <a:t> fait</a:t>
            </a:r>
          </a:p>
          <a:p>
            <a:pPr marL="82296" indent="0">
              <a:buNone/>
            </a:pPr>
            <a:r>
              <a:rPr lang="en-US" dirty="0" smtClean="0"/>
              <a:t>Nous </a:t>
            </a:r>
            <a:r>
              <a:rPr lang="en-US" b="1" u="sng" dirty="0" err="1" smtClean="0"/>
              <a:t>faisons</a:t>
            </a:r>
            <a:endParaRPr lang="en-US" b="1" u="sng" dirty="0" smtClean="0"/>
          </a:p>
          <a:p>
            <a:pPr marL="82296" indent="0">
              <a:buNone/>
            </a:pPr>
            <a:r>
              <a:rPr lang="en-US" dirty="0" err="1" smtClean="0"/>
              <a:t>Vous</a:t>
            </a:r>
            <a:r>
              <a:rPr lang="en-US" dirty="0" smtClean="0"/>
              <a:t> </a:t>
            </a:r>
            <a:r>
              <a:rPr lang="en-US" b="1" u="sng" dirty="0" err="1" smtClean="0"/>
              <a:t>faite</a:t>
            </a:r>
            <a:r>
              <a:rPr lang="en-US" b="1" u="sng" dirty="0" err="1" smtClean="0">
                <a:solidFill>
                  <a:srgbClr val="002060"/>
                </a:solidFill>
              </a:rPr>
              <a:t>s</a:t>
            </a:r>
            <a:endParaRPr lang="en-US" b="1" u="sng" dirty="0" smtClean="0">
              <a:solidFill>
                <a:srgbClr val="002060"/>
              </a:solidFill>
            </a:endParaRPr>
          </a:p>
          <a:p>
            <a:pPr marL="82296" indent="0">
              <a:buNone/>
            </a:pPr>
            <a:r>
              <a:rPr lang="en-US" dirty="0" err="1" smtClean="0"/>
              <a:t>Ils</a:t>
            </a:r>
            <a:r>
              <a:rPr lang="en-US" dirty="0" smtClean="0"/>
              <a:t>, </a:t>
            </a:r>
            <a:r>
              <a:rPr lang="en-US" dirty="0" err="1" smtClean="0"/>
              <a:t>elles</a:t>
            </a:r>
            <a:r>
              <a:rPr lang="en-US" dirty="0" smtClean="0"/>
              <a:t> font</a:t>
            </a:r>
            <a:endParaRPr lang="el-GR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355976" y="1658417"/>
            <a:ext cx="5112568" cy="466344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US" dirty="0" smtClean="0"/>
              <a:t>          </a:t>
            </a:r>
            <a:r>
              <a:rPr lang="en-US" sz="2600" dirty="0" smtClean="0"/>
              <a:t>Imp</a:t>
            </a:r>
            <a:r>
              <a:rPr lang="fr-FR" sz="2600" dirty="0" smtClean="0"/>
              <a:t>é</a:t>
            </a:r>
            <a:r>
              <a:rPr lang="en-US" sz="2600" dirty="0" err="1" smtClean="0"/>
              <a:t>ratif</a:t>
            </a:r>
            <a:endParaRPr lang="el-GR" sz="2600" dirty="0" smtClean="0"/>
          </a:p>
          <a:p>
            <a:pPr marL="82296" indent="0">
              <a:buNone/>
            </a:pPr>
            <a:r>
              <a:rPr lang="en-US" sz="1700" dirty="0" smtClean="0"/>
              <a:t>                 </a:t>
            </a:r>
            <a:r>
              <a:rPr lang="el-GR" sz="1700" dirty="0" smtClean="0"/>
              <a:t>Προστακτική</a:t>
            </a:r>
            <a:endParaRPr lang="en-US" sz="1700" dirty="0" smtClean="0"/>
          </a:p>
          <a:p>
            <a:pPr marL="82296" indent="0">
              <a:buNone/>
            </a:pPr>
            <a:endParaRPr lang="en-US" dirty="0" smtClean="0"/>
          </a:p>
          <a:p>
            <a:pPr marL="82296" indent="0">
              <a:buNone/>
            </a:pPr>
            <a:endParaRPr lang="en-US" dirty="0" smtClean="0"/>
          </a:p>
          <a:p>
            <a:pPr marL="82296" indent="0">
              <a:buNone/>
            </a:pPr>
            <a:r>
              <a:rPr lang="en-US" b="1" dirty="0" err="1" smtClean="0">
                <a:solidFill>
                  <a:srgbClr val="FF0000"/>
                </a:solidFill>
              </a:rPr>
              <a:t>Fais</a:t>
            </a:r>
            <a:r>
              <a:rPr lang="en-US" dirty="0" smtClean="0"/>
              <a:t> !</a:t>
            </a:r>
            <a:r>
              <a:rPr lang="el-GR" dirty="0" smtClean="0"/>
              <a:t>  </a:t>
            </a:r>
            <a:r>
              <a:rPr lang="en-US" dirty="0" smtClean="0"/>
              <a:t>     </a:t>
            </a:r>
            <a:r>
              <a:rPr lang="el-GR" b="1" dirty="0">
                <a:solidFill>
                  <a:srgbClr val="00B050"/>
                </a:solidFill>
              </a:rPr>
              <a:t>Ν</a:t>
            </a:r>
            <a:r>
              <a:rPr lang="en-US" b="1" dirty="0">
                <a:solidFill>
                  <a:srgbClr val="00B050"/>
                </a:solidFill>
              </a:rPr>
              <a:t>e </a:t>
            </a:r>
            <a:r>
              <a:rPr lang="en-US" b="1" dirty="0" err="1">
                <a:solidFill>
                  <a:srgbClr val="00B050"/>
                </a:solidFill>
              </a:rPr>
              <a:t>fais</a:t>
            </a:r>
            <a:r>
              <a:rPr lang="en-US" b="1" dirty="0">
                <a:solidFill>
                  <a:srgbClr val="00B050"/>
                </a:solidFill>
              </a:rPr>
              <a:t> pas </a:t>
            </a:r>
            <a:r>
              <a:rPr lang="en-US" dirty="0" smtClean="0"/>
              <a:t>!</a:t>
            </a:r>
          </a:p>
          <a:p>
            <a:pPr marL="82296" indent="0">
              <a:buNone/>
            </a:pPr>
            <a:endParaRPr lang="en-US" dirty="0"/>
          </a:p>
          <a:p>
            <a:pPr marL="82296" indent="0">
              <a:buNone/>
            </a:pPr>
            <a:r>
              <a:rPr lang="en-US" b="1" dirty="0" err="1" smtClean="0">
                <a:solidFill>
                  <a:srgbClr val="FF0000"/>
                </a:solidFill>
              </a:rPr>
              <a:t>Faisons</a:t>
            </a:r>
            <a:r>
              <a:rPr lang="en-US" dirty="0" smtClean="0"/>
              <a:t> ! </a:t>
            </a:r>
            <a:r>
              <a:rPr lang="en-US" b="1" dirty="0" smtClean="0">
                <a:solidFill>
                  <a:srgbClr val="00B050"/>
                </a:solidFill>
              </a:rPr>
              <a:t>Ne </a:t>
            </a:r>
            <a:r>
              <a:rPr lang="en-US" b="1" dirty="0" err="1" smtClean="0">
                <a:solidFill>
                  <a:srgbClr val="00B050"/>
                </a:solidFill>
              </a:rPr>
              <a:t>faisons</a:t>
            </a:r>
            <a:r>
              <a:rPr lang="en-US" b="1" dirty="0" smtClean="0">
                <a:solidFill>
                  <a:srgbClr val="00B050"/>
                </a:solidFill>
              </a:rPr>
              <a:t> pas</a:t>
            </a:r>
            <a:r>
              <a:rPr lang="en-US" dirty="0" smtClean="0"/>
              <a:t>!</a:t>
            </a:r>
          </a:p>
          <a:p>
            <a:pPr marL="82296" indent="0">
              <a:buNone/>
            </a:pPr>
            <a:r>
              <a:rPr lang="en-US" b="1" dirty="0" err="1" smtClean="0">
                <a:solidFill>
                  <a:srgbClr val="FF0000"/>
                </a:solidFill>
              </a:rPr>
              <a:t>Faites</a:t>
            </a:r>
            <a:r>
              <a:rPr lang="en-US" dirty="0" smtClean="0"/>
              <a:t> !    </a:t>
            </a:r>
            <a:r>
              <a:rPr lang="en-US" b="1" dirty="0" smtClean="0">
                <a:solidFill>
                  <a:srgbClr val="00B050"/>
                </a:solidFill>
              </a:rPr>
              <a:t>Ne </a:t>
            </a:r>
            <a:r>
              <a:rPr lang="en-US" b="1" dirty="0" err="1" smtClean="0">
                <a:solidFill>
                  <a:srgbClr val="00B050"/>
                </a:solidFill>
              </a:rPr>
              <a:t>faites</a:t>
            </a:r>
            <a:r>
              <a:rPr lang="en-US" b="1" dirty="0" smtClean="0">
                <a:solidFill>
                  <a:srgbClr val="00B050"/>
                </a:solidFill>
              </a:rPr>
              <a:t> pas</a:t>
            </a:r>
            <a:r>
              <a:rPr lang="en-US" b="1" dirty="0" smtClean="0"/>
              <a:t>!</a:t>
            </a:r>
            <a:endParaRPr lang="el-GR" b="1" dirty="0"/>
          </a:p>
        </p:txBody>
      </p:sp>
      <p:sp>
        <p:nvSpPr>
          <p:cNvPr id="7" name="Right Arrow 6"/>
          <p:cNvSpPr/>
          <p:nvPr/>
        </p:nvSpPr>
        <p:spPr>
          <a:xfrm>
            <a:off x="4425395" y="1844824"/>
            <a:ext cx="495037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Right Arrow 7"/>
          <p:cNvSpPr/>
          <p:nvPr/>
        </p:nvSpPr>
        <p:spPr>
          <a:xfrm>
            <a:off x="3346900" y="3717032"/>
            <a:ext cx="856764" cy="1239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Right Arrow 8"/>
          <p:cNvSpPr/>
          <p:nvPr/>
        </p:nvSpPr>
        <p:spPr>
          <a:xfrm>
            <a:off x="3346900" y="4711508"/>
            <a:ext cx="856764" cy="1576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ight Arrow 9"/>
          <p:cNvSpPr/>
          <p:nvPr/>
        </p:nvSpPr>
        <p:spPr>
          <a:xfrm>
            <a:off x="3346900" y="5265204"/>
            <a:ext cx="856764" cy="108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Rectangle 10"/>
          <p:cNvSpPr/>
          <p:nvPr/>
        </p:nvSpPr>
        <p:spPr>
          <a:xfrm>
            <a:off x="1806450" y="1052736"/>
            <a:ext cx="5732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0">
              <a:buNone/>
            </a:pPr>
            <a:r>
              <a:rPr lang="en-US" sz="2400" dirty="0" err="1" smtClean="0"/>
              <a:t>Verbes</a:t>
            </a:r>
            <a:r>
              <a:rPr lang="en-US" sz="2400" dirty="0" smtClean="0"/>
              <a:t> 3e </a:t>
            </a:r>
            <a:r>
              <a:rPr lang="en-US" sz="2400" dirty="0" err="1" smtClean="0"/>
              <a:t>groupe</a:t>
            </a:r>
            <a:r>
              <a:rPr lang="en-US" sz="2400" dirty="0" smtClean="0"/>
              <a:t>: </a:t>
            </a:r>
            <a:r>
              <a:rPr lang="en-US" sz="3200" b="1" dirty="0" err="1" smtClean="0"/>
              <a:t>fai</a:t>
            </a:r>
            <a:r>
              <a:rPr lang="el-GR" sz="3200" b="1" dirty="0" smtClean="0"/>
              <a:t>-</a:t>
            </a:r>
            <a:r>
              <a:rPr lang="en-US" sz="3200" b="1" dirty="0" smtClean="0"/>
              <a:t>re</a:t>
            </a:r>
            <a:r>
              <a:rPr lang="en-US" sz="2400" dirty="0" smtClean="0"/>
              <a:t> (</a:t>
            </a:r>
            <a:r>
              <a:rPr lang="el-GR" sz="2400" dirty="0" smtClean="0"/>
              <a:t>κάνω</a:t>
            </a:r>
            <a:r>
              <a:rPr lang="el-GR" dirty="0" smtClean="0"/>
              <a:t>)</a:t>
            </a:r>
            <a:endParaRPr lang="el-GR" dirty="0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1115616" y="3573016"/>
            <a:ext cx="480547" cy="267998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136304" y="4581128"/>
            <a:ext cx="771400" cy="36004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112795" y="5085184"/>
            <a:ext cx="794909" cy="36004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27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08"/>
    </mc:Choice>
    <mc:Fallback xmlns="">
      <p:transition spd="slow" advTm="27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94400" y="116632"/>
            <a:ext cx="7498080" cy="1143000"/>
          </a:xfrm>
        </p:spPr>
        <p:txBody>
          <a:bodyPr/>
          <a:lstStyle/>
          <a:p>
            <a:pPr algn="ctr"/>
            <a:r>
              <a:rPr lang="en-US" dirty="0" smtClean="0"/>
              <a:t>Formation </a:t>
            </a:r>
            <a:r>
              <a:rPr lang="en-US" sz="3200" dirty="0" smtClean="0"/>
              <a:t>(</a:t>
            </a:r>
            <a:r>
              <a:rPr lang="el-GR" sz="3200" dirty="0" smtClean="0"/>
              <a:t>σχηματισμός)</a:t>
            </a:r>
            <a:endParaRPr lang="el-GR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99592" y="1844824"/>
            <a:ext cx="3657600" cy="466344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US" sz="2600" dirty="0" err="1" smtClean="0"/>
              <a:t>Pr</a:t>
            </a:r>
            <a:r>
              <a:rPr lang="fr-FR" sz="2600" dirty="0" smtClean="0"/>
              <a:t>é</a:t>
            </a:r>
            <a:r>
              <a:rPr lang="en-US" sz="2600" dirty="0" smtClean="0"/>
              <a:t>sent de l’ </a:t>
            </a:r>
            <a:r>
              <a:rPr lang="en-US" sz="2600" dirty="0" err="1" smtClean="0"/>
              <a:t>Indicatif</a:t>
            </a:r>
            <a:endParaRPr lang="en-US" sz="2600" dirty="0" smtClean="0"/>
          </a:p>
          <a:p>
            <a:pPr marL="82296" indent="0">
              <a:buNone/>
            </a:pPr>
            <a:r>
              <a:rPr lang="en-US" sz="1800" dirty="0" smtClean="0"/>
              <a:t>E</a:t>
            </a:r>
            <a:r>
              <a:rPr lang="el-GR" sz="1800" dirty="0" err="1" smtClean="0"/>
              <a:t>νεστώτας</a:t>
            </a:r>
            <a:r>
              <a:rPr lang="el-GR" sz="1800" dirty="0" smtClean="0"/>
              <a:t> της Οριστικής  </a:t>
            </a:r>
          </a:p>
          <a:p>
            <a:pPr marL="82296" indent="0">
              <a:buNone/>
            </a:pPr>
            <a:endParaRPr lang="el-GR" sz="2400" dirty="0"/>
          </a:p>
          <a:p>
            <a:pPr marL="82296" indent="0">
              <a:buNone/>
            </a:pPr>
            <a:r>
              <a:rPr lang="en-US" sz="2400" dirty="0" smtClean="0"/>
              <a:t>Je </a:t>
            </a:r>
            <a:r>
              <a:rPr lang="en-US" sz="2400" b="1" dirty="0" smtClean="0">
                <a:solidFill>
                  <a:srgbClr val="FF0000"/>
                </a:solidFill>
              </a:rPr>
              <a:t>descend</a:t>
            </a:r>
            <a:r>
              <a:rPr lang="en-US" sz="2400" b="1" dirty="0" smtClean="0">
                <a:solidFill>
                  <a:srgbClr val="002060"/>
                </a:solidFill>
              </a:rPr>
              <a:t>s</a:t>
            </a:r>
            <a:endParaRPr lang="en-US" sz="2400" b="1" dirty="0">
              <a:solidFill>
                <a:srgbClr val="002060"/>
              </a:solidFill>
            </a:endParaRPr>
          </a:p>
          <a:p>
            <a:pPr marL="82296" indent="0">
              <a:buNone/>
            </a:pPr>
            <a:r>
              <a:rPr lang="en-US" sz="2400" dirty="0" err="1" smtClean="0"/>
              <a:t>Tu</a:t>
            </a:r>
            <a:r>
              <a:rPr lang="en-US" sz="2400" dirty="0" smtClean="0"/>
              <a:t> </a:t>
            </a:r>
            <a:r>
              <a:rPr lang="en-US" sz="2400" b="1" u="sng" dirty="0" smtClean="0"/>
              <a:t>descend</a:t>
            </a:r>
            <a:r>
              <a:rPr lang="en-US" sz="2400" b="1" u="sng" dirty="0" smtClean="0">
                <a:solidFill>
                  <a:srgbClr val="002060"/>
                </a:solidFill>
              </a:rPr>
              <a:t>s</a:t>
            </a:r>
            <a:endParaRPr lang="en-US" sz="2400" dirty="0" smtClean="0">
              <a:solidFill>
                <a:srgbClr val="002060"/>
              </a:solidFill>
            </a:endParaRPr>
          </a:p>
          <a:p>
            <a:pPr marL="82296" indent="0">
              <a:buNone/>
            </a:pPr>
            <a:r>
              <a:rPr lang="en-US" sz="2400" dirty="0" smtClean="0"/>
              <a:t>Il, </a:t>
            </a:r>
            <a:r>
              <a:rPr lang="en-US" sz="2400" dirty="0" err="1" smtClean="0"/>
              <a:t>elle</a:t>
            </a:r>
            <a:r>
              <a:rPr lang="en-US" sz="2400" dirty="0" smtClean="0"/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descend</a:t>
            </a:r>
          </a:p>
          <a:p>
            <a:pPr marL="82296" indent="0">
              <a:buNone/>
            </a:pPr>
            <a:r>
              <a:rPr lang="en-US" sz="2400" dirty="0" smtClean="0"/>
              <a:t>Nous </a:t>
            </a:r>
            <a:r>
              <a:rPr lang="en-US" sz="2400" b="1" u="sng" dirty="0" err="1" smtClean="0"/>
              <a:t>descend</a:t>
            </a:r>
            <a:r>
              <a:rPr lang="en-US" sz="2400" b="1" u="sng" dirty="0" err="1" smtClean="0">
                <a:solidFill>
                  <a:srgbClr val="002060"/>
                </a:solidFill>
              </a:rPr>
              <a:t>ons</a:t>
            </a:r>
            <a:endParaRPr lang="en-US" sz="2400" b="1" u="sng" dirty="0" smtClean="0">
              <a:solidFill>
                <a:srgbClr val="002060"/>
              </a:solidFill>
            </a:endParaRPr>
          </a:p>
          <a:p>
            <a:pPr marL="82296" indent="0">
              <a:buNone/>
            </a:pPr>
            <a:r>
              <a:rPr lang="en-US" sz="2400" dirty="0" err="1" smtClean="0"/>
              <a:t>Vous</a:t>
            </a:r>
            <a:r>
              <a:rPr lang="en-US" sz="2400" dirty="0" smtClean="0"/>
              <a:t> </a:t>
            </a:r>
            <a:r>
              <a:rPr lang="en-US" sz="2400" b="1" u="sng" dirty="0" err="1" smtClean="0"/>
              <a:t>descend</a:t>
            </a:r>
            <a:r>
              <a:rPr lang="en-US" sz="2400" b="1" u="sng" dirty="0" err="1" smtClean="0">
                <a:solidFill>
                  <a:srgbClr val="002060"/>
                </a:solidFill>
              </a:rPr>
              <a:t>ez</a:t>
            </a:r>
            <a:endParaRPr lang="en-US" sz="2400" b="1" u="sng" dirty="0" smtClean="0">
              <a:solidFill>
                <a:srgbClr val="002060"/>
              </a:solidFill>
            </a:endParaRPr>
          </a:p>
          <a:p>
            <a:pPr marL="82296" indent="0">
              <a:buNone/>
            </a:pPr>
            <a:r>
              <a:rPr lang="en-US" sz="2400" dirty="0" err="1" smtClean="0"/>
              <a:t>Ils</a:t>
            </a:r>
            <a:r>
              <a:rPr lang="en-US" sz="2400" dirty="0" smtClean="0"/>
              <a:t>, </a:t>
            </a:r>
            <a:r>
              <a:rPr lang="en-US" sz="2400" dirty="0" err="1" smtClean="0"/>
              <a:t>elles</a:t>
            </a:r>
            <a:r>
              <a:rPr lang="en-US" sz="2400" dirty="0" smtClean="0"/>
              <a:t> descend</a:t>
            </a:r>
            <a:r>
              <a:rPr lang="en-US" sz="2400" b="1" dirty="0" smtClean="0">
                <a:solidFill>
                  <a:srgbClr val="002060"/>
                </a:solidFill>
              </a:rPr>
              <a:t>ent</a:t>
            </a:r>
            <a:endParaRPr lang="el-GR" sz="2400" b="1" dirty="0">
              <a:solidFill>
                <a:srgbClr val="00206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245078" y="1772816"/>
            <a:ext cx="5112568" cy="466344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US" dirty="0" smtClean="0"/>
              <a:t>          </a:t>
            </a:r>
            <a:r>
              <a:rPr lang="en-US" sz="2600" dirty="0" smtClean="0"/>
              <a:t>Imp</a:t>
            </a:r>
            <a:r>
              <a:rPr lang="fr-FR" sz="2600" dirty="0" smtClean="0"/>
              <a:t>é</a:t>
            </a:r>
            <a:r>
              <a:rPr lang="en-US" sz="2600" dirty="0" err="1" smtClean="0"/>
              <a:t>ratif</a:t>
            </a:r>
            <a:endParaRPr lang="el-GR" sz="2600" dirty="0" smtClean="0"/>
          </a:p>
          <a:p>
            <a:pPr marL="82296" indent="0">
              <a:buNone/>
            </a:pPr>
            <a:r>
              <a:rPr lang="en-US" sz="1700" dirty="0" smtClean="0"/>
              <a:t>                 </a:t>
            </a:r>
            <a:r>
              <a:rPr lang="el-GR" sz="1700" dirty="0" smtClean="0"/>
              <a:t>Προστακτική</a:t>
            </a:r>
            <a:endParaRPr lang="en-US" sz="1700" dirty="0" smtClean="0"/>
          </a:p>
          <a:p>
            <a:pPr marL="82296" indent="0">
              <a:buNone/>
            </a:pPr>
            <a:endParaRPr lang="en-US" dirty="0" smtClean="0"/>
          </a:p>
          <a:p>
            <a:pPr marL="82296" indent="0">
              <a:buNone/>
            </a:pPr>
            <a:endParaRPr lang="en-US" dirty="0" smtClean="0"/>
          </a:p>
          <a:p>
            <a:pPr marL="82296" indent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Descends</a:t>
            </a:r>
            <a:r>
              <a:rPr lang="en-US" sz="2400" dirty="0" smtClean="0"/>
              <a:t> !</a:t>
            </a:r>
            <a:r>
              <a:rPr lang="el-GR" sz="2400" dirty="0" smtClean="0"/>
              <a:t>  </a:t>
            </a:r>
            <a:r>
              <a:rPr lang="el-GR" sz="2400" b="1" dirty="0" smtClean="0">
                <a:solidFill>
                  <a:srgbClr val="00B050"/>
                </a:solidFill>
              </a:rPr>
              <a:t>Ν</a:t>
            </a:r>
            <a:r>
              <a:rPr lang="en-US" sz="2400" b="1" dirty="0" smtClean="0">
                <a:solidFill>
                  <a:srgbClr val="00B050"/>
                </a:solidFill>
              </a:rPr>
              <a:t>e descends pas</a:t>
            </a:r>
            <a:r>
              <a:rPr lang="en-US" sz="2400" dirty="0" smtClean="0"/>
              <a:t>!</a:t>
            </a:r>
          </a:p>
          <a:p>
            <a:pPr marL="82296" indent="0">
              <a:buNone/>
            </a:pPr>
            <a:endParaRPr lang="en-US" sz="2400" dirty="0"/>
          </a:p>
          <a:p>
            <a:pPr marL="82296" indent="0">
              <a:buNone/>
            </a:pPr>
            <a:r>
              <a:rPr lang="en-US" sz="2200" b="1" dirty="0" err="1" smtClean="0">
                <a:solidFill>
                  <a:srgbClr val="FF0000"/>
                </a:solidFill>
              </a:rPr>
              <a:t>Descendons</a:t>
            </a:r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r>
              <a:rPr lang="en-US" sz="2200" dirty="0" smtClean="0"/>
              <a:t>! </a:t>
            </a:r>
            <a:r>
              <a:rPr lang="en-US" sz="2200" b="1" dirty="0" smtClean="0">
                <a:solidFill>
                  <a:srgbClr val="00B050"/>
                </a:solidFill>
              </a:rPr>
              <a:t>Ne </a:t>
            </a:r>
            <a:r>
              <a:rPr lang="en-US" sz="2200" b="1" dirty="0" err="1" smtClean="0">
                <a:solidFill>
                  <a:srgbClr val="00B050"/>
                </a:solidFill>
              </a:rPr>
              <a:t>descendons</a:t>
            </a:r>
            <a:r>
              <a:rPr lang="en-US" sz="2200" b="1" dirty="0" smtClean="0">
                <a:solidFill>
                  <a:srgbClr val="00B050"/>
                </a:solidFill>
              </a:rPr>
              <a:t> pas</a:t>
            </a:r>
            <a:r>
              <a:rPr lang="en-US" sz="2200" dirty="0" smtClean="0"/>
              <a:t>!</a:t>
            </a:r>
          </a:p>
          <a:p>
            <a:pPr marL="82296" indent="0">
              <a:buNone/>
            </a:pPr>
            <a:r>
              <a:rPr lang="en-US" sz="2400" b="1" dirty="0" err="1" smtClean="0">
                <a:solidFill>
                  <a:srgbClr val="FF0000"/>
                </a:solidFill>
              </a:rPr>
              <a:t>Descendez</a:t>
            </a:r>
            <a:r>
              <a:rPr lang="en-US" sz="2400" dirty="0" smtClean="0"/>
              <a:t> !  </a:t>
            </a:r>
            <a:r>
              <a:rPr lang="en-US" sz="2400" b="1" dirty="0" smtClean="0">
                <a:solidFill>
                  <a:srgbClr val="00B050"/>
                </a:solidFill>
              </a:rPr>
              <a:t>Ne </a:t>
            </a:r>
            <a:r>
              <a:rPr lang="en-US" sz="2400" b="1" dirty="0" err="1" smtClean="0">
                <a:solidFill>
                  <a:srgbClr val="00B050"/>
                </a:solidFill>
              </a:rPr>
              <a:t>descendez</a:t>
            </a:r>
            <a:r>
              <a:rPr lang="en-US" sz="2400" b="1" dirty="0" smtClean="0">
                <a:solidFill>
                  <a:srgbClr val="00B050"/>
                </a:solidFill>
              </a:rPr>
              <a:t> pas</a:t>
            </a:r>
            <a:r>
              <a:rPr lang="en-US" sz="2400" b="1" dirty="0" smtClean="0"/>
              <a:t>!</a:t>
            </a:r>
            <a:endParaRPr lang="el-GR" sz="2400" b="1" dirty="0"/>
          </a:p>
        </p:txBody>
      </p:sp>
      <p:sp>
        <p:nvSpPr>
          <p:cNvPr id="7" name="Right Arrow 6"/>
          <p:cNvSpPr/>
          <p:nvPr/>
        </p:nvSpPr>
        <p:spPr>
          <a:xfrm>
            <a:off x="4509011" y="1988840"/>
            <a:ext cx="495037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Right Arrow 7"/>
          <p:cNvSpPr/>
          <p:nvPr/>
        </p:nvSpPr>
        <p:spPr>
          <a:xfrm>
            <a:off x="3679570" y="3769006"/>
            <a:ext cx="663321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Rectangle 10"/>
          <p:cNvSpPr/>
          <p:nvPr/>
        </p:nvSpPr>
        <p:spPr>
          <a:xfrm>
            <a:off x="1806450" y="1052736"/>
            <a:ext cx="67979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0">
              <a:buNone/>
            </a:pPr>
            <a:r>
              <a:rPr lang="en-US" sz="2400" dirty="0" err="1" smtClean="0"/>
              <a:t>Verbes</a:t>
            </a:r>
            <a:r>
              <a:rPr lang="en-US" sz="2400" dirty="0" smtClean="0"/>
              <a:t> 3e </a:t>
            </a:r>
            <a:r>
              <a:rPr lang="en-US" sz="2400" dirty="0" err="1" smtClean="0"/>
              <a:t>groupe</a:t>
            </a:r>
            <a:r>
              <a:rPr lang="en-US" sz="2400" dirty="0" smtClean="0"/>
              <a:t>: </a:t>
            </a:r>
            <a:r>
              <a:rPr lang="en-US" sz="3200" b="1" dirty="0" smtClean="0">
                <a:solidFill>
                  <a:srgbClr val="FF0000"/>
                </a:solidFill>
              </a:rPr>
              <a:t>descend</a:t>
            </a:r>
            <a:r>
              <a:rPr lang="el-GR" sz="3200" b="1" dirty="0" smtClean="0"/>
              <a:t>-</a:t>
            </a:r>
            <a:r>
              <a:rPr lang="en-US" sz="3200" b="1" dirty="0" smtClean="0"/>
              <a:t>re</a:t>
            </a:r>
            <a:r>
              <a:rPr lang="en-US" sz="2400" dirty="0" smtClean="0"/>
              <a:t> (</a:t>
            </a:r>
            <a:r>
              <a:rPr lang="el-GR" sz="2400" dirty="0" smtClean="0"/>
              <a:t>κατεβαίνω</a:t>
            </a:r>
            <a:r>
              <a:rPr lang="el-GR" dirty="0" smtClean="0"/>
              <a:t>)</a:t>
            </a:r>
            <a:endParaRPr lang="el-GR" dirty="0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992289" y="3665058"/>
            <a:ext cx="480547" cy="267998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079402" y="4581128"/>
            <a:ext cx="756294" cy="288032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079402" y="5049180"/>
            <a:ext cx="727048" cy="252028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4" name="Right Arrow 13"/>
          <p:cNvSpPr/>
          <p:nvPr/>
        </p:nvSpPr>
        <p:spPr>
          <a:xfrm>
            <a:off x="3679571" y="4617132"/>
            <a:ext cx="663321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Right Arrow 14"/>
          <p:cNvSpPr/>
          <p:nvPr/>
        </p:nvSpPr>
        <p:spPr>
          <a:xfrm>
            <a:off x="3679571" y="5103028"/>
            <a:ext cx="663321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650" y="1695907"/>
            <a:ext cx="1633782" cy="1577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48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7"/>
    </mc:Choice>
    <mc:Fallback xmlns="">
      <p:transition spd="slow" advTm="3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20+ Akiko K. ideas | illustration, french images, french teach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004" y="1700808"/>
            <a:ext cx="1996416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9552" y="548680"/>
            <a:ext cx="8208912" cy="6120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200" dirty="0" smtClean="0">
              <a:solidFill>
                <a:schemeClr val="tx1"/>
              </a:solidFill>
              <a:sym typeface="Wingdings" pitchFamily="2" charset="2"/>
            </a:endParaRPr>
          </a:p>
          <a:p>
            <a:r>
              <a:rPr lang="en-US" sz="2400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-</a:t>
            </a:r>
            <a:r>
              <a:rPr lang="en-US" sz="2400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Excusez-moi</a:t>
            </a:r>
            <a:r>
              <a:rPr lang="en-US" sz="2400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, monsieur, pour </a:t>
            </a:r>
            <a:r>
              <a:rPr lang="en-US" sz="2400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aller</a:t>
            </a:r>
            <a:r>
              <a:rPr lang="en-US" sz="2400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fr-FR" sz="2400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à </a:t>
            </a:r>
            <a:r>
              <a:rPr lang="en-US" sz="2400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la tour Eiffel?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-Pardon, </a:t>
            </a:r>
            <a:r>
              <a:rPr lang="en-US" sz="2400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madame</a:t>
            </a:r>
            <a:r>
              <a:rPr lang="en-US" sz="2400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, je </a:t>
            </a:r>
            <a:r>
              <a:rPr lang="en-US" sz="2400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cherche</a:t>
            </a:r>
            <a:r>
              <a:rPr lang="en-US" sz="2400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la rue Saint Jacques.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-</a:t>
            </a:r>
            <a:r>
              <a:rPr lang="en-US" sz="2400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Excusez-moi</a:t>
            </a:r>
            <a:r>
              <a:rPr lang="en-US" sz="2400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, o</a:t>
            </a:r>
            <a:r>
              <a:rPr lang="fr-FR" sz="2400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ù est la poste, s’il vous plaît</a:t>
            </a:r>
            <a:r>
              <a:rPr lang="en-US" sz="2400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?</a:t>
            </a:r>
          </a:p>
          <a:p>
            <a:endParaRPr lang="en-US" sz="2200" i="1" dirty="0">
              <a:solidFill>
                <a:schemeClr val="tx1"/>
              </a:solidFill>
              <a:latin typeface="Comic Sans MS" pitchFamily="66" charset="0"/>
              <a:sym typeface="Wingdings" pitchFamily="2" charset="2"/>
            </a:endParaRPr>
          </a:p>
          <a:p>
            <a:r>
              <a:rPr lang="en-US" sz="24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Oh, </a:t>
            </a:r>
            <a:r>
              <a:rPr lang="en-US" sz="2400" i="1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ce</a:t>
            </a:r>
            <a:r>
              <a:rPr lang="en-US" sz="24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400" i="1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n’est</a:t>
            </a:r>
            <a:r>
              <a:rPr lang="en-US" sz="24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pas loin d’ </a:t>
            </a:r>
            <a:r>
              <a:rPr lang="en-US" sz="2400" i="1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ici</a:t>
            </a:r>
            <a:r>
              <a:rPr lang="en-US" sz="24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.</a:t>
            </a:r>
          </a:p>
          <a:p>
            <a:r>
              <a:rPr lang="en-US" sz="2400" b="1" i="1" dirty="0" err="1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Prends</a:t>
            </a:r>
            <a:r>
              <a:rPr lang="en-US" sz="24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la </a:t>
            </a:r>
            <a:r>
              <a:rPr lang="en-US" sz="2400" i="1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premi</a:t>
            </a:r>
            <a:r>
              <a:rPr lang="fr-FR" sz="24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è</a:t>
            </a:r>
            <a:r>
              <a:rPr lang="en-US" sz="24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re rue </a:t>
            </a:r>
            <a:r>
              <a:rPr lang="fr-FR" sz="24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à </a:t>
            </a:r>
            <a:r>
              <a:rPr lang="en-US" sz="24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gauche</a:t>
            </a:r>
          </a:p>
          <a:p>
            <a:r>
              <a:rPr lang="en-US" sz="2400" b="1" i="1" dirty="0" err="1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Prenez</a:t>
            </a:r>
            <a:r>
              <a:rPr lang="en-US" sz="24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la </a:t>
            </a:r>
            <a:r>
              <a:rPr lang="en-US" sz="2400" i="1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deuxi</a:t>
            </a:r>
            <a:r>
              <a:rPr lang="fr-FR" sz="24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è</a:t>
            </a:r>
            <a:r>
              <a:rPr lang="en-US" sz="24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me rue </a:t>
            </a:r>
            <a:r>
              <a:rPr lang="fr-FR" sz="24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à </a:t>
            </a:r>
            <a:r>
              <a:rPr lang="en-US" sz="2400" i="1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droite</a:t>
            </a:r>
            <a:endParaRPr lang="en-US" sz="2400" i="1" dirty="0" smtClean="0">
              <a:solidFill>
                <a:schemeClr val="tx1"/>
              </a:solidFill>
              <a:latin typeface="Comic Sans MS" pitchFamily="66" charset="0"/>
              <a:sym typeface="Wingdings" pitchFamily="2" charset="2"/>
            </a:endParaRPr>
          </a:p>
          <a:p>
            <a:r>
              <a:rPr lang="en-US" sz="2400" b="1" i="1" dirty="0" err="1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Va</a:t>
            </a:r>
            <a:r>
              <a:rPr lang="en-US" sz="24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tout </a:t>
            </a:r>
            <a:r>
              <a:rPr lang="en-US" sz="2400" i="1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droit</a:t>
            </a:r>
            <a:endParaRPr lang="en-US" sz="2400" i="1" dirty="0" smtClean="0">
              <a:solidFill>
                <a:schemeClr val="tx1"/>
              </a:solidFill>
              <a:latin typeface="Comic Sans MS" pitchFamily="66" charset="0"/>
              <a:sym typeface="Wingdings" pitchFamily="2" charset="2"/>
            </a:endParaRPr>
          </a:p>
          <a:p>
            <a:r>
              <a:rPr lang="en-US" sz="2400" b="1" i="1" dirty="0" err="1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Allez</a:t>
            </a:r>
            <a:r>
              <a:rPr lang="en-US" sz="24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400" i="1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jusqu</a:t>
            </a:r>
            <a:r>
              <a:rPr lang="en-US" sz="24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’ </a:t>
            </a:r>
            <a:r>
              <a:rPr lang="fr-FR" sz="24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à la poste et puis </a:t>
            </a:r>
            <a:r>
              <a:rPr lang="fr-FR" sz="2400" b="1" i="1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tourne</a:t>
            </a:r>
            <a:r>
              <a:rPr lang="en-US" sz="2400" b="1" i="1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z</a:t>
            </a:r>
            <a:r>
              <a:rPr lang="en-US" sz="24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fr-FR" sz="24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à </a:t>
            </a:r>
            <a:r>
              <a:rPr lang="en-US" sz="2400" i="1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droite</a:t>
            </a:r>
            <a:endParaRPr lang="en-US" sz="2400" i="1" dirty="0" smtClean="0">
              <a:solidFill>
                <a:schemeClr val="tx1"/>
              </a:solidFill>
              <a:latin typeface="Comic Sans MS" pitchFamily="66" charset="0"/>
              <a:sym typeface="Wingdings" pitchFamily="2" charset="2"/>
            </a:endParaRPr>
          </a:p>
          <a:p>
            <a:r>
              <a:rPr lang="en-US" sz="2400" b="1" i="1" dirty="0" err="1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Traversez</a:t>
            </a:r>
            <a:r>
              <a:rPr lang="en-US" sz="2400" b="1" i="1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la place, c’ </a:t>
            </a:r>
            <a:r>
              <a:rPr lang="en-US" sz="2400" i="1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est</a:t>
            </a:r>
            <a:r>
              <a:rPr lang="en-US" sz="24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en face</a:t>
            </a:r>
          </a:p>
          <a:p>
            <a:r>
              <a:rPr lang="en-US" sz="2400" b="1" i="1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Traverse</a:t>
            </a:r>
            <a:r>
              <a:rPr lang="en-US" sz="24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la rue  </a:t>
            </a:r>
          </a:p>
          <a:p>
            <a:r>
              <a:rPr lang="en-US" sz="24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Au </a:t>
            </a:r>
            <a:r>
              <a:rPr lang="en-US" sz="2400" i="1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feu</a:t>
            </a:r>
            <a:r>
              <a:rPr lang="en-US" sz="24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rouge </a:t>
            </a:r>
            <a:r>
              <a:rPr lang="en-US" sz="2400" b="1" i="1" dirty="0" err="1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tourne</a:t>
            </a:r>
            <a:r>
              <a:rPr lang="en-US" sz="24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fr-FR" sz="24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à droite</a:t>
            </a:r>
          </a:p>
          <a:p>
            <a:r>
              <a:rPr lang="fr-FR" sz="2400" b="1" i="1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Prenez</a:t>
            </a:r>
            <a:r>
              <a:rPr lang="fr-FR" sz="24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le métro ligne 4 et </a:t>
            </a:r>
            <a:r>
              <a:rPr lang="fr-FR" sz="2400" b="1" i="1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descendez</a:t>
            </a:r>
            <a:r>
              <a:rPr lang="fr-FR" sz="24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à </a:t>
            </a:r>
            <a:r>
              <a:rPr lang="en-US" sz="24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la station </a:t>
            </a:r>
            <a:r>
              <a:rPr lang="en-US" sz="2400" i="1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Acropole</a:t>
            </a:r>
            <a:endParaRPr lang="en-US" sz="2400" i="1" dirty="0" smtClean="0">
              <a:solidFill>
                <a:schemeClr val="tx1"/>
              </a:solidFill>
              <a:latin typeface="Comic Sans MS" pitchFamily="66" charset="0"/>
              <a:sym typeface="Wingdings" pitchFamily="2" charset="2"/>
            </a:endParaRPr>
          </a:p>
          <a:p>
            <a:r>
              <a:rPr lang="en-US" sz="2400" b="1" i="1" dirty="0" err="1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Prenez</a:t>
            </a:r>
            <a:r>
              <a:rPr lang="en-US" sz="24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le bus No 05 et </a:t>
            </a:r>
            <a:r>
              <a:rPr lang="en-US" sz="2400" b="1" i="1" dirty="0" err="1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descendez</a:t>
            </a:r>
            <a:r>
              <a:rPr lang="en-US" sz="24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à l’ </a:t>
            </a:r>
            <a:r>
              <a:rPr lang="en-US" sz="2400" i="1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arr</a:t>
            </a:r>
            <a:r>
              <a:rPr lang="fr-FR" sz="2400" i="1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êt</a:t>
            </a:r>
            <a:r>
              <a:rPr lang="fr-FR" sz="24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 St</a:t>
            </a:r>
            <a:r>
              <a:rPr lang="en-US" sz="2400" i="1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ade</a:t>
            </a:r>
            <a:endParaRPr lang="fr-FR" sz="2400" i="1" dirty="0" smtClean="0">
              <a:solidFill>
                <a:schemeClr val="tx1"/>
              </a:solidFill>
              <a:latin typeface="Comic Sans MS" pitchFamily="66" charset="0"/>
              <a:sym typeface="Wingdings" pitchFamily="2" charset="2"/>
            </a:endParaRPr>
          </a:p>
          <a:p>
            <a:endParaRPr lang="fr-FR" sz="2200" i="1" dirty="0" smtClean="0">
              <a:solidFill>
                <a:schemeClr val="tx1"/>
              </a:solidFill>
              <a:latin typeface="Comic Sans MS" pitchFamily="66" charset="0"/>
              <a:sym typeface="Wingdings" pitchFamily="2" charset="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59632" y="81498"/>
            <a:ext cx="727280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dirty="0" err="1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Dans</a:t>
            </a:r>
            <a:r>
              <a:rPr lang="en-US" sz="34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 la rue  -  </a:t>
            </a:r>
            <a:r>
              <a:rPr lang="en-US" sz="3400" dirty="0" err="1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Montrer</a:t>
            </a:r>
            <a:r>
              <a:rPr lang="en-US" sz="34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 le </a:t>
            </a:r>
            <a:r>
              <a:rPr lang="en-US" sz="3400" dirty="0" err="1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chemin</a:t>
            </a:r>
            <a:endParaRPr lang="el-GR" sz="3400" dirty="0"/>
          </a:p>
        </p:txBody>
      </p:sp>
      <p:sp>
        <p:nvSpPr>
          <p:cNvPr id="2" name="AutoShape 2" descr="27 iIllustrations, cliparts, dessins animés et icônes de Indiquer Chemin -  Getty Im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36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603"/>
    </mc:Choice>
    <mc:Fallback xmlns="">
      <p:transition spd="slow" advTm="130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31640" y="116632"/>
            <a:ext cx="7498080" cy="1143000"/>
          </a:xfrm>
        </p:spPr>
        <p:txBody>
          <a:bodyPr/>
          <a:lstStyle/>
          <a:p>
            <a:pPr algn="ctr"/>
            <a:r>
              <a:rPr lang="en-US" dirty="0" smtClean="0"/>
              <a:t>Formation </a:t>
            </a:r>
            <a:r>
              <a:rPr lang="en-US" sz="3200" dirty="0" smtClean="0"/>
              <a:t>(</a:t>
            </a:r>
            <a:r>
              <a:rPr lang="el-GR" sz="3200" dirty="0" smtClean="0"/>
              <a:t>σχηματισμός)</a:t>
            </a:r>
            <a:endParaRPr lang="el-GR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986408" y="1645880"/>
            <a:ext cx="3657600" cy="466344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US" sz="2600" dirty="0" err="1" smtClean="0"/>
              <a:t>Pr</a:t>
            </a:r>
            <a:r>
              <a:rPr lang="fr-FR" sz="2600" dirty="0" smtClean="0"/>
              <a:t>é</a:t>
            </a:r>
            <a:r>
              <a:rPr lang="en-US" sz="2600" dirty="0" smtClean="0"/>
              <a:t>sent de l’ </a:t>
            </a:r>
            <a:r>
              <a:rPr lang="en-US" sz="2600" dirty="0" err="1" smtClean="0"/>
              <a:t>Indicatif</a:t>
            </a:r>
            <a:endParaRPr lang="en-US" sz="2600" dirty="0" smtClean="0"/>
          </a:p>
          <a:p>
            <a:pPr marL="82296" indent="0">
              <a:buNone/>
            </a:pPr>
            <a:r>
              <a:rPr lang="en-US" sz="2000" dirty="0" smtClean="0"/>
              <a:t>E</a:t>
            </a:r>
            <a:r>
              <a:rPr lang="el-GR" sz="2000" dirty="0" err="1" smtClean="0"/>
              <a:t>νεστώτας</a:t>
            </a:r>
            <a:r>
              <a:rPr lang="el-GR" sz="2000" dirty="0" smtClean="0"/>
              <a:t> της Οριστικής  </a:t>
            </a:r>
          </a:p>
          <a:p>
            <a:pPr marL="82296" indent="0">
              <a:buNone/>
            </a:pPr>
            <a:endParaRPr lang="el-GR" sz="2000" dirty="0" smtClean="0"/>
          </a:p>
          <a:p>
            <a:pPr marL="82296" indent="0">
              <a:buNone/>
            </a:pPr>
            <a:r>
              <a:rPr lang="en-US" dirty="0" smtClean="0"/>
              <a:t>J</a:t>
            </a:r>
            <a:r>
              <a:rPr lang="el-GR" dirty="0" smtClean="0"/>
              <a:t>’</a:t>
            </a:r>
            <a:r>
              <a:rPr lang="en-US" dirty="0" smtClean="0"/>
              <a:t> </a:t>
            </a:r>
            <a:r>
              <a:rPr lang="en-US" dirty="0" err="1" smtClean="0"/>
              <a:t>ouvre</a:t>
            </a:r>
            <a:endParaRPr lang="en-US" dirty="0" smtClean="0"/>
          </a:p>
          <a:p>
            <a:pPr marL="82296" indent="0">
              <a:buNone/>
            </a:pPr>
            <a:r>
              <a:rPr lang="en-US" dirty="0" err="1" smtClean="0"/>
              <a:t>Tu</a:t>
            </a:r>
            <a:r>
              <a:rPr lang="en-US" dirty="0" smtClean="0"/>
              <a:t> </a:t>
            </a:r>
            <a:r>
              <a:rPr lang="en-US" b="1" u="sng" dirty="0" err="1" smtClean="0"/>
              <a:t>ouvres</a:t>
            </a:r>
            <a:endParaRPr lang="en-US" dirty="0" smtClean="0"/>
          </a:p>
          <a:p>
            <a:pPr marL="82296" indent="0">
              <a:buNone/>
            </a:pPr>
            <a:r>
              <a:rPr lang="en-US" dirty="0" smtClean="0"/>
              <a:t>Il, </a:t>
            </a:r>
            <a:r>
              <a:rPr lang="en-US" dirty="0" err="1" smtClean="0"/>
              <a:t>elle</a:t>
            </a:r>
            <a:r>
              <a:rPr lang="en-US" dirty="0" smtClean="0"/>
              <a:t> </a:t>
            </a:r>
            <a:r>
              <a:rPr lang="en-US" dirty="0" err="1" smtClean="0"/>
              <a:t>ouvre</a:t>
            </a:r>
            <a:endParaRPr lang="en-US" dirty="0" smtClean="0"/>
          </a:p>
          <a:p>
            <a:pPr marL="82296" indent="0">
              <a:buNone/>
            </a:pPr>
            <a:r>
              <a:rPr lang="en-US" dirty="0" smtClean="0"/>
              <a:t>Nous </a:t>
            </a:r>
            <a:r>
              <a:rPr lang="en-US" b="1" u="sng" dirty="0" err="1" smtClean="0"/>
              <a:t>ouvrons</a:t>
            </a:r>
            <a:endParaRPr lang="en-US" b="1" u="sng" dirty="0" smtClean="0"/>
          </a:p>
          <a:p>
            <a:pPr marL="82296" indent="0">
              <a:buNone/>
            </a:pPr>
            <a:r>
              <a:rPr lang="en-US" dirty="0" err="1" smtClean="0"/>
              <a:t>Vous</a:t>
            </a:r>
            <a:r>
              <a:rPr lang="en-US" dirty="0" smtClean="0"/>
              <a:t> </a:t>
            </a:r>
            <a:r>
              <a:rPr lang="en-US" b="1" u="sng" dirty="0" err="1" smtClean="0"/>
              <a:t>ouvrez</a:t>
            </a:r>
            <a:endParaRPr lang="en-US" b="1" u="sng" dirty="0" smtClean="0"/>
          </a:p>
          <a:p>
            <a:pPr marL="82296" indent="0">
              <a:buNone/>
            </a:pPr>
            <a:r>
              <a:rPr lang="en-US" dirty="0" err="1" smtClean="0"/>
              <a:t>Ils</a:t>
            </a:r>
            <a:r>
              <a:rPr lang="en-US" dirty="0" smtClean="0"/>
              <a:t>, </a:t>
            </a:r>
            <a:r>
              <a:rPr lang="en-US" dirty="0" err="1" smtClean="0"/>
              <a:t>elles</a:t>
            </a:r>
            <a:r>
              <a:rPr lang="en-US" dirty="0" smtClean="0"/>
              <a:t> </a:t>
            </a:r>
            <a:r>
              <a:rPr lang="en-US" dirty="0" err="1" smtClean="0"/>
              <a:t>ouvrent</a:t>
            </a:r>
            <a:endParaRPr lang="el-GR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355976" y="1658417"/>
            <a:ext cx="5112568" cy="466344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US" dirty="0" smtClean="0"/>
              <a:t>          </a:t>
            </a:r>
            <a:r>
              <a:rPr lang="en-US" sz="2600" dirty="0" smtClean="0"/>
              <a:t>Imp</a:t>
            </a:r>
            <a:r>
              <a:rPr lang="fr-FR" sz="2600" dirty="0" smtClean="0"/>
              <a:t>é</a:t>
            </a:r>
            <a:r>
              <a:rPr lang="en-US" sz="2600" dirty="0" err="1" smtClean="0"/>
              <a:t>ratif</a:t>
            </a:r>
            <a:endParaRPr lang="el-GR" sz="2600" dirty="0" smtClean="0"/>
          </a:p>
          <a:p>
            <a:pPr marL="82296" indent="0">
              <a:buNone/>
            </a:pPr>
            <a:r>
              <a:rPr lang="en-US" sz="1700" dirty="0" smtClean="0"/>
              <a:t>                 </a:t>
            </a:r>
            <a:r>
              <a:rPr lang="el-GR" sz="1700" dirty="0" smtClean="0"/>
              <a:t>Προστακτική</a:t>
            </a:r>
            <a:endParaRPr lang="en-US" sz="1700" dirty="0" smtClean="0"/>
          </a:p>
          <a:p>
            <a:pPr marL="82296" indent="0">
              <a:buNone/>
            </a:pPr>
            <a:endParaRPr lang="en-US" dirty="0" smtClean="0"/>
          </a:p>
          <a:p>
            <a:pPr marL="82296" indent="0">
              <a:buNone/>
            </a:pPr>
            <a:endParaRPr lang="en-US" dirty="0" smtClean="0"/>
          </a:p>
          <a:p>
            <a:pPr marL="82296" indent="0">
              <a:buNone/>
            </a:pPr>
            <a:r>
              <a:rPr lang="en-US" b="1" dirty="0" err="1" smtClean="0">
                <a:solidFill>
                  <a:srgbClr val="FF0000"/>
                </a:solidFill>
              </a:rPr>
              <a:t>Ouvre</a:t>
            </a:r>
            <a:r>
              <a:rPr lang="en-US" dirty="0" smtClean="0"/>
              <a:t> !</a:t>
            </a:r>
            <a:r>
              <a:rPr lang="el-GR" dirty="0" smtClean="0"/>
              <a:t>  </a:t>
            </a:r>
            <a:r>
              <a:rPr lang="en-US" dirty="0" smtClean="0"/>
              <a:t>  </a:t>
            </a:r>
            <a:r>
              <a:rPr lang="el-GR" b="1" dirty="0" smtClean="0">
                <a:solidFill>
                  <a:srgbClr val="00B050"/>
                </a:solidFill>
              </a:rPr>
              <a:t>Ν</a:t>
            </a:r>
            <a:r>
              <a:rPr lang="en-US" b="1" dirty="0" smtClean="0">
                <a:solidFill>
                  <a:srgbClr val="00B050"/>
                </a:solidFill>
              </a:rPr>
              <a:t>’ </a:t>
            </a:r>
            <a:r>
              <a:rPr lang="en-US" b="1" dirty="0" err="1" smtClean="0">
                <a:solidFill>
                  <a:srgbClr val="00B050"/>
                </a:solidFill>
              </a:rPr>
              <a:t>ouvre</a:t>
            </a:r>
            <a:r>
              <a:rPr lang="en-US" b="1" dirty="0" smtClean="0">
                <a:solidFill>
                  <a:srgbClr val="00B050"/>
                </a:solidFill>
              </a:rPr>
              <a:t> pas </a:t>
            </a:r>
            <a:r>
              <a:rPr lang="en-US" dirty="0" smtClean="0"/>
              <a:t>!</a:t>
            </a:r>
          </a:p>
          <a:p>
            <a:pPr marL="82296" indent="0">
              <a:buNone/>
            </a:pPr>
            <a:endParaRPr lang="en-US" dirty="0"/>
          </a:p>
          <a:p>
            <a:pPr marL="82296" indent="0">
              <a:buNone/>
            </a:pPr>
            <a:r>
              <a:rPr lang="en-US" b="1" dirty="0" err="1" smtClean="0">
                <a:solidFill>
                  <a:srgbClr val="FF0000"/>
                </a:solidFill>
              </a:rPr>
              <a:t>Ouvrons</a:t>
            </a:r>
            <a:r>
              <a:rPr lang="en-US" dirty="0" smtClean="0"/>
              <a:t> !  </a:t>
            </a:r>
            <a:r>
              <a:rPr lang="en-US" b="1" dirty="0" smtClean="0">
                <a:solidFill>
                  <a:srgbClr val="00B050"/>
                </a:solidFill>
              </a:rPr>
              <a:t>N’ </a:t>
            </a:r>
            <a:r>
              <a:rPr lang="en-US" b="1" dirty="0" err="1" smtClean="0">
                <a:solidFill>
                  <a:srgbClr val="00B050"/>
                </a:solidFill>
              </a:rPr>
              <a:t>ouvrons</a:t>
            </a:r>
            <a:r>
              <a:rPr lang="en-US" b="1" dirty="0" smtClean="0">
                <a:solidFill>
                  <a:srgbClr val="00B050"/>
                </a:solidFill>
              </a:rPr>
              <a:t> pas</a:t>
            </a:r>
            <a:r>
              <a:rPr lang="en-US" dirty="0" smtClean="0"/>
              <a:t>!</a:t>
            </a:r>
          </a:p>
          <a:p>
            <a:pPr marL="82296" indent="0">
              <a:buNone/>
            </a:pPr>
            <a:r>
              <a:rPr lang="en-US" b="1" dirty="0" err="1" smtClean="0">
                <a:solidFill>
                  <a:srgbClr val="FF0000"/>
                </a:solidFill>
              </a:rPr>
              <a:t>Ouvrez</a:t>
            </a:r>
            <a:r>
              <a:rPr lang="en-US" dirty="0" smtClean="0"/>
              <a:t> !    </a:t>
            </a:r>
            <a:r>
              <a:rPr lang="en-US" b="1" dirty="0" smtClean="0">
                <a:solidFill>
                  <a:srgbClr val="00B050"/>
                </a:solidFill>
              </a:rPr>
              <a:t>N’ </a:t>
            </a:r>
            <a:r>
              <a:rPr lang="en-US" b="1" dirty="0" err="1" smtClean="0">
                <a:solidFill>
                  <a:srgbClr val="00B050"/>
                </a:solidFill>
              </a:rPr>
              <a:t>ouvrez</a:t>
            </a:r>
            <a:r>
              <a:rPr lang="en-US" b="1" dirty="0" smtClean="0">
                <a:solidFill>
                  <a:srgbClr val="00B050"/>
                </a:solidFill>
              </a:rPr>
              <a:t> pas</a:t>
            </a:r>
            <a:r>
              <a:rPr lang="en-US" b="1" dirty="0" smtClean="0"/>
              <a:t>!</a:t>
            </a:r>
            <a:endParaRPr lang="el-GR" b="1" dirty="0"/>
          </a:p>
        </p:txBody>
      </p:sp>
      <p:sp>
        <p:nvSpPr>
          <p:cNvPr id="7" name="Right Arrow 6"/>
          <p:cNvSpPr/>
          <p:nvPr/>
        </p:nvSpPr>
        <p:spPr>
          <a:xfrm>
            <a:off x="4425395" y="1844824"/>
            <a:ext cx="495037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Rectangle 10"/>
          <p:cNvSpPr/>
          <p:nvPr/>
        </p:nvSpPr>
        <p:spPr>
          <a:xfrm>
            <a:off x="2223448" y="1052736"/>
            <a:ext cx="5732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0" algn="ctr">
              <a:buNone/>
            </a:pPr>
            <a:r>
              <a:rPr lang="en-US" sz="2400" dirty="0" err="1" smtClean="0"/>
              <a:t>Verbes</a:t>
            </a:r>
            <a:r>
              <a:rPr lang="en-US" sz="2400" dirty="0" smtClean="0"/>
              <a:t> 3e </a:t>
            </a:r>
            <a:r>
              <a:rPr lang="en-US" sz="2400" dirty="0" err="1" smtClean="0"/>
              <a:t>groupe</a:t>
            </a:r>
            <a:r>
              <a:rPr lang="en-US" sz="2400" dirty="0" smtClean="0"/>
              <a:t>:  </a:t>
            </a:r>
            <a:r>
              <a:rPr lang="en-US" sz="3200" b="1" dirty="0" err="1" smtClean="0"/>
              <a:t>ouvr-ir</a:t>
            </a:r>
            <a:r>
              <a:rPr lang="en-US" sz="2400" dirty="0" smtClean="0"/>
              <a:t> (</a:t>
            </a:r>
            <a:r>
              <a:rPr lang="el-GR" sz="2400" dirty="0" smtClean="0"/>
              <a:t>ανοίγω</a:t>
            </a:r>
            <a:r>
              <a:rPr lang="el-GR" dirty="0" smtClean="0"/>
              <a:t>)</a:t>
            </a:r>
            <a:endParaRPr lang="el-GR" dirty="0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1064776" y="3573016"/>
            <a:ext cx="480547" cy="267998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064296" y="4581128"/>
            <a:ext cx="771400" cy="36004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064296" y="5085184"/>
            <a:ext cx="771401" cy="288032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4" name="Right Arrow 7"/>
          <p:cNvSpPr/>
          <p:nvPr/>
        </p:nvSpPr>
        <p:spPr>
          <a:xfrm>
            <a:off x="3621815" y="4694148"/>
            <a:ext cx="709840" cy="133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Right Arrow 7"/>
          <p:cNvSpPr/>
          <p:nvPr/>
        </p:nvSpPr>
        <p:spPr>
          <a:xfrm>
            <a:off x="3617536" y="5198204"/>
            <a:ext cx="709840" cy="133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Right Arrow 7"/>
          <p:cNvSpPr/>
          <p:nvPr/>
        </p:nvSpPr>
        <p:spPr>
          <a:xfrm>
            <a:off x="3619189" y="3707015"/>
            <a:ext cx="709840" cy="133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7" name="Straight Connector 12"/>
          <p:cNvCxnSpPr/>
          <p:nvPr/>
        </p:nvCxnSpPr>
        <p:spPr>
          <a:xfrm flipH="1">
            <a:off x="1064296" y="3573016"/>
            <a:ext cx="480547" cy="267998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8" name="Straight Connector 12"/>
          <p:cNvCxnSpPr/>
          <p:nvPr/>
        </p:nvCxnSpPr>
        <p:spPr>
          <a:xfrm flipH="1">
            <a:off x="2612997" y="3557935"/>
            <a:ext cx="153874" cy="262989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5" r="10051"/>
          <a:stretch/>
        </p:blipFill>
        <p:spPr bwMode="auto">
          <a:xfrm>
            <a:off x="7528961" y="1632510"/>
            <a:ext cx="1399139" cy="1449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Cloud Callout 19"/>
          <p:cNvSpPr/>
          <p:nvPr/>
        </p:nvSpPr>
        <p:spPr>
          <a:xfrm>
            <a:off x="2447263" y="5924550"/>
            <a:ext cx="5365097" cy="825500"/>
          </a:xfrm>
          <a:prstGeom prst="cloudCallout">
            <a:avLst>
              <a:gd name="adj1" fmla="val -18289"/>
              <a:gd name="adj2" fmla="val -929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latin typeface="Comic Sans MS" pitchFamily="66" charset="0"/>
              </a:rPr>
              <a:t>Στον Ενεστώτα κλίνεται όπως τα ρήματα 1</a:t>
            </a:r>
            <a:r>
              <a:rPr lang="en-US" dirty="0" err="1">
                <a:latin typeface="Comic Sans MS" pitchFamily="66" charset="0"/>
              </a:rPr>
              <a:t>er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groupe</a:t>
            </a:r>
            <a:endParaRPr lang="el-GR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09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98"/>
    </mc:Choice>
    <mc:Fallback xmlns="">
      <p:transition spd="slow" advTm="46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04569" y="44624"/>
            <a:ext cx="7498080" cy="1143000"/>
          </a:xfrm>
        </p:spPr>
        <p:txBody>
          <a:bodyPr/>
          <a:lstStyle/>
          <a:p>
            <a:pPr algn="ctr"/>
            <a:r>
              <a:rPr lang="en-US" dirty="0" smtClean="0"/>
              <a:t>Formation </a:t>
            </a:r>
            <a:r>
              <a:rPr lang="en-US" sz="3200" dirty="0" smtClean="0"/>
              <a:t>(</a:t>
            </a:r>
            <a:r>
              <a:rPr lang="el-GR" sz="3200" dirty="0" smtClean="0"/>
              <a:t>σχηματισμός)</a:t>
            </a:r>
            <a:endParaRPr lang="el-GR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986408" y="1717888"/>
            <a:ext cx="3657600" cy="466344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US" sz="2600" dirty="0" err="1" smtClean="0"/>
              <a:t>Pr</a:t>
            </a:r>
            <a:r>
              <a:rPr lang="fr-FR" sz="2600" dirty="0" smtClean="0"/>
              <a:t>é</a:t>
            </a:r>
            <a:r>
              <a:rPr lang="en-US" sz="2600" dirty="0" smtClean="0"/>
              <a:t>sent de l’ </a:t>
            </a:r>
            <a:r>
              <a:rPr lang="en-US" sz="2600" dirty="0" err="1" smtClean="0"/>
              <a:t>Indicatif</a:t>
            </a:r>
            <a:endParaRPr lang="en-US" sz="2600" dirty="0" smtClean="0"/>
          </a:p>
          <a:p>
            <a:pPr marL="82296" indent="0">
              <a:buNone/>
            </a:pPr>
            <a:r>
              <a:rPr lang="en-US" sz="2000" dirty="0" smtClean="0"/>
              <a:t>E</a:t>
            </a:r>
            <a:r>
              <a:rPr lang="el-GR" sz="2000" dirty="0" err="1" smtClean="0"/>
              <a:t>νεστώτας</a:t>
            </a:r>
            <a:r>
              <a:rPr lang="el-GR" sz="2000" dirty="0" smtClean="0"/>
              <a:t> της Οριστικής  </a:t>
            </a:r>
          </a:p>
          <a:p>
            <a:pPr marL="82296" indent="0">
              <a:buNone/>
            </a:pPr>
            <a:endParaRPr lang="el-GR" sz="2000" dirty="0" smtClean="0"/>
          </a:p>
          <a:p>
            <a:pPr marL="82296" indent="0">
              <a:buNone/>
            </a:pPr>
            <a:r>
              <a:rPr lang="en-US" dirty="0" smtClean="0"/>
              <a:t>Je </a:t>
            </a:r>
            <a:r>
              <a:rPr lang="en-US" dirty="0" err="1" smtClean="0"/>
              <a:t>lis</a:t>
            </a:r>
            <a:endParaRPr lang="en-US" dirty="0" smtClean="0"/>
          </a:p>
          <a:p>
            <a:pPr marL="82296" indent="0">
              <a:buNone/>
            </a:pPr>
            <a:r>
              <a:rPr lang="en-US" dirty="0" err="1" smtClean="0"/>
              <a:t>Tu</a:t>
            </a:r>
            <a:r>
              <a:rPr lang="en-US" dirty="0" smtClean="0"/>
              <a:t> </a:t>
            </a:r>
            <a:r>
              <a:rPr lang="en-US" b="1" u="sng" dirty="0" err="1" smtClean="0"/>
              <a:t>lis</a:t>
            </a:r>
            <a:endParaRPr lang="en-US" b="1" u="sng" dirty="0" smtClean="0"/>
          </a:p>
          <a:p>
            <a:pPr marL="82296" indent="0">
              <a:buNone/>
            </a:pPr>
            <a:r>
              <a:rPr lang="en-US" dirty="0" smtClean="0"/>
              <a:t>Il, </a:t>
            </a:r>
            <a:r>
              <a:rPr lang="en-US" dirty="0" err="1" smtClean="0"/>
              <a:t>elle</a:t>
            </a:r>
            <a:r>
              <a:rPr lang="en-US" dirty="0" smtClean="0"/>
              <a:t> lit</a:t>
            </a:r>
          </a:p>
          <a:p>
            <a:pPr marL="82296" indent="0">
              <a:buNone/>
            </a:pPr>
            <a:r>
              <a:rPr lang="en-US" dirty="0" smtClean="0"/>
              <a:t>Nous </a:t>
            </a:r>
            <a:r>
              <a:rPr lang="en-US" b="1" u="sng" dirty="0" err="1" smtClean="0"/>
              <a:t>lisons</a:t>
            </a:r>
            <a:endParaRPr lang="en-US" b="1" u="sng" dirty="0" smtClean="0"/>
          </a:p>
          <a:p>
            <a:pPr marL="82296" indent="0">
              <a:buNone/>
            </a:pPr>
            <a:r>
              <a:rPr lang="en-US" dirty="0" err="1" smtClean="0"/>
              <a:t>Vous</a:t>
            </a:r>
            <a:r>
              <a:rPr lang="en-US" dirty="0" smtClean="0"/>
              <a:t> </a:t>
            </a:r>
            <a:r>
              <a:rPr lang="en-US" b="1" u="sng" dirty="0" err="1" smtClean="0"/>
              <a:t>lisez</a:t>
            </a:r>
            <a:endParaRPr lang="en-US" b="1" u="sng" dirty="0" smtClean="0"/>
          </a:p>
          <a:p>
            <a:pPr marL="82296" indent="0">
              <a:buNone/>
            </a:pPr>
            <a:r>
              <a:rPr lang="en-US" dirty="0" err="1" smtClean="0"/>
              <a:t>Ils</a:t>
            </a:r>
            <a:r>
              <a:rPr lang="en-US" dirty="0" smtClean="0"/>
              <a:t>, </a:t>
            </a:r>
            <a:r>
              <a:rPr lang="en-US" dirty="0" err="1" smtClean="0"/>
              <a:t>elles</a:t>
            </a:r>
            <a:r>
              <a:rPr lang="en-US" dirty="0" smtClean="0"/>
              <a:t> </a:t>
            </a:r>
            <a:r>
              <a:rPr lang="en-US" dirty="0" err="1" smtClean="0"/>
              <a:t>lisent</a:t>
            </a:r>
            <a:endParaRPr lang="el-GR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355976" y="1658417"/>
            <a:ext cx="5112568" cy="466344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US" dirty="0" smtClean="0"/>
              <a:t>          </a:t>
            </a:r>
            <a:r>
              <a:rPr lang="en-US" sz="2600" dirty="0" smtClean="0"/>
              <a:t>Imp</a:t>
            </a:r>
            <a:r>
              <a:rPr lang="fr-FR" sz="2600" dirty="0" smtClean="0"/>
              <a:t>é</a:t>
            </a:r>
            <a:r>
              <a:rPr lang="en-US" sz="2600" dirty="0" err="1" smtClean="0"/>
              <a:t>ratif</a:t>
            </a:r>
            <a:endParaRPr lang="el-GR" sz="2600" dirty="0" smtClean="0"/>
          </a:p>
          <a:p>
            <a:pPr marL="82296" indent="0">
              <a:buNone/>
            </a:pPr>
            <a:r>
              <a:rPr lang="en-US" sz="1700" dirty="0" smtClean="0"/>
              <a:t>                 </a:t>
            </a:r>
            <a:r>
              <a:rPr lang="el-GR" sz="1700" dirty="0" smtClean="0"/>
              <a:t>Προστακτική</a:t>
            </a:r>
            <a:endParaRPr lang="en-US" sz="1700" dirty="0" smtClean="0"/>
          </a:p>
          <a:p>
            <a:pPr marL="82296" indent="0">
              <a:buNone/>
            </a:pPr>
            <a:endParaRPr lang="en-US" dirty="0" smtClean="0"/>
          </a:p>
          <a:p>
            <a:pPr marL="82296" indent="0">
              <a:buNone/>
            </a:pPr>
            <a:endParaRPr lang="en-US" dirty="0" smtClean="0"/>
          </a:p>
          <a:p>
            <a:pPr marL="82296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Lis</a:t>
            </a:r>
            <a:r>
              <a:rPr lang="en-US" dirty="0" smtClean="0"/>
              <a:t> !</a:t>
            </a:r>
            <a:r>
              <a:rPr lang="el-GR" dirty="0" smtClean="0"/>
              <a:t>  </a:t>
            </a:r>
            <a:r>
              <a:rPr lang="en-US" dirty="0" smtClean="0"/>
              <a:t>      </a:t>
            </a:r>
            <a:r>
              <a:rPr lang="el-GR" b="1" dirty="0" smtClean="0">
                <a:solidFill>
                  <a:srgbClr val="00B050"/>
                </a:solidFill>
              </a:rPr>
              <a:t>Ν</a:t>
            </a:r>
            <a:r>
              <a:rPr lang="en-US" b="1" dirty="0" smtClean="0">
                <a:solidFill>
                  <a:srgbClr val="00B050"/>
                </a:solidFill>
              </a:rPr>
              <a:t>e </a:t>
            </a:r>
            <a:r>
              <a:rPr lang="en-US" b="1" dirty="0" err="1" smtClean="0">
                <a:solidFill>
                  <a:srgbClr val="00B050"/>
                </a:solidFill>
              </a:rPr>
              <a:t>lis</a:t>
            </a:r>
            <a:r>
              <a:rPr lang="en-US" b="1" dirty="0" smtClean="0">
                <a:solidFill>
                  <a:srgbClr val="00B050"/>
                </a:solidFill>
              </a:rPr>
              <a:t> pas </a:t>
            </a:r>
            <a:r>
              <a:rPr lang="en-US" dirty="0" smtClean="0"/>
              <a:t>!</a:t>
            </a:r>
          </a:p>
          <a:p>
            <a:pPr marL="82296" indent="0">
              <a:buNone/>
            </a:pPr>
            <a:endParaRPr lang="en-US" dirty="0"/>
          </a:p>
          <a:p>
            <a:pPr marL="82296" indent="0">
              <a:buNone/>
            </a:pPr>
            <a:r>
              <a:rPr lang="en-US" b="1" dirty="0" err="1" smtClean="0">
                <a:solidFill>
                  <a:srgbClr val="FF0000"/>
                </a:solidFill>
              </a:rPr>
              <a:t>Lisons</a:t>
            </a:r>
            <a:r>
              <a:rPr lang="en-US" dirty="0" smtClean="0"/>
              <a:t> !  </a:t>
            </a:r>
            <a:r>
              <a:rPr lang="en-US" b="1" dirty="0" smtClean="0">
                <a:solidFill>
                  <a:srgbClr val="00B050"/>
                </a:solidFill>
              </a:rPr>
              <a:t>Ne </a:t>
            </a:r>
            <a:r>
              <a:rPr lang="en-US" b="1" dirty="0" err="1" smtClean="0">
                <a:solidFill>
                  <a:srgbClr val="00B050"/>
                </a:solidFill>
              </a:rPr>
              <a:t>lisons</a:t>
            </a:r>
            <a:r>
              <a:rPr lang="en-US" b="1" dirty="0" smtClean="0">
                <a:solidFill>
                  <a:srgbClr val="00B050"/>
                </a:solidFill>
              </a:rPr>
              <a:t> pas</a:t>
            </a:r>
            <a:r>
              <a:rPr lang="en-US" dirty="0" smtClean="0"/>
              <a:t>!</a:t>
            </a:r>
          </a:p>
          <a:p>
            <a:pPr marL="82296" indent="0">
              <a:buNone/>
            </a:pPr>
            <a:r>
              <a:rPr lang="en-US" b="1" dirty="0" err="1" smtClean="0">
                <a:solidFill>
                  <a:srgbClr val="FF0000"/>
                </a:solidFill>
              </a:rPr>
              <a:t>Lisez</a:t>
            </a:r>
            <a:r>
              <a:rPr lang="en-US" dirty="0" smtClean="0"/>
              <a:t> !    </a:t>
            </a:r>
            <a:r>
              <a:rPr lang="en-US" b="1" dirty="0" smtClean="0">
                <a:solidFill>
                  <a:srgbClr val="00B050"/>
                </a:solidFill>
              </a:rPr>
              <a:t>Ne </a:t>
            </a:r>
            <a:r>
              <a:rPr lang="en-US" b="1" dirty="0" err="1" smtClean="0">
                <a:solidFill>
                  <a:srgbClr val="00B050"/>
                </a:solidFill>
              </a:rPr>
              <a:t>lisez</a:t>
            </a:r>
            <a:r>
              <a:rPr lang="en-US" b="1" dirty="0" smtClean="0">
                <a:solidFill>
                  <a:srgbClr val="00B050"/>
                </a:solidFill>
              </a:rPr>
              <a:t> pas</a:t>
            </a:r>
            <a:r>
              <a:rPr lang="en-US" b="1" dirty="0" smtClean="0"/>
              <a:t>!</a:t>
            </a:r>
            <a:endParaRPr lang="el-GR" b="1" dirty="0"/>
          </a:p>
        </p:txBody>
      </p:sp>
      <p:sp>
        <p:nvSpPr>
          <p:cNvPr id="7" name="Right Arrow 6"/>
          <p:cNvSpPr/>
          <p:nvPr/>
        </p:nvSpPr>
        <p:spPr>
          <a:xfrm>
            <a:off x="4425395" y="1844824"/>
            <a:ext cx="495037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Rectangle 10"/>
          <p:cNvSpPr/>
          <p:nvPr/>
        </p:nvSpPr>
        <p:spPr>
          <a:xfrm>
            <a:off x="2151440" y="1052736"/>
            <a:ext cx="5732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0" algn="ctr">
              <a:buNone/>
            </a:pPr>
            <a:r>
              <a:rPr lang="en-US" sz="2400" dirty="0" err="1" smtClean="0"/>
              <a:t>Verbes</a:t>
            </a:r>
            <a:r>
              <a:rPr lang="en-US" sz="2400" dirty="0" smtClean="0"/>
              <a:t> 3e </a:t>
            </a:r>
            <a:r>
              <a:rPr lang="en-US" sz="2400" dirty="0" err="1" smtClean="0"/>
              <a:t>groupe</a:t>
            </a:r>
            <a:r>
              <a:rPr lang="en-US" sz="2400" dirty="0" smtClean="0"/>
              <a:t>:  </a:t>
            </a:r>
            <a:r>
              <a:rPr lang="en-US" sz="3200" b="1" dirty="0" smtClean="0"/>
              <a:t>li-re</a:t>
            </a:r>
            <a:r>
              <a:rPr lang="en-US" sz="2400" dirty="0" smtClean="0"/>
              <a:t> (</a:t>
            </a:r>
            <a:r>
              <a:rPr lang="el-GR" sz="2400" dirty="0" smtClean="0"/>
              <a:t>διαβάζω</a:t>
            </a:r>
            <a:r>
              <a:rPr lang="el-GR" dirty="0" smtClean="0"/>
              <a:t>)</a:t>
            </a:r>
            <a:endParaRPr lang="el-GR" dirty="0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1064776" y="3573016"/>
            <a:ext cx="480547" cy="267998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064296" y="4581128"/>
            <a:ext cx="771400" cy="36004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064296" y="5085184"/>
            <a:ext cx="771401" cy="288032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4" name="Right Arrow 7"/>
          <p:cNvSpPr/>
          <p:nvPr/>
        </p:nvSpPr>
        <p:spPr>
          <a:xfrm>
            <a:off x="3621815" y="4694148"/>
            <a:ext cx="709840" cy="133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Right Arrow 7"/>
          <p:cNvSpPr/>
          <p:nvPr/>
        </p:nvSpPr>
        <p:spPr>
          <a:xfrm>
            <a:off x="3617536" y="5198204"/>
            <a:ext cx="709840" cy="133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Right Arrow 7"/>
          <p:cNvSpPr/>
          <p:nvPr/>
        </p:nvSpPr>
        <p:spPr>
          <a:xfrm>
            <a:off x="3619189" y="3707015"/>
            <a:ext cx="709840" cy="133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7" name="Straight Connector 12"/>
          <p:cNvCxnSpPr/>
          <p:nvPr/>
        </p:nvCxnSpPr>
        <p:spPr>
          <a:xfrm flipH="1">
            <a:off x="1064296" y="3573016"/>
            <a:ext cx="480547" cy="267998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604" y="1345122"/>
            <a:ext cx="1418496" cy="1438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520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33"/>
    </mc:Choice>
    <mc:Fallback xmlns="">
      <p:transition spd="slow" advTm="22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01323" y="116632"/>
            <a:ext cx="7498080" cy="1143000"/>
          </a:xfrm>
        </p:spPr>
        <p:txBody>
          <a:bodyPr/>
          <a:lstStyle/>
          <a:p>
            <a:pPr algn="ctr"/>
            <a:r>
              <a:rPr lang="en-US" dirty="0" smtClean="0"/>
              <a:t>Formation </a:t>
            </a:r>
            <a:r>
              <a:rPr lang="en-US" sz="3200" dirty="0" smtClean="0"/>
              <a:t>(</a:t>
            </a:r>
            <a:r>
              <a:rPr lang="el-GR" sz="3200" dirty="0" smtClean="0"/>
              <a:t>σχηματισμός)</a:t>
            </a:r>
            <a:endParaRPr lang="el-GR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986408" y="1717888"/>
            <a:ext cx="3657600" cy="466344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US" sz="2600" dirty="0" err="1" smtClean="0"/>
              <a:t>Pr</a:t>
            </a:r>
            <a:r>
              <a:rPr lang="fr-FR" sz="2600" dirty="0" smtClean="0"/>
              <a:t>é</a:t>
            </a:r>
            <a:r>
              <a:rPr lang="en-US" sz="2600" dirty="0" smtClean="0"/>
              <a:t>sent de l’ </a:t>
            </a:r>
            <a:r>
              <a:rPr lang="en-US" sz="2600" dirty="0" err="1" smtClean="0"/>
              <a:t>Indicatif</a:t>
            </a:r>
            <a:endParaRPr lang="en-US" sz="2600" dirty="0" smtClean="0"/>
          </a:p>
          <a:p>
            <a:pPr marL="82296" indent="0">
              <a:buNone/>
            </a:pPr>
            <a:r>
              <a:rPr lang="en-US" sz="2000" dirty="0" smtClean="0"/>
              <a:t>E</a:t>
            </a:r>
            <a:r>
              <a:rPr lang="el-GR" sz="2000" dirty="0" err="1" smtClean="0"/>
              <a:t>νεστώτας</a:t>
            </a:r>
            <a:r>
              <a:rPr lang="el-GR" sz="2000" dirty="0" smtClean="0"/>
              <a:t> της Οριστικής  </a:t>
            </a:r>
          </a:p>
          <a:p>
            <a:pPr marL="82296" indent="0">
              <a:buNone/>
            </a:pPr>
            <a:endParaRPr lang="el-GR" sz="2000" dirty="0" smtClean="0"/>
          </a:p>
          <a:p>
            <a:pPr marL="82296" indent="0">
              <a:buNone/>
            </a:pPr>
            <a:r>
              <a:rPr lang="en-US" dirty="0" smtClean="0"/>
              <a:t>J</a:t>
            </a:r>
            <a:r>
              <a:rPr lang="el-GR" dirty="0" smtClean="0"/>
              <a:t>’</a:t>
            </a:r>
            <a:r>
              <a:rPr lang="en-US" dirty="0" smtClean="0"/>
              <a:t> </a:t>
            </a:r>
            <a:r>
              <a:rPr lang="fr-FR" dirty="0" smtClean="0"/>
              <a:t>écris</a:t>
            </a:r>
            <a:endParaRPr lang="en-US" dirty="0" smtClean="0"/>
          </a:p>
          <a:p>
            <a:pPr marL="82296" indent="0">
              <a:buNone/>
            </a:pPr>
            <a:r>
              <a:rPr lang="en-US" dirty="0" err="1" smtClean="0"/>
              <a:t>Tu</a:t>
            </a:r>
            <a:r>
              <a:rPr lang="en-US" dirty="0" smtClean="0"/>
              <a:t> </a:t>
            </a:r>
            <a:r>
              <a:rPr lang="en-US" b="1" u="sng" dirty="0" err="1" smtClean="0"/>
              <a:t>écris</a:t>
            </a:r>
            <a:endParaRPr lang="en-US" dirty="0" smtClean="0"/>
          </a:p>
          <a:p>
            <a:pPr marL="82296" indent="0">
              <a:buNone/>
            </a:pPr>
            <a:r>
              <a:rPr lang="en-US" dirty="0" smtClean="0"/>
              <a:t>Il, </a:t>
            </a:r>
            <a:r>
              <a:rPr lang="en-US" dirty="0" err="1" smtClean="0"/>
              <a:t>elle</a:t>
            </a:r>
            <a:r>
              <a:rPr lang="en-US" dirty="0" smtClean="0"/>
              <a:t> </a:t>
            </a:r>
            <a:r>
              <a:rPr lang="en-US" dirty="0" err="1" smtClean="0"/>
              <a:t>écrit</a:t>
            </a:r>
            <a:endParaRPr lang="en-US" dirty="0" smtClean="0"/>
          </a:p>
          <a:p>
            <a:pPr marL="82296" indent="0">
              <a:buNone/>
            </a:pPr>
            <a:r>
              <a:rPr lang="en-US" dirty="0" smtClean="0"/>
              <a:t>Nous </a:t>
            </a:r>
            <a:r>
              <a:rPr lang="en-US" b="1" u="sng" dirty="0" err="1" smtClean="0"/>
              <a:t>écrivons</a:t>
            </a:r>
            <a:endParaRPr lang="en-US" b="1" u="sng" dirty="0" smtClean="0"/>
          </a:p>
          <a:p>
            <a:pPr marL="82296" indent="0">
              <a:buNone/>
            </a:pPr>
            <a:r>
              <a:rPr lang="en-US" dirty="0" err="1" smtClean="0"/>
              <a:t>Vous</a:t>
            </a:r>
            <a:r>
              <a:rPr lang="en-US" dirty="0" smtClean="0"/>
              <a:t> </a:t>
            </a:r>
            <a:r>
              <a:rPr lang="en-US" b="1" u="sng" dirty="0" err="1" smtClean="0"/>
              <a:t>écrivez</a:t>
            </a:r>
            <a:endParaRPr lang="en-US" b="1" u="sng" dirty="0" smtClean="0"/>
          </a:p>
          <a:p>
            <a:pPr marL="82296" indent="0">
              <a:buNone/>
            </a:pPr>
            <a:r>
              <a:rPr lang="en-US" dirty="0" err="1" smtClean="0"/>
              <a:t>Ils</a:t>
            </a:r>
            <a:r>
              <a:rPr lang="en-US" dirty="0" smtClean="0"/>
              <a:t>, </a:t>
            </a:r>
            <a:r>
              <a:rPr lang="en-US" dirty="0" err="1" smtClean="0"/>
              <a:t>elles</a:t>
            </a:r>
            <a:r>
              <a:rPr lang="en-US" dirty="0" smtClean="0"/>
              <a:t> </a:t>
            </a:r>
            <a:r>
              <a:rPr lang="en-US" dirty="0" err="1" smtClean="0"/>
              <a:t>écrivent</a:t>
            </a:r>
            <a:endParaRPr lang="el-GR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355976" y="1658417"/>
            <a:ext cx="5112568" cy="466344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US" dirty="0" smtClean="0"/>
              <a:t>          </a:t>
            </a:r>
            <a:r>
              <a:rPr lang="en-US" sz="2600" dirty="0" smtClean="0"/>
              <a:t>Imp</a:t>
            </a:r>
            <a:r>
              <a:rPr lang="fr-FR" sz="2600" dirty="0" smtClean="0"/>
              <a:t>é</a:t>
            </a:r>
            <a:r>
              <a:rPr lang="en-US" sz="2600" dirty="0" err="1" smtClean="0"/>
              <a:t>ratif</a:t>
            </a:r>
            <a:endParaRPr lang="el-GR" sz="2600" dirty="0" smtClean="0"/>
          </a:p>
          <a:p>
            <a:pPr marL="82296" indent="0">
              <a:buNone/>
            </a:pPr>
            <a:r>
              <a:rPr lang="en-US" sz="1700" dirty="0" smtClean="0"/>
              <a:t>                 </a:t>
            </a:r>
            <a:r>
              <a:rPr lang="el-GR" sz="1700" dirty="0" smtClean="0"/>
              <a:t>Προστακτική</a:t>
            </a:r>
            <a:endParaRPr lang="en-US" sz="1700" dirty="0" smtClean="0"/>
          </a:p>
          <a:p>
            <a:pPr marL="82296" indent="0">
              <a:buNone/>
            </a:pPr>
            <a:endParaRPr lang="en-US" dirty="0" smtClean="0"/>
          </a:p>
          <a:p>
            <a:pPr marL="82296" indent="0">
              <a:buNone/>
            </a:pPr>
            <a:endParaRPr lang="en-US" dirty="0" smtClean="0"/>
          </a:p>
          <a:p>
            <a:pPr marL="82296" indent="0">
              <a:buNone/>
            </a:pPr>
            <a:r>
              <a:rPr lang="en-US" b="1" dirty="0" err="1" smtClean="0">
                <a:solidFill>
                  <a:srgbClr val="FF0000"/>
                </a:solidFill>
              </a:rPr>
              <a:t>Ecris</a:t>
            </a:r>
            <a:r>
              <a:rPr lang="en-US" dirty="0" smtClean="0"/>
              <a:t> !</a:t>
            </a:r>
            <a:r>
              <a:rPr lang="el-GR" dirty="0" smtClean="0"/>
              <a:t>  </a:t>
            </a:r>
            <a:r>
              <a:rPr lang="en-US" dirty="0" smtClean="0"/>
              <a:t>      </a:t>
            </a:r>
            <a:r>
              <a:rPr lang="el-GR" b="1" dirty="0" smtClean="0">
                <a:solidFill>
                  <a:srgbClr val="00B050"/>
                </a:solidFill>
              </a:rPr>
              <a:t>Ν</a:t>
            </a:r>
            <a:r>
              <a:rPr lang="en-US" b="1" dirty="0" smtClean="0">
                <a:solidFill>
                  <a:srgbClr val="00B050"/>
                </a:solidFill>
              </a:rPr>
              <a:t>’ </a:t>
            </a:r>
            <a:r>
              <a:rPr lang="en-US" b="1" dirty="0" err="1" smtClean="0">
                <a:solidFill>
                  <a:srgbClr val="00B050"/>
                </a:solidFill>
              </a:rPr>
              <a:t>écris</a:t>
            </a:r>
            <a:r>
              <a:rPr lang="en-US" b="1" dirty="0" smtClean="0">
                <a:solidFill>
                  <a:srgbClr val="00B050"/>
                </a:solidFill>
              </a:rPr>
              <a:t> pas </a:t>
            </a:r>
            <a:r>
              <a:rPr lang="en-US" dirty="0" smtClean="0"/>
              <a:t>!</a:t>
            </a:r>
          </a:p>
          <a:p>
            <a:pPr marL="82296" indent="0">
              <a:buNone/>
            </a:pPr>
            <a:endParaRPr lang="en-US" dirty="0"/>
          </a:p>
          <a:p>
            <a:pPr marL="82296" indent="0">
              <a:buNone/>
            </a:pPr>
            <a:r>
              <a:rPr lang="en-US" b="1" dirty="0" err="1" smtClean="0">
                <a:solidFill>
                  <a:srgbClr val="FF0000"/>
                </a:solidFill>
              </a:rPr>
              <a:t>Ecrivons</a:t>
            </a:r>
            <a:r>
              <a:rPr lang="en-US" dirty="0" smtClean="0"/>
              <a:t> !  </a:t>
            </a:r>
            <a:r>
              <a:rPr lang="en-US" b="1" dirty="0" smtClean="0">
                <a:solidFill>
                  <a:srgbClr val="00B050"/>
                </a:solidFill>
              </a:rPr>
              <a:t>N’ </a:t>
            </a:r>
            <a:r>
              <a:rPr lang="en-US" b="1" dirty="0" err="1" smtClean="0">
                <a:solidFill>
                  <a:srgbClr val="00B050"/>
                </a:solidFill>
              </a:rPr>
              <a:t>écrivons</a:t>
            </a:r>
            <a:r>
              <a:rPr lang="en-US" b="1" dirty="0" smtClean="0">
                <a:solidFill>
                  <a:srgbClr val="00B050"/>
                </a:solidFill>
              </a:rPr>
              <a:t> pas</a:t>
            </a:r>
            <a:r>
              <a:rPr lang="en-US" dirty="0" smtClean="0"/>
              <a:t>!</a:t>
            </a:r>
          </a:p>
          <a:p>
            <a:pPr marL="82296" indent="0">
              <a:buNone/>
            </a:pPr>
            <a:r>
              <a:rPr lang="en-US" b="1" dirty="0" err="1" smtClean="0">
                <a:solidFill>
                  <a:srgbClr val="FF0000"/>
                </a:solidFill>
              </a:rPr>
              <a:t>Ecrivez</a:t>
            </a:r>
            <a:r>
              <a:rPr lang="en-US" dirty="0" smtClean="0"/>
              <a:t> !    </a:t>
            </a:r>
            <a:r>
              <a:rPr lang="en-US" b="1" dirty="0" smtClean="0">
                <a:solidFill>
                  <a:srgbClr val="00B050"/>
                </a:solidFill>
              </a:rPr>
              <a:t>N’ </a:t>
            </a:r>
            <a:r>
              <a:rPr lang="en-US" b="1" dirty="0" err="1" smtClean="0">
                <a:solidFill>
                  <a:srgbClr val="00B050"/>
                </a:solidFill>
              </a:rPr>
              <a:t>écrivez</a:t>
            </a:r>
            <a:r>
              <a:rPr lang="en-US" b="1" dirty="0" smtClean="0">
                <a:solidFill>
                  <a:srgbClr val="00B050"/>
                </a:solidFill>
              </a:rPr>
              <a:t> pas</a:t>
            </a:r>
            <a:r>
              <a:rPr lang="en-US" b="1" dirty="0" smtClean="0"/>
              <a:t>!</a:t>
            </a:r>
            <a:endParaRPr lang="el-GR" b="1" dirty="0"/>
          </a:p>
        </p:txBody>
      </p:sp>
      <p:sp>
        <p:nvSpPr>
          <p:cNvPr id="7" name="Right Arrow 6"/>
          <p:cNvSpPr/>
          <p:nvPr/>
        </p:nvSpPr>
        <p:spPr>
          <a:xfrm>
            <a:off x="4425395" y="1844824"/>
            <a:ext cx="495037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Rectangle 10"/>
          <p:cNvSpPr/>
          <p:nvPr/>
        </p:nvSpPr>
        <p:spPr>
          <a:xfrm>
            <a:off x="2079432" y="1052736"/>
            <a:ext cx="5732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0" algn="ctr">
              <a:buNone/>
            </a:pPr>
            <a:r>
              <a:rPr lang="en-US" sz="2400" dirty="0" err="1" smtClean="0"/>
              <a:t>Verbes</a:t>
            </a:r>
            <a:r>
              <a:rPr lang="en-US" sz="2400" dirty="0" smtClean="0"/>
              <a:t> 3e </a:t>
            </a:r>
            <a:r>
              <a:rPr lang="en-US" sz="2400" dirty="0" err="1" smtClean="0"/>
              <a:t>groupe</a:t>
            </a:r>
            <a:r>
              <a:rPr lang="en-US" sz="2400" dirty="0" smtClean="0"/>
              <a:t>:   </a:t>
            </a:r>
            <a:r>
              <a:rPr lang="en-US" sz="3200" b="1" dirty="0" err="1" smtClean="0"/>
              <a:t>écri</a:t>
            </a:r>
            <a:r>
              <a:rPr lang="en-US" sz="3200" b="1" dirty="0" smtClean="0"/>
              <a:t>-re</a:t>
            </a:r>
            <a:r>
              <a:rPr lang="en-US" sz="2400" dirty="0" smtClean="0"/>
              <a:t> (</a:t>
            </a:r>
            <a:r>
              <a:rPr lang="el-GR" sz="2400" dirty="0" smtClean="0"/>
              <a:t>γράφω</a:t>
            </a:r>
            <a:r>
              <a:rPr lang="el-GR" dirty="0" smtClean="0"/>
              <a:t>)</a:t>
            </a:r>
            <a:endParaRPr lang="el-GR" dirty="0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1064776" y="3573016"/>
            <a:ext cx="480547" cy="267998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064296" y="4581128"/>
            <a:ext cx="771400" cy="36004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064296" y="5085184"/>
            <a:ext cx="771401" cy="288032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4" name="Right Arrow 7"/>
          <p:cNvSpPr/>
          <p:nvPr/>
        </p:nvSpPr>
        <p:spPr>
          <a:xfrm>
            <a:off x="3621815" y="4694148"/>
            <a:ext cx="709840" cy="133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Right Arrow 7"/>
          <p:cNvSpPr/>
          <p:nvPr/>
        </p:nvSpPr>
        <p:spPr>
          <a:xfrm>
            <a:off x="3617536" y="5198204"/>
            <a:ext cx="709840" cy="133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Right Arrow 7"/>
          <p:cNvSpPr/>
          <p:nvPr/>
        </p:nvSpPr>
        <p:spPr>
          <a:xfrm>
            <a:off x="3619189" y="3707015"/>
            <a:ext cx="709840" cy="133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7" name="Straight Connector 12"/>
          <p:cNvCxnSpPr/>
          <p:nvPr/>
        </p:nvCxnSpPr>
        <p:spPr>
          <a:xfrm flipH="1">
            <a:off x="1064296" y="3573016"/>
            <a:ext cx="480547" cy="267998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58814" y="1649913"/>
            <a:ext cx="1324469" cy="1425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553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64"/>
    </mc:Choice>
    <mc:Fallback xmlns="">
      <p:transition spd="slow" advTm="22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2483768" y="2564904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4400" dirty="0" smtClean="0">
                <a:hlinkClick r:id="rId2"/>
              </a:rPr>
              <a:t>L'Impératif dans les films français</a:t>
            </a:r>
            <a:endParaRPr lang="el-GR" sz="4400" dirty="0"/>
          </a:p>
        </p:txBody>
      </p:sp>
    </p:spTree>
    <p:extLst>
      <p:ext uri="{BB962C8B-B14F-4D97-AF65-F5344CB8AC3E}">
        <p14:creationId xmlns:p14="http://schemas.microsoft.com/office/powerpoint/2010/main" val="267843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1640" y="415635"/>
            <a:ext cx="8208912" cy="61097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200" dirty="0" smtClean="0">
              <a:solidFill>
                <a:schemeClr val="tx1"/>
              </a:solidFill>
              <a:sym typeface="Wingdings" pitchFamily="2" charset="2"/>
            </a:endParaRPr>
          </a:p>
          <a:p>
            <a:r>
              <a:rPr lang="en-US" sz="2200" b="1" dirty="0" err="1" smtClean="0">
                <a:solidFill>
                  <a:schemeClr val="tx1"/>
                </a:solidFill>
                <a:sym typeface="Wingdings" pitchFamily="2" charset="2"/>
              </a:rPr>
              <a:t>Ouvrir</a:t>
            </a:r>
            <a:r>
              <a:rPr lang="el-GR" sz="2200" dirty="0" smtClean="0">
                <a:solidFill>
                  <a:schemeClr val="tx1"/>
                </a:solidFill>
                <a:sym typeface="Wingdings" pitchFamily="2" charset="2"/>
              </a:rPr>
              <a:t> (ανοίγω)</a:t>
            </a:r>
          </a:p>
          <a:p>
            <a:r>
              <a:rPr lang="el-GR" sz="2200" dirty="0" smtClean="0">
                <a:solidFill>
                  <a:schemeClr val="tx1"/>
                </a:solidFill>
                <a:latin typeface="Comic Sans MS" panose="030F0702030302020204" pitchFamily="66" charset="0"/>
                <a:sym typeface="Wingdings" pitchFamily="2" charset="2"/>
              </a:rPr>
              <a:t>   </a:t>
            </a:r>
            <a:r>
              <a:rPr lang="el-GR" sz="2200" i="1" dirty="0" smtClean="0">
                <a:solidFill>
                  <a:schemeClr val="tx1"/>
                </a:solidFill>
                <a:latin typeface="Comic Sans MS" panose="030F0702030302020204" pitchFamily="66" charset="0"/>
                <a:sym typeface="Wingdings" pitchFamily="2" charset="2"/>
              </a:rPr>
              <a:t>Τ</a:t>
            </a:r>
            <a:r>
              <a:rPr lang="en-US" sz="2200" i="1" dirty="0" smtClean="0">
                <a:solidFill>
                  <a:schemeClr val="tx1"/>
                </a:solidFill>
                <a:latin typeface="Comic Sans MS" panose="030F0702030302020204" pitchFamily="66" charset="0"/>
                <a:sym typeface="Wingdings" pitchFamily="2" charset="2"/>
              </a:rPr>
              <a:t>u </a:t>
            </a:r>
            <a:r>
              <a:rPr lang="en-US" sz="2200" i="1" dirty="0" err="1" smtClean="0">
                <a:solidFill>
                  <a:schemeClr val="tx1"/>
                </a:solidFill>
                <a:latin typeface="Comic Sans MS" panose="030F0702030302020204" pitchFamily="66" charset="0"/>
                <a:sym typeface="Wingdings" pitchFamily="2" charset="2"/>
              </a:rPr>
              <a:t>ouvres</a:t>
            </a:r>
            <a:r>
              <a:rPr lang="en-US" sz="2200" i="1" dirty="0" smtClean="0">
                <a:solidFill>
                  <a:schemeClr val="tx1"/>
                </a:solidFill>
                <a:latin typeface="Comic Sans MS" panose="030F0702030302020204" pitchFamily="66" charset="0"/>
                <a:sym typeface="Wingdings" pitchFamily="2" charset="2"/>
              </a:rPr>
              <a:t> la </a:t>
            </a:r>
            <a:r>
              <a:rPr lang="en-US" sz="2200" i="1" dirty="0" err="1" smtClean="0">
                <a:solidFill>
                  <a:schemeClr val="tx1"/>
                </a:solidFill>
                <a:latin typeface="Comic Sans MS" panose="030F0702030302020204" pitchFamily="66" charset="0"/>
                <a:sym typeface="Wingdings" pitchFamily="2" charset="2"/>
              </a:rPr>
              <a:t>porte</a:t>
            </a:r>
            <a:r>
              <a:rPr lang="en-US" sz="2200" i="1" dirty="0" smtClean="0">
                <a:solidFill>
                  <a:schemeClr val="tx1"/>
                </a:solidFill>
                <a:latin typeface="Comic Sans MS" panose="030F0702030302020204" pitchFamily="66" charset="0"/>
                <a:sym typeface="Wingdings" pitchFamily="2" charset="2"/>
              </a:rPr>
              <a:t> </a:t>
            </a:r>
            <a:r>
              <a:rPr lang="en-US" sz="2200" i="1" dirty="0" err="1" smtClean="0">
                <a:solidFill>
                  <a:srgbClr val="FF0000"/>
                </a:solidFill>
                <a:latin typeface="Comic Sans MS" panose="030F0702030302020204" pitchFamily="66" charset="0"/>
                <a:sym typeface="Wingdings" pitchFamily="2" charset="2"/>
              </a:rPr>
              <a:t>Ouvre</a:t>
            </a:r>
            <a:r>
              <a:rPr lang="en-US" sz="2200" i="1" dirty="0" smtClean="0">
                <a:solidFill>
                  <a:schemeClr val="tx1"/>
                </a:solidFill>
                <a:latin typeface="Comic Sans MS" panose="030F0702030302020204" pitchFamily="66" charset="0"/>
                <a:sym typeface="Wingdings" pitchFamily="2" charset="2"/>
              </a:rPr>
              <a:t> la </a:t>
            </a:r>
            <a:r>
              <a:rPr lang="en-US" sz="2200" i="1" dirty="0" err="1" smtClean="0">
                <a:solidFill>
                  <a:schemeClr val="tx1"/>
                </a:solidFill>
                <a:latin typeface="Comic Sans MS" panose="030F0702030302020204" pitchFamily="66" charset="0"/>
                <a:sym typeface="Wingdings" pitchFamily="2" charset="2"/>
              </a:rPr>
              <a:t>porte</a:t>
            </a:r>
            <a:r>
              <a:rPr lang="en-US" sz="2200" i="1" dirty="0" smtClean="0">
                <a:solidFill>
                  <a:schemeClr val="tx1"/>
                </a:solidFill>
                <a:latin typeface="Comic Sans MS" panose="030F0702030302020204" pitchFamily="66" charset="0"/>
                <a:sym typeface="Wingdings" pitchFamily="2" charset="2"/>
              </a:rPr>
              <a:t>!</a:t>
            </a:r>
            <a:endParaRPr lang="fr-FR" sz="2200" i="1" dirty="0" smtClean="0">
              <a:solidFill>
                <a:schemeClr val="tx1"/>
              </a:solidFill>
              <a:latin typeface="Comic Sans MS" panose="030F0702030302020204" pitchFamily="66" charset="0"/>
              <a:sym typeface="Wingdings" pitchFamily="2" charset="2"/>
            </a:endParaRPr>
          </a:p>
          <a:p>
            <a:endParaRPr lang="fr-FR" sz="2200" i="1" dirty="0" smtClean="0">
              <a:solidFill>
                <a:schemeClr val="tx1"/>
              </a:solidFill>
              <a:sym typeface="Wingdings" pitchFamily="2" charset="2"/>
            </a:endParaRPr>
          </a:p>
          <a:p>
            <a:r>
              <a:rPr lang="en-US" sz="2200" b="1" dirty="0" err="1" smtClean="0">
                <a:solidFill>
                  <a:schemeClr val="tx1"/>
                </a:solidFill>
              </a:rPr>
              <a:t>Fermer</a:t>
            </a:r>
            <a:r>
              <a:rPr lang="en-US" sz="2200" dirty="0" smtClean="0">
                <a:solidFill>
                  <a:schemeClr val="tx1"/>
                </a:solidFill>
              </a:rPr>
              <a:t> (</a:t>
            </a:r>
            <a:r>
              <a:rPr lang="el-GR" sz="2200" dirty="0" smtClean="0">
                <a:solidFill>
                  <a:schemeClr val="tx1"/>
                </a:solidFill>
              </a:rPr>
              <a:t>κλείνω)</a:t>
            </a:r>
            <a:endParaRPr lang="el-GR" sz="2200" dirty="0">
              <a:solidFill>
                <a:schemeClr val="tx1"/>
              </a:solidFill>
            </a:endParaRPr>
          </a:p>
          <a:p>
            <a:r>
              <a:rPr lang="en-US" sz="2200" i="1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l-GR" sz="2200" i="1" dirty="0">
                <a:solidFill>
                  <a:schemeClr val="tx1"/>
                </a:solidFill>
                <a:latin typeface="Comic Sans MS" pitchFamily="66" charset="0"/>
              </a:rPr>
              <a:t>  </a:t>
            </a:r>
            <a:r>
              <a:rPr lang="en-US" sz="2200" i="1" dirty="0" err="1" smtClean="0">
                <a:solidFill>
                  <a:schemeClr val="tx1"/>
                </a:solidFill>
                <a:latin typeface="Comic Sans MS" pitchFamily="66" charset="0"/>
              </a:rPr>
              <a:t>Vous</a:t>
            </a:r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2200" i="1" dirty="0" err="1" smtClean="0">
                <a:solidFill>
                  <a:schemeClr val="tx1"/>
                </a:solidFill>
                <a:latin typeface="Comic Sans MS" pitchFamily="66" charset="0"/>
              </a:rPr>
              <a:t>fermez</a:t>
            </a:r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</a:rPr>
              <a:t> la fen</a:t>
            </a:r>
            <a:r>
              <a:rPr lang="fr-FR" sz="2200" i="1" dirty="0" smtClean="0">
                <a:solidFill>
                  <a:schemeClr val="tx1"/>
                </a:solidFill>
                <a:latin typeface="Comic Sans MS" pitchFamily="66" charset="0"/>
              </a:rPr>
              <a:t>ê</a:t>
            </a:r>
            <a:r>
              <a:rPr lang="en-US" sz="2200" i="1" dirty="0" err="1" smtClean="0">
                <a:solidFill>
                  <a:schemeClr val="tx1"/>
                </a:solidFill>
                <a:latin typeface="Comic Sans MS" pitchFamily="66" charset="0"/>
              </a:rPr>
              <a:t>tre</a:t>
            </a:r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 </a:t>
            </a:r>
            <a:r>
              <a:rPr lang="en-US" sz="2200" i="1" dirty="0" err="1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Fermez</a:t>
            </a:r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la fen</a:t>
            </a:r>
            <a:r>
              <a:rPr lang="fr-FR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être</a:t>
            </a:r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!</a:t>
            </a:r>
            <a:endParaRPr lang="en-US" sz="2200" i="1" dirty="0" smtClean="0">
              <a:solidFill>
                <a:schemeClr val="tx1"/>
              </a:solidFill>
              <a:sym typeface="Wingdings" pitchFamily="2" charset="2"/>
            </a:endParaRPr>
          </a:p>
          <a:p>
            <a:r>
              <a:rPr lang="en-US" sz="2200" i="1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</a:p>
          <a:p>
            <a:r>
              <a:rPr lang="en-US" sz="2200" b="1" dirty="0" err="1" smtClean="0">
                <a:solidFill>
                  <a:schemeClr val="tx1"/>
                </a:solidFill>
                <a:sym typeface="Wingdings" pitchFamily="2" charset="2"/>
              </a:rPr>
              <a:t>Parler</a:t>
            </a:r>
            <a:r>
              <a:rPr lang="el-GR" sz="2200" dirty="0" smtClean="0">
                <a:solidFill>
                  <a:schemeClr val="tx1"/>
                </a:solidFill>
                <a:sym typeface="Wingdings" pitchFamily="2" charset="2"/>
              </a:rPr>
              <a:t>  (μιλάω)</a:t>
            </a:r>
          </a:p>
          <a:p>
            <a:r>
              <a:rPr lang="el-GR" sz="2200" dirty="0" smtClean="0">
                <a:solidFill>
                  <a:schemeClr val="tx1"/>
                </a:solidFill>
                <a:sym typeface="Wingdings" pitchFamily="2" charset="2"/>
              </a:rPr>
              <a:t>      </a:t>
            </a:r>
            <a:r>
              <a:rPr lang="en-US" sz="2200" i="1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Tu</a:t>
            </a:r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200" i="1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parles</a:t>
            </a:r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plus fort</a:t>
            </a:r>
            <a:r>
              <a:rPr lang="fr-FR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 </a:t>
            </a:r>
            <a:r>
              <a:rPr lang="en-US" sz="2200" i="1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Parle</a:t>
            </a:r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plus fort !</a:t>
            </a:r>
          </a:p>
          <a:p>
            <a:endParaRPr lang="en-US" sz="2200" dirty="0" smtClean="0">
              <a:solidFill>
                <a:schemeClr val="tx1"/>
              </a:solidFill>
              <a:sym typeface="Wingdings" pitchFamily="2" charset="2"/>
            </a:endParaRPr>
          </a:p>
          <a:p>
            <a:r>
              <a:rPr lang="en-US" sz="2200" b="1" dirty="0" smtClean="0">
                <a:solidFill>
                  <a:schemeClr val="tx1"/>
                </a:solidFill>
                <a:sym typeface="Wingdings" pitchFamily="2" charset="2"/>
              </a:rPr>
              <a:t>Lire</a:t>
            </a:r>
            <a:r>
              <a:rPr lang="el-GR" sz="2200" dirty="0" smtClean="0">
                <a:solidFill>
                  <a:schemeClr val="tx1"/>
                </a:solidFill>
                <a:sym typeface="Wingdings" pitchFamily="2" charset="2"/>
              </a:rPr>
              <a:t> (διαβάζω)</a:t>
            </a:r>
          </a:p>
          <a:p>
            <a:r>
              <a:rPr lang="el-GR" sz="2200" dirty="0" smtClean="0">
                <a:solidFill>
                  <a:schemeClr val="tx1"/>
                </a:solidFill>
                <a:sym typeface="Wingdings" pitchFamily="2" charset="2"/>
              </a:rPr>
              <a:t>     </a:t>
            </a:r>
            <a:r>
              <a:rPr lang="en-US" sz="2200" i="1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Tu</a:t>
            </a:r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200" i="1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lis</a:t>
            </a:r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/ </a:t>
            </a:r>
            <a:r>
              <a:rPr lang="en-US" sz="2200" i="1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Vous</a:t>
            </a:r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200" i="1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lisez</a:t>
            </a:r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la </a:t>
            </a:r>
            <a:r>
              <a:rPr lang="en-US" sz="2200" i="1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consigne</a:t>
            </a:r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 </a:t>
            </a:r>
            <a:r>
              <a:rPr lang="en-US" sz="2200" i="1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Lis / </a:t>
            </a:r>
            <a:r>
              <a:rPr lang="en-US" sz="2200" i="1" dirty="0" err="1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Lisez</a:t>
            </a:r>
            <a:r>
              <a:rPr lang="en-US" sz="2200" i="1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la </a:t>
            </a:r>
            <a:r>
              <a:rPr lang="en-US" sz="2200" i="1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consigne</a:t>
            </a:r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!</a:t>
            </a:r>
          </a:p>
          <a:p>
            <a:endParaRPr lang="en-US" sz="2200" dirty="0" smtClean="0">
              <a:solidFill>
                <a:schemeClr val="tx1"/>
              </a:solidFill>
              <a:sym typeface="Wingdings" pitchFamily="2" charset="2"/>
            </a:endParaRPr>
          </a:p>
          <a:p>
            <a:r>
              <a:rPr lang="en-US" sz="2200" b="1" dirty="0" err="1" smtClean="0">
                <a:solidFill>
                  <a:schemeClr val="tx1"/>
                </a:solidFill>
                <a:sym typeface="Wingdings" pitchFamily="2" charset="2"/>
              </a:rPr>
              <a:t>Compl</a:t>
            </a:r>
            <a:r>
              <a:rPr lang="fr-FR" sz="2200" b="1" dirty="0" err="1" smtClean="0">
                <a:solidFill>
                  <a:schemeClr val="tx1"/>
                </a:solidFill>
                <a:sym typeface="Wingdings" pitchFamily="2" charset="2"/>
              </a:rPr>
              <a:t>ét</a:t>
            </a:r>
            <a:r>
              <a:rPr lang="en-US" sz="2200" b="1" dirty="0" err="1" smtClean="0">
                <a:solidFill>
                  <a:schemeClr val="tx1"/>
                </a:solidFill>
                <a:sym typeface="Wingdings" pitchFamily="2" charset="2"/>
              </a:rPr>
              <a:t>er</a:t>
            </a:r>
            <a:r>
              <a:rPr lang="el-GR" sz="2200" dirty="0" smtClean="0">
                <a:solidFill>
                  <a:schemeClr val="tx1"/>
                </a:solidFill>
                <a:sym typeface="Wingdings" pitchFamily="2" charset="2"/>
              </a:rPr>
              <a:t>  (συμπληρώνω)</a:t>
            </a:r>
          </a:p>
          <a:p>
            <a:r>
              <a:rPr lang="el-GR" sz="2200" dirty="0" smtClean="0">
                <a:solidFill>
                  <a:schemeClr val="tx1"/>
                </a:solidFill>
                <a:sym typeface="Wingdings" pitchFamily="2" charset="2"/>
              </a:rPr>
              <a:t>     </a:t>
            </a:r>
            <a:r>
              <a:rPr lang="fr-FR" sz="2200" dirty="0" smtClean="0">
                <a:solidFill>
                  <a:schemeClr val="tx1"/>
                </a:solidFill>
                <a:sym typeface="Wingdings" pitchFamily="2" charset="2"/>
              </a:rPr>
              <a:t>C</a:t>
            </a:r>
            <a:r>
              <a:rPr lang="en-US" sz="2200" i="1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ompl</a:t>
            </a:r>
            <a:r>
              <a:rPr lang="fr-FR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è</a:t>
            </a:r>
            <a:r>
              <a:rPr lang="en-US" sz="2200" i="1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te</a:t>
            </a:r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/ </a:t>
            </a:r>
            <a:r>
              <a:rPr lang="en-US" sz="2200" i="1" dirty="0" err="1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Compl</a:t>
            </a:r>
            <a:r>
              <a:rPr lang="fr-FR" sz="2200" i="1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é</a:t>
            </a:r>
            <a:r>
              <a:rPr lang="en-US" sz="2200" i="1" dirty="0" err="1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tez</a:t>
            </a:r>
            <a:r>
              <a:rPr lang="en-US" sz="2200" i="1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l’ </a:t>
            </a:r>
            <a:r>
              <a:rPr lang="en-US" sz="2200" i="1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exercice</a:t>
            </a:r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el-GR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!</a:t>
            </a:r>
            <a:endParaRPr lang="en-US" sz="2200" i="1" dirty="0" smtClean="0">
              <a:solidFill>
                <a:schemeClr val="tx1"/>
              </a:solidFill>
              <a:latin typeface="Comic Sans MS" pitchFamily="66" charset="0"/>
              <a:sym typeface="Wingdings" pitchFamily="2" charset="2"/>
            </a:endParaRPr>
          </a:p>
          <a:p>
            <a:endParaRPr lang="en-US" sz="2200" dirty="0" smtClean="0">
              <a:solidFill>
                <a:schemeClr val="tx1"/>
              </a:solidFill>
              <a:sym typeface="Wingdings" pitchFamily="2" charset="2"/>
            </a:endParaRPr>
          </a:p>
          <a:p>
            <a:r>
              <a:rPr lang="el-GR" sz="2200" b="1" dirty="0" smtClean="0">
                <a:solidFill>
                  <a:schemeClr val="tx1"/>
                </a:solidFill>
                <a:sym typeface="Wingdings" pitchFamily="2" charset="2"/>
              </a:rPr>
              <a:t>Ε</a:t>
            </a:r>
            <a:r>
              <a:rPr lang="en-US" sz="2200" b="1" dirty="0" err="1" smtClean="0">
                <a:solidFill>
                  <a:schemeClr val="tx1"/>
                </a:solidFill>
                <a:sym typeface="Wingdings" pitchFamily="2" charset="2"/>
              </a:rPr>
              <a:t>crire</a:t>
            </a:r>
            <a:r>
              <a:rPr lang="en-US" sz="2200" dirty="0" smtClean="0">
                <a:solidFill>
                  <a:schemeClr val="tx1"/>
                </a:solidFill>
                <a:sym typeface="Wingdings" pitchFamily="2" charset="2"/>
              </a:rPr>
              <a:t> (</a:t>
            </a:r>
            <a:r>
              <a:rPr lang="el-GR" sz="2400" dirty="0" smtClean="0">
                <a:solidFill>
                  <a:schemeClr val="tx1"/>
                </a:solidFill>
                <a:sym typeface="Wingdings" pitchFamily="2" charset="2"/>
              </a:rPr>
              <a:t>γράφω</a:t>
            </a:r>
            <a:r>
              <a:rPr lang="el-GR" sz="2200" dirty="0" smtClean="0">
                <a:solidFill>
                  <a:schemeClr val="tx1"/>
                </a:solidFill>
                <a:sym typeface="Wingdings" pitchFamily="2" charset="2"/>
              </a:rPr>
              <a:t>)</a:t>
            </a:r>
          </a:p>
          <a:p>
            <a:r>
              <a:rPr lang="el-GR" sz="22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l-GR" sz="2200" dirty="0" smtClean="0">
                <a:solidFill>
                  <a:schemeClr val="tx1"/>
                </a:solidFill>
                <a:sym typeface="Wingdings" pitchFamily="2" charset="2"/>
              </a:rPr>
              <a:t>    </a:t>
            </a:r>
            <a:r>
              <a:rPr lang="en-US" sz="2200" i="1" dirty="0" err="1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Ecris</a:t>
            </a:r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/ </a:t>
            </a:r>
            <a:r>
              <a:rPr lang="en-US" sz="2200" i="1" dirty="0" err="1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Ecrivez</a:t>
            </a:r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la phrase !  </a:t>
            </a:r>
            <a:endParaRPr lang="el-GR" sz="2200" i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15816" y="81498"/>
            <a:ext cx="3744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À l</a:t>
            </a:r>
            <a:r>
              <a:rPr lang="en-US" sz="36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’ </a:t>
            </a:r>
            <a:r>
              <a:rPr lang="fr-FR" sz="36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école  </a:t>
            </a:r>
            <a:r>
              <a:rPr lang="el-GR" sz="36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!!</a:t>
            </a:r>
            <a:endParaRPr lang="el-GR" sz="3600" dirty="0"/>
          </a:p>
        </p:txBody>
      </p:sp>
      <p:pic>
        <p:nvPicPr>
          <p:cNvPr id="5" name="Picture 4" descr="Blackboard cartoon teachers PNG clipart | free cliparts | UIHer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5" t="6038" r="6568" b="12145"/>
          <a:stretch/>
        </p:blipFill>
        <p:spPr bwMode="auto">
          <a:xfrm>
            <a:off x="7092280" y="377143"/>
            <a:ext cx="1613940" cy="163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Ορθογώνιο 5"/>
          <p:cNvSpPr/>
          <p:nvPr/>
        </p:nvSpPr>
        <p:spPr>
          <a:xfrm>
            <a:off x="7092280" y="4509120"/>
            <a:ext cx="187220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chemeClr val="tx1"/>
                </a:solidFill>
              </a:rPr>
              <a:t>την εκφώνηση</a:t>
            </a:r>
            <a:endParaRPr lang="el-GR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6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023"/>
    </mc:Choice>
    <mc:Fallback xmlns="">
      <p:transition spd="slow" advTm="73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44624"/>
            <a:ext cx="7406640" cy="1211536"/>
          </a:xfrm>
        </p:spPr>
        <p:txBody>
          <a:bodyPr>
            <a:normAutofit/>
          </a:bodyPr>
          <a:lstStyle/>
          <a:p>
            <a:r>
              <a:rPr lang="en-US" sz="4800" dirty="0" smtClean="0"/>
              <a:t>Merci de </a:t>
            </a:r>
            <a:r>
              <a:rPr lang="en-US" sz="4800" dirty="0" err="1" smtClean="0"/>
              <a:t>votre</a:t>
            </a:r>
            <a:r>
              <a:rPr lang="en-US" sz="4800" dirty="0" smtClean="0"/>
              <a:t> attention </a:t>
            </a:r>
            <a:endParaRPr lang="el-GR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4008" y="1268760"/>
            <a:ext cx="4526320" cy="1003620"/>
          </a:xfrm>
        </p:spPr>
        <p:txBody>
          <a:bodyPr>
            <a:normAutofit/>
          </a:bodyPr>
          <a:lstStyle/>
          <a:p>
            <a:r>
              <a:rPr lang="en-US" sz="4400" i="1" dirty="0" smtClean="0">
                <a:latin typeface="Comic Sans MS" pitchFamily="66" charset="0"/>
              </a:rPr>
              <a:t>A la </a:t>
            </a:r>
            <a:r>
              <a:rPr lang="en-US" sz="4400" i="1" dirty="0" err="1" smtClean="0">
                <a:latin typeface="Comic Sans MS" pitchFamily="66" charset="0"/>
              </a:rPr>
              <a:t>prochaine</a:t>
            </a:r>
            <a:r>
              <a:rPr lang="en-US" sz="4400" i="1" dirty="0" smtClean="0">
                <a:latin typeface="Comic Sans MS" pitchFamily="66" charset="0"/>
              </a:rPr>
              <a:t> !</a:t>
            </a:r>
            <a:endParaRPr lang="el-GR" sz="4400" i="1" dirty="0">
              <a:latin typeface="Comic Sans MS" pitchFamily="66" charset="0"/>
            </a:endParaRPr>
          </a:p>
        </p:txBody>
      </p:sp>
      <p:pic>
        <p:nvPicPr>
          <p:cNvPr id="5122" name="Picture 2" descr="RESTEZ CALME ET PARLEZ FRANCAIS - Keep Calm and Posters Generator, Maker  For Free - KeepCalmAndPosters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204864"/>
            <a:ext cx="3431318" cy="40032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2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83"/>
    </mc:Choice>
    <mc:Fallback xmlns="">
      <p:transition spd="slow" advTm="20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69194" y="1268760"/>
            <a:ext cx="7407261" cy="5760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300" dirty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Ε</a:t>
            </a:r>
            <a:r>
              <a:rPr lang="en-US" sz="4300" dirty="0" err="1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mploi</a:t>
            </a:r>
            <a:r>
              <a:rPr lang="en-US" sz="4300" dirty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en-US" sz="3200" dirty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(</a:t>
            </a:r>
            <a:r>
              <a:rPr lang="el-GR" sz="3200" dirty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χρήση</a:t>
            </a:r>
            <a:r>
              <a:rPr lang="el-GR" sz="32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)</a:t>
            </a:r>
          </a:p>
          <a:p>
            <a:r>
              <a:rPr lang="en-US" sz="2600" dirty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Donner </a:t>
            </a:r>
            <a:r>
              <a:rPr lang="en-US" sz="2600" b="1" dirty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un </a:t>
            </a:r>
            <a:r>
              <a:rPr lang="en-US" sz="2600" b="1" dirty="0" err="1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ordre</a:t>
            </a:r>
            <a:r>
              <a:rPr lang="en-US" sz="2600" b="1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en-US" sz="2000" b="1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(</a:t>
            </a:r>
            <a:r>
              <a:rPr lang="el-GR" sz="2000" b="1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δίνω εντολή)</a:t>
            </a:r>
            <a:endParaRPr lang="en-US" sz="2000" b="1" dirty="0" smtClean="0">
              <a:solidFill>
                <a:srgbClr val="4F271C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  <a:p>
            <a:r>
              <a:rPr lang="en-US" sz="26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              </a:t>
            </a:r>
            <a:r>
              <a:rPr lang="en-US" sz="2600" i="1" dirty="0" err="1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Fais</a:t>
            </a:r>
            <a:r>
              <a:rPr lang="en-US" sz="2600" i="1" dirty="0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 </a:t>
            </a:r>
            <a:r>
              <a:rPr lang="en-US" sz="2600" i="1" dirty="0" err="1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tes</a:t>
            </a:r>
            <a:r>
              <a:rPr lang="en-US" sz="2600" i="1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 devoirs !</a:t>
            </a:r>
          </a:p>
          <a:p>
            <a:endParaRPr lang="el-GR" sz="2600" dirty="0" smtClean="0">
              <a:solidFill>
                <a:srgbClr val="4F271C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  <a:p>
            <a:r>
              <a:rPr lang="en-US" sz="26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Donner </a:t>
            </a:r>
            <a:r>
              <a:rPr lang="en-US" sz="2600" b="1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un </a:t>
            </a:r>
            <a:r>
              <a:rPr lang="en-US" sz="2600" b="1" dirty="0" err="1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conseil</a:t>
            </a:r>
            <a:r>
              <a:rPr lang="el-GR" sz="2600" b="1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el-GR" sz="2000" b="1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(δίνω συμβουλή)</a:t>
            </a:r>
            <a:endParaRPr lang="en-US" sz="2000" b="1" dirty="0" smtClean="0">
              <a:solidFill>
                <a:srgbClr val="4F271C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  <a:p>
            <a:r>
              <a:rPr lang="en-US" sz="26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             </a:t>
            </a:r>
            <a:r>
              <a:rPr lang="en-US" sz="2600" i="1" dirty="0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Mange</a:t>
            </a:r>
            <a:r>
              <a:rPr lang="en-US" sz="2600" i="1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 des </a:t>
            </a:r>
            <a:r>
              <a:rPr lang="en-US" sz="2600" i="1" dirty="0" err="1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légumes</a:t>
            </a:r>
            <a:r>
              <a:rPr lang="en-US" sz="2600" i="1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, </a:t>
            </a:r>
            <a:r>
              <a:rPr lang="en-US" sz="2600" i="1" dirty="0" err="1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c’est</a:t>
            </a:r>
            <a:r>
              <a:rPr lang="en-US" sz="2600" i="1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 bon!</a:t>
            </a:r>
          </a:p>
          <a:p>
            <a:endParaRPr lang="en-US" sz="2600" dirty="0" smtClean="0">
              <a:solidFill>
                <a:srgbClr val="4F271C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  <a:p>
            <a:r>
              <a:rPr lang="en-US" sz="26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Donner </a:t>
            </a:r>
            <a:r>
              <a:rPr lang="en-US" sz="2600" b="1" dirty="0" err="1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une</a:t>
            </a:r>
            <a:r>
              <a:rPr lang="en-US" sz="2600" b="1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 interdiction</a:t>
            </a:r>
            <a:r>
              <a:rPr lang="el-GR" sz="2600" b="1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el-GR" sz="2000" b="1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(απαγορεύω)</a:t>
            </a:r>
            <a:endParaRPr lang="en-US" sz="2000" b="1" dirty="0" smtClean="0">
              <a:solidFill>
                <a:srgbClr val="4F271C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  <a:p>
            <a:r>
              <a:rPr lang="en-US" sz="26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             </a:t>
            </a:r>
            <a:r>
              <a:rPr lang="en-US" sz="2600" i="1" dirty="0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Ne </a:t>
            </a:r>
            <a:r>
              <a:rPr lang="en-US" sz="2600" i="1" dirty="0" err="1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marchez</a:t>
            </a:r>
            <a:r>
              <a:rPr lang="en-US" sz="2600" i="1" dirty="0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 pas </a:t>
            </a:r>
            <a:r>
              <a:rPr lang="en-US" sz="2600" i="1" dirty="0" err="1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sur</a:t>
            </a:r>
            <a:r>
              <a:rPr lang="en-US" sz="2600" i="1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 le </a:t>
            </a:r>
            <a:r>
              <a:rPr lang="en-US" sz="2600" i="1" dirty="0" err="1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gazon</a:t>
            </a:r>
            <a:r>
              <a:rPr lang="en-US" sz="2600" i="1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!</a:t>
            </a:r>
          </a:p>
          <a:p>
            <a:endParaRPr lang="en-US" sz="2600" dirty="0" smtClean="0">
              <a:solidFill>
                <a:srgbClr val="4F271C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  <a:p>
            <a:r>
              <a:rPr lang="en-US" sz="2600" dirty="0" err="1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Exprimer</a:t>
            </a:r>
            <a:r>
              <a:rPr lang="en-US" sz="26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en-US" sz="2600" b="1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un </a:t>
            </a:r>
            <a:r>
              <a:rPr lang="en-US" sz="2600" b="1" dirty="0" err="1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souhait</a:t>
            </a:r>
            <a:r>
              <a:rPr lang="el-GR" sz="2600" b="1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el-GR" sz="2000" b="1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(εκφράζω μία ευχή)</a:t>
            </a:r>
            <a:endParaRPr lang="en-US" sz="2000" b="1" i="1" dirty="0" smtClean="0">
              <a:solidFill>
                <a:srgbClr val="4F271C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  <a:p>
            <a:r>
              <a:rPr lang="en-US" sz="2600" i="1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             </a:t>
            </a:r>
            <a:r>
              <a:rPr lang="en-US" sz="2600" i="1" dirty="0" err="1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Passez</a:t>
            </a:r>
            <a:r>
              <a:rPr lang="en-US" sz="2600" i="1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 de </a:t>
            </a:r>
            <a:r>
              <a:rPr lang="en-US" sz="2600" i="1" dirty="0" err="1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bonnes</a:t>
            </a:r>
            <a:r>
              <a:rPr lang="en-US" sz="2600" i="1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 </a:t>
            </a:r>
            <a:r>
              <a:rPr lang="en-US" sz="2600" i="1" dirty="0" err="1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vacances</a:t>
            </a:r>
            <a:r>
              <a:rPr lang="en-US" sz="2600" i="1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 !</a:t>
            </a:r>
          </a:p>
          <a:p>
            <a:endParaRPr lang="en-US" sz="2600" i="1" dirty="0" smtClean="0">
              <a:solidFill>
                <a:srgbClr val="4F271C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omic Sans MS" pitchFamily="66" charset="0"/>
              <a:ea typeface="+mj-ea"/>
              <a:cs typeface="+mj-cs"/>
            </a:endParaRPr>
          </a:p>
          <a:p>
            <a:r>
              <a:rPr lang="en-US" sz="2600" i="1" dirty="0" err="1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Exprimer</a:t>
            </a:r>
            <a:r>
              <a:rPr lang="en-US" sz="2600" i="1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en-US" sz="2600" b="1" i="1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un </a:t>
            </a:r>
            <a:r>
              <a:rPr lang="en-US" sz="2600" b="1" i="1" dirty="0" err="1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prière</a:t>
            </a:r>
            <a:r>
              <a:rPr lang="el-GR" sz="2600" b="1" i="1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el-GR" sz="2000" b="1" i="1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(εκφράζω μία παράκληση)</a:t>
            </a:r>
            <a:endParaRPr lang="en-US" sz="2000" b="1" i="1" dirty="0" smtClean="0">
              <a:solidFill>
                <a:srgbClr val="4F271C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  <a:p>
            <a:r>
              <a:rPr lang="en-US" sz="2600" i="1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            </a:t>
            </a:r>
            <a:r>
              <a:rPr lang="en-US" sz="2600" i="1" dirty="0" err="1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Apporte-moi</a:t>
            </a:r>
            <a:r>
              <a:rPr lang="en-US" sz="2600" i="1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 le journal, </a:t>
            </a:r>
            <a:r>
              <a:rPr lang="en-US" sz="2600" i="1" dirty="0" err="1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s’il</a:t>
            </a:r>
            <a:r>
              <a:rPr lang="en-US" sz="2600" i="1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 </a:t>
            </a:r>
            <a:r>
              <a:rPr lang="en-US" sz="2600" i="1" dirty="0" err="1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te</a:t>
            </a:r>
            <a:r>
              <a:rPr lang="en-US" sz="2600" i="1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 </a:t>
            </a:r>
            <a:r>
              <a:rPr lang="en-US" sz="2600" i="1" dirty="0" err="1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plaît</a:t>
            </a:r>
            <a:r>
              <a:rPr lang="en-US" sz="2600" i="1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 !</a:t>
            </a:r>
          </a:p>
          <a:p>
            <a:endParaRPr lang="en-US" sz="2600" dirty="0" smtClean="0">
              <a:solidFill>
                <a:srgbClr val="4F271C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  <a:p>
            <a:endParaRPr lang="el-GR" sz="2600" dirty="0" smtClean="0">
              <a:solidFill>
                <a:srgbClr val="4F271C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  <a:p>
            <a:endParaRPr lang="en-US" sz="2600" dirty="0">
              <a:solidFill>
                <a:srgbClr val="4F271C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  <a:p>
            <a:pPr algn="ctr"/>
            <a:endParaRPr lang="el-GR" sz="2600" dirty="0" smtClean="0">
              <a:solidFill>
                <a:srgbClr val="4F271C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  <a:p>
            <a:pPr algn="ctr"/>
            <a:endParaRPr lang="el-GR" sz="2600" dirty="0"/>
          </a:p>
        </p:txBody>
      </p:sp>
      <p:sp>
        <p:nvSpPr>
          <p:cNvPr id="3" name="Right Arrow 2"/>
          <p:cNvSpPr/>
          <p:nvPr/>
        </p:nvSpPr>
        <p:spPr>
          <a:xfrm>
            <a:off x="1817298" y="1124744"/>
            <a:ext cx="52245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Right Arrow 3"/>
          <p:cNvSpPr/>
          <p:nvPr/>
        </p:nvSpPr>
        <p:spPr>
          <a:xfrm>
            <a:off x="1817298" y="2348880"/>
            <a:ext cx="52245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Right Arrow 4"/>
          <p:cNvSpPr/>
          <p:nvPr/>
        </p:nvSpPr>
        <p:spPr>
          <a:xfrm>
            <a:off x="1835882" y="3501008"/>
            <a:ext cx="503870" cy="3240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Right Arrow 5"/>
          <p:cNvSpPr/>
          <p:nvPr/>
        </p:nvSpPr>
        <p:spPr>
          <a:xfrm>
            <a:off x="1835882" y="4693538"/>
            <a:ext cx="50387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Right Arrow 6"/>
          <p:cNvSpPr/>
          <p:nvPr/>
        </p:nvSpPr>
        <p:spPr>
          <a:xfrm>
            <a:off x="1835882" y="5877272"/>
            <a:ext cx="50387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49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99"/>
    </mc:Choice>
    <mc:Fallback xmlns="">
      <p:transition spd="slow" advTm="58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6448" y="116632"/>
            <a:ext cx="7498080" cy="1143000"/>
          </a:xfrm>
        </p:spPr>
        <p:txBody>
          <a:bodyPr/>
          <a:lstStyle/>
          <a:p>
            <a:r>
              <a:rPr lang="en-US" dirty="0" smtClean="0"/>
              <a:t>Formation </a:t>
            </a:r>
            <a:r>
              <a:rPr lang="en-US" sz="3200" dirty="0" smtClean="0"/>
              <a:t>(</a:t>
            </a:r>
            <a:r>
              <a:rPr lang="el-GR" sz="3200" dirty="0" smtClean="0"/>
              <a:t>σχηματισμός)</a:t>
            </a:r>
            <a:endParaRPr lang="el-GR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986408" y="1717888"/>
            <a:ext cx="3657600" cy="466344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US" sz="2600" dirty="0" err="1" smtClean="0"/>
              <a:t>Pr</a:t>
            </a:r>
            <a:r>
              <a:rPr lang="fr-FR" sz="2600" dirty="0" smtClean="0"/>
              <a:t>é</a:t>
            </a:r>
            <a:r>
              <a:rPr lang="en-US" sz="2600" dirty="0" smtClean="0"/>
              <a:t>sent de l’ </a:t>
            </a:r>
            <a:r>
              <a:rPr lang="en-US" sz="2600" dirty="0" err="1" smtClean="0"/>
              <a:t>Indicatif</a:t>
            </a:r>
            <a:endParaRPr lang="en-US" sz="2600" dirty="0" smtClean="0"/>
          </a:p>
          <a:p>
            <a:pPr marL="82296" indent="0">
              <a:buNone/>
            </a:pPr>
            <a:r>
              <a:rPr lang="en-US" sz="2000" dirty="0" smtClean="0"/>
              <a:t>E</a:t>
            </a:r>
            <a:r>
              <a:rPr lang="el-GR" sz="2000" dirty="0" err="1" smtClean="0"/>
              <a:t>νεστώτας</a:t>
            </a:r>
            <a:r>
              <a:rPr lang="el-GR" sz="2000" dirty="0" smtClean="0"/>
              <a:t> της Οριστικής  </a:t>
            </a:r>
          </a:p>
          <a:p>
            <a:pPr marL="82296" indent="0">
              <a:buNone/>
            </a:pPr>
            <a:endParaRPr lang="el-GR" sz="2000" dirty="0"/>
          </a:p>
          <a:p>
            <a:pPr marL="82296" indent="0">
              <a:buNone/>
            </a:pPr>
            <a:r>
              <a:rPr lang="en-US" dirty="0" smtClean="0"/>
              <a:t>Je </a:t>
            </a:r>
            <a:r>
              <a:rPr lang="en-US" dirty="0" err="1" smtClean="0"/>
              <a:t>parle</a:t>
            </a:r>
            <a:endParaRPr lang="en-US" dirty="0"/>
          </a:p>
          <a:p>
            <a:pPr marL="82296" indent="0">
              <a:buNone/>
            </a:pPr>
            <a:r>
              <a:rPr lang="en-US" dirty="0" err="1" smtClean="0"/>
              <a:t>Tu</a:t>
            </a:r>
            <a:r>
              <a:rPr lang="en-US" dirty="0" smtClean="0"/>
              <a:t> </a:t>
            </a:r>
            <a:r>
              <a:rPr lang="en-US" b="1" u="sng" dirty="0" err="1" smtClean="0"/>
              <a:t>parle</a:t>
            </a:r>
            <a:r>
              <a:rPr lang="en-US" dirty="0" err="1" smtClean="0"/>
              <a:t>s</a:t>
            </a:r>
            <a:endParaRPr lang="en-US" dirty="0" smtClean="0"/>
          </a:p>
          <a:p>
            <a:pPr marL="82296" indent="0">
              <a:buNone/>
            </a:pPr>
            <a:r>
              <a:rPr lang="en-US" dirty="0" smtClean="0"/>
              <a:t>Il, </a:t>
            </a:r>
            <a:r>
              <a:rPr lang="en-US" dirty="0" err="1" smtClean="0"/>
              <a:t>elle</a:t>
            </a:r>
            <a:r>
              <a:rPr lang="en-US" dirty="0" smtClean="0"/>
              <a:t> </a:t>
            </a:r>
            <a:r>
              <a:rPr lang="en-US" dirty="0" err="1" smtClean="0"/>
              <a:t>parle</a:t>
            </a:r>
            <a:endParaRPr lang="en-US" dirty="0" smtClean="0"/>
          </a:p>
          <a:p>
            <a:pPr marL="82296" indent="0">
              <a:buNone/>
            </a:pPr>
            <a:r>
              <a:rPr lang="en-US" dirty="0" smtClean="0"/>
              <a:t>Nous </a:t>
            </a:r>
            <a:r>
              <a:rPr lang="en-US" b="1" u="sng" dirty="0" err="1" smtClean="0"/>
              <a:t>parlons</a:t>
            </a:r>
            <a:endParaRPr lang="en-US" b="1" u="sng" dirty="0" smtClean="0"/>
          </a:p>
          <a:p>
            <a:pPr marL="82296" indent="0">
              <a:buNone/>
            </a:pPr>
            <a:r>
              <a:rPr lang="en-US" dirty="0" err="1" smtClean="0"/>
              <a:t>Vous</a:t>
            </a:r>
            <a:r>
              <a:rPr lang="en-US" dirty="0" smtClean="0"/>
              <a:t> </a:t>
            </a:r>
            <a:r>
              <a:rPr lang="en-US" b="1" u="sng" dirty="0" err="1" smtClean="0"/>
              <a:t>parlez</a:t>
            </a:r>
            <a:endParaRPr lang="en-US" b="1" u="sng" dirty="0" smtClean="0"/>
          </a:p>
          <a:p>
            <a:pPr marL="82296" indent="0">
              <a:buNone/>
            </a:pPr>
            <a:r>
              <a:rPr lang="en-US" dirty="0" err="1" smtClean="0"/>
              <a:t>Ils</a:t>
            </a:r>
            <a:r>
              <a:rPr lang="en-US" dirty="0" smtClean="0"/>
              <a:t>, </a:t>
            </a:r>
            <a:r>
              <a:rPr lang="en-US" dirty="0" err="1" smtClean="0"/>
              <a:t>elles</a:t>
            </a:r>
            <a:r>
              <a:rPr lang="en-US" dirty="0" smtClean="0"/>
              <a:t> </a:t>
            </a:r>
            <a:r>
              <a:rPr lang="en-US" dirty="0" err="1" smtClean="0"/>
              <a:t>parlent</a:t>
            </a:r>
            <a:r>
              <a:rPr lang="en-US" dirty="0" smtClean="0"/>
              <a:t> </a:t>
            </a:r>
            <a:endParaRPr lang="el-GR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489753" y="1658417"/>
            <a:ext cx="4690759" cy="466344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US" dirty="0" smtClean="0"/>
              <a:t>          </a:t>
            </a:r>
            <a:r>
              <a:rPr lang="en-US" sz="2600" dirty="0" smtClean="0"/>
              <a:t>Imp</a:t>
            </a:r>
            <a:r>
              <a:rPr lang="fr-FR" sz="2600" dirty="0" smtClean="0"/>
              <a:t>é</a:t>
            </a:r>
            <a:r>
              <a:rPr lang="en-US" sz="2600" dirty="0" err="1" smtClean="0"/>
              <a:t>ratif</a:t>
            </a:r>
            <a:endParaRPr lang="el-GR" sz="2600" dirty="0" smtClean="0"/>
          </a:p>
          <a:p>
            <a:pPr marL="82296" indent="0">
              <a:buNone/>
            </a:pPr>
            <a:r>
              <a:rPr lang="en-US" sz="1700" dirty="0" smtClean="0"/>
              <a:t>                 </a:t>
            </a:r>
            <a:r>
              <a:rPr lang="el-GR" sz="1700" dirty="0" smtClean="0"/>
              <a:t>Προστακτική</a:t>
            </a:r>
            <a:endParaRPr lang="en-US" sz="1700" dirty="0" smtClean="0"/>
          </a:p>
          <a:p>
            <a:pPr marL="82296" indent="0">
              <a:buNone/>
            </a:pPr>
            <a:endParaRPr lang="en-US" dirty="0" smtClean="0"/>
          </a:p>
          <a:p>
            <a:pPr marL="82296" indent="0">
              <a:buNone/>
            </a:pPr>
            <a:endParaRPr lang="en-US" dirty="0" smtClean="0"/>
          </a:p>
          <a:p>
            <a:pPr marL="82296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Parle</a:t>
            </a:r>
            <a:r>
              <a:rPr lang="en-US" dirty="0" smtClean="0"/>
              <a:t> !</a:t>
            </a:r>
            <a:r>
              <a:rPr lang="el-GR" dirty="0" smtClean="0"/>
              <a:t>  </a:t>
            </a:r>
            <a:r>
              <a:rPr lang="en-US" dirty="0" smtClean="0"/>
              <a:t>    </a:t>
            </a:r>
            <a:r>
              <a:rPr lang="el-GR" b="1" dirty="0" smtClean="0">
                <a:solidFill>
                  <a:srgbClr val="00B050"/>
                </a:solidFill>
              </a:rPr>
              <a:t>Ν</a:t>
            </a:r>
            <a:r>
              <a:rPr lang="en-US" b="1" dirty="0" smtClean="0">
                <a:solidFill>
                  <a:srgbClr val="00B050"/>
                </a:solidFill>
              </a:rPr>
              <a:t>e </a:t>
            </a:r>
            <a:r>
              <a:rPr lang="en-US" b="1" dirty="0" err="1" smtClean="0">
                <a:solidFill>
                  <a:srgbClr val="00B050"/>
                </a:solidFill>
              </a:rPr>
              <a:t>parle</a:t>
            </a:r>
            <a:r>
              <a:rPr lang="en-US" b="1" dirty="0" smtClean="0">
                <a:solidFill>
                  <a:srgbClr val="00B050"/>
                </a:solidFill>
              </a:rPr>
              <a:t> pas </a:t>
            </a:r>
            <a:r>
              <a:rPr lang="en-US" dirty="0" smtClean="0"/>
              <a:t>!</a:t>
            </a:r>
          </a:p>
          <a:p>
            <a:pPr marL="82296" indent="0">
              <a:buNone/>
            </a:pPr>
            <a:endParaRPr lang="en-US" dirty="0"/>
          </a:p>
          <a:p>
            <a:pPr marL="82296" indent="0">
              <a:buNone/>
            </a:pPr>
            <a:r>
              <a:rPr lang="en-US" b="1" dirty="0" err="1" smtClean="0">
                <a:solidFill>
                  <a:srgbClr val="FF0000"/>
                </a:solidFill>
              </a:rPr>
              <a:t>Parlons</a:t>
            </a:r>
            <a:r>
              <a:rPr lang="en-US" dirty="0" smtClean="0"/>
              <a:t> ! </a:t>
            </a:r>
            <a:r>
              <a:rPr lang="en-US" b="1" dirty="0" smtClean="0">
                <a:solidFill>
                  <a:srgbClr val="00B050"/>
                </a:solidFill>
              </a:rPr>
              <a:t>Ne </a:t>
            </a:r>
            <a:r>
              <a:rPr lang="en-US" b="1" dirty="0" err="1" smtClean="0">
                <a:solidFill>
                  <a:srgbClr val="00B050"/>
                </a:solidFill>
              </a:rPr>
              <a:t>parlons</a:t>
            </a:r>
            <a:r>
              <a:rPr lang="en-US" b="1" dirty="0" smtClean="0">
                <a:solidFill>
                  <a:srgbClr val="00B050"/>
                </a:solidFill>
              </a:rPr>
              <a:t> pas </a:t>
            </a:r>
            <a:r>
              <a:rPr lang="en-US" dirty="0" smtClean="0"/>
              <a:t>!</a:t>
            </a:r>
          </a:p>
          <a:p>
            <a:pPr marL="82296" indent="0">
              <a:buNone/>
            </a:pPr>
            <a:r>
              <a:rPr lang="en-US" b="1" dirty="0" err="1" smtClean="0">
                <a:solidFill>
                  <a:srgbClr val="FF0000"/>
                </a:solidFill>
              </a:rPr>
              <a:t>Parlez</a:t>
            </a:r>
            <a:r>
              <a:rPr lang="en-US" dirty="0" smtClean="0"/>
              <a:t> !    </a:t>
            </a:r>
            <a:r>
              <a:rPr lang="en-US" b="1" dirty="0" smtClean="0">
                <a:solidFill>
                  <a:srgbClr val="00B050"/>
                </a:solidFill>
              </a:rPr>
              <a:t>Ne </a:t>
            </a:r>
            <a:r>
              <a:rPr lang="en-US" b="1" dirty="0" err="1" smtClean="0">
                <a:solidFill>
                  <a:srgbClr val="00B050"/>
                </a:solidFill>
              </a:rPr>
              <a:t>parlez</a:t>
            </a:r>
            <a:r>
              <a:rPr lang="en-US" b="1" dirty="0" smtClean="0">
                <a:solidFill>
                  <a:srgbClr val="00B050"/>
                </a:solidFill>
              </a:rPr>
              <a:t> pas </a:t>
            </a:r>
            <a:r>
              <a:rPr lang="en-US" b="1" dirty="0" smtClean="0"/>
              <a:t>!</a:t>
            </a:r>
            <a:endParaRPr lang="el-GR" b="1" dirty="0"/>
          </a:p>
        </p:txBody>
      </p:sp>
      <p:sp>
        <p:nvSpPr>
          <p:cNvPr id="7" name="Right Arrow 6"/>
          <p:cNvSpPr/>
          <p:nvPr/>
        </p:nvSpPr>
        <p:spPr>
          <a:xfrm>
            <a:off x="4505734" y="1892280"/>
            <a:ext cx="495037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Rectangle 10"/>
          <p:cNvSpPr/>
          <p:nvPr/>
        </p:nvSpPr>
        <p:spPr>
          <a:xfrm>
            <a:off x="1806450" y="1052736"/>
            <a:ext cx="5732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0">
              <a:buNone/>
            </a:pPr>
            <a:r>
              <a:rPr lang="en-US" sz="2400" dirty="0" err="1" smtClean="0"/>
              <a:t>Verbes</a:t>
            </a:r>
            <a:r>
              <a:rPr lang="en-US" sz="2400" dirty="0" smtClean="0"/>
              <a:t> du 1er </a:t>
            </a:r>
            <a:r>
              <a:rPr lang="en-US" sz="2400" dirty="0" err="1" smtClean="0"/>
              <a:t>groupe</a:t>
            </a:r>
            <a:r>
              <a:rPr lang="en-US" sz="2400" dirty="0" smtClean="0"/>
              <a:t>: </a:t>
            </a:r>
            <a:r>
              <a:rPr lang="en-US" sz="3200" b="1" dirty="0" err="1" smtClean="0"/>
              <a:t>parl</a:t>
            </a:r>
            <a:r>
              <a:rPr lang="el-GR" sz="3200" b="1" dirty="0" smtClean="0"/>
              <a:t>-</a:t>
            </a:r>
            <a:r>
              <a:rPr lang="en-US" sz="3200" b="1" dirty="0" err="1" smtClean="0"/>
              <a:t>er</a:t>
            </a:r>
            <a:r>
              <a:rPr lang="en-US" sz="2400" dirty="0" smtClean="0"/>
              <a:t> </a:t>
            </a:r>
            <a:r>
              <a:rPr lang="en-US" sz="2400" dirty="0"/>
              <a:t>(</a:t>
            </a:r>
            <a:r>
              <a:rPr lang="el-GR" sz="2400" dirty="0"/>
              <a:t>μιλάω</a:t>
            </a:r>
            <a:r>
              <a:rPr lang="el-GR" dirty="0"/>
              <a:t>)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1064296" y="3562999"/>
            <a:ext cx="480547" cy="267998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159143" y="4621171"/>
            <a:ext cx="771400" cy="36004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159143" y="5121188"/>
            <a:ext cx="720777" cy="252028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2483768" y="3593050"/>
            <a:ext cx="240272" cy="267998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" name="Right Arrow 7"/>
          <p:cNvSpPr/>
          <p:nvPr/>
        </p:nvSpPr>
        <p:spPr>
          <a:xfrm>
            <a:off x="3670668" y="3738416"/>
            <a:ext cx="709840" cy="133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Right Arrow 7"/>
          <p:cNvSpPr/>
          <p:nvPr/>
        </p:nvSpPr>
        <p:spPr>
          <a:xfrm>
            <a:off x="3721024" y="4734191"/>
            <a:ext cx="709840" cy="133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Right Arrow 7"/>
          <p:cNvSpPr/>
          <p:nvPr/>
        </p:nvSpPr>
        <p:spPr>
          <a:xfrm>
            <a:off x="3729290" y="5239217"/>
            <a:ext cx="709840" cy="133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8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057"/>
    </mc:Choice>
    <mc:Fallback xmlns="">
      <p:transition spd="slow" advTm="96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98456" y="0"/>
            <a:ext cx="7498080" cy="1143000"/>
          </a:xfrm>
        </p:spPr>
        <p:txBody>
          <a:bodyPr/>
          <a:lstStyle/>
          <a:p>
            <a:r>
              <a:rPr lang="en-US" dirty="0" smtClean="0"/>
              <a:t>Formation </a:t>
            </a:r>
            <a:r>
              <a:rPr lang="en-US" sz="3200" dirty="0" smtClean="0"/>
              <a:t>(</a:t>
            </a:r>
            <a:r>
              <a:rPr lang="el-GR" sz="3200" dirty="0" smtClean="0"/>
              <a:t>σχηματισμός)</a:t>
            </a:r>
            <a:endParaRPr lang="el-GR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914400" y="1717888"/>
            <a:ext cx="3657600" cy="466344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US" dirty="0" err="1" smtClean="0"/>
              <a:t>Pr</a:t>
            </a:r>
            <a:r>
              <a:rPr lang="fr-FR" dirty="0" smtClean="0"/>
              <a:t>é</a:t>
            </a:r>
            <a:r>
              <a:rPr lang="en-US" dirty="0" smtClean="0"/>
              <a:t>sent de l’ </a:t>
            </a:r>
            <a:r>
              <a:rPr lang="en-US" dirty="0" err="1" smtClean="0"/>
              <a:t>Indicatif</a:t>
            </a:r>
            <a:endParaRPr lang="en-US" dirty="0" smtClean="0"/>
          </a:p>
          <a:p>
            <a:pPr marL="82296" indent="0">
              <a:buNone/>
            </a:pPr>
            <a:r>
              <a:rPr lang="en-US" sz="2000" dirty="0" smtClean="0"/>
              <a:t>E</a:t>
            </a:r>
            <a:r>
              <a:rPr lang="el-GR" sz="2000" dirty="0" err="1" smtClean="0"/>
              <a:t>νεστώτας</a:t>
            </a:r>
            <a:r>
              <a:rPr lang="el-GR" sz="2000" dirty="0" smtClean="0"/>
              <a:t> της Οριστικής  </a:t>
            </a:r>
          </a:p>
          <a:p>
            <a:pPr marL="82296" indent="0">
              <a:buNone/>
            </a:pPr>
            <a:endParaRPr lang="el-GR" sz="2000" dirty="0"/>
          </a:p>
          <a:p>
            <a:pPr marL="82296" indent="0">
              <a:buNone/>
            </a:pPr>
            <a:r>
              <a:rPr lang="en-US" sz="2600" dirty="0" smtClean="0"/>
              <a:t>Je mange</a:t>
            </a:r>
            <a:endParaRPr lang="en-US" sz="2600" dirty="0"/>
          </a:p>
          <a:p>
            <a:pPr marL="82296" indent="0">
              <a:buNone/>
            </a:pPr>
            <a:r>
              <a:rPr lang="en-US" sz="2600" dirty="0" err="1" smtClean="0"/>
              <a:t>Tu</a:t>
            </a:r>
            <a:r>
              <a:rPr lang="en-US" sz="2600" dirty="0" smtClean="0"/>
              <a:t> </a:t>
            </a:r>
            <a:r>
              <a:rPr lang="en-US" sz="2600" b="1" u="sng" dirty="0" err="1" smtClean="0"/>
              <a:t>mange</a:t>
            </a:r>
            <a:r>
              <a:rPr lang="en-US" sz="2600" dirty="0" err="1" smtClean="0"/>
              <a:t>s</a:t>
            </a:r>
            <a:endParaRPr lang="en-US" sz="2600" dirty="0" smtClean="0"/>
          </a:p>
          <a:p>
            <a:pPr marL="82296" indent="0">
              <a:buNone/>
            </a:pPr>
            <a:r>
              <a:rPr lang="en-US" sz="2600" dirty="0" smtClean="0"/>
              <a:t>Il, </a:t>
            </a:r>
            <a:r>
              <a:rPr lang="en-US" sz="2600" dirty="0" err="1" smtClean="0"/>
              <a:t>elle</a:t>
            </a:r>
            <a:r>
              <a:rPr lang="en-US" sz="2600" dirty="0" smtClean="0"/>
              <a:t> mange</a:t>
            </a:r>
          </a:p>
          <a:p>
            <a:pPr marL="82296" indent="0">
              <a:buNone/>
            </a:pPr>
            <a:r>
              <a:rPr lang="en-US" sz="2600" dirty="0" smtClean="0"/>
              <a:t>Nous </a:t>
            </a:r>
            <a:r>
              <a:rPr lang="en-US" sz="2600" b="1" u="sng" dirty="0" err="1" smtClean="0"/>
              <a:t>mang</a:t>
            </a:r>
            <a:r>
              <a:rPr lang="en-US" sz="2600" b="1" u="sng" dirty="0" err="1" smtClean="0">
                <a:solidFill>
                  <a:srgbClr val="FF0000"/>
                </a:solidFill>
              </a:rPr>
              <a:t>e</a:t>
            </a:r>
            <a:r>
              <a:rPr lang="en-US" sz="2600" b="1" u="sng" dirty="0" err="1" smtClean="0"/>
              <a:t>ons</a:t>
            </a:r>
            <a:endParaRPr lang="en-US" sz="2600" b="1" u="sng" dirty="0" smtClean="0"/>
          </a:p>
          <a:p>
            <a:pPr marL="82296" indent="0">
              <a:buNone/>
            </a:pPr>
            <a:r>
              <a:rPr lang="en-US" sz="2600" dirty="0" err="1" smtClean="0"/>
              <a:t>Vous</a:t>
            </a:r>
            <a:r>
              <a:rPr lang="en-US" sz="2600" dirty="0" smtClean="0"/>
              <a:t> </a:t>
            </a:r>
            <a:r>
              <a:rPr lang="en-US" sz="2600" b="1" u="sng" dirty="0" err="1" smtClean="0"/>
              <a:t>mangez</a:t>
            </a:r>
            <a:endParaRPr lang="en-US" sz="2600" b="1" u="sng" dirty="0" smtClean="0"/>
          </a:p>
          <a:p>
            <a:pPr marL="82296" indent="0">
              <a:buNone/>
            </a:pPr>
            <a:r>
              <a:rPr lang="en-US" sz="2600" dirty="0" err="1" smtClean="0"/>
              <a:t>Ils</a:t>
            </a:r>
            <a:r>
              <a:rPr lang="en-US" sz="2600" dirty="0" smtClean="0"/>
              <a:t>, </a:t>
            </a:r>
            <a:r>
              <a:rPr lang="en-US" sz="2600" dirty="0" err="1" smtClean="0"/>
              <a:t>elles</a:t>
            </a:r>
            <a:r>
              <a:rPr lang="en-US" sz="2600" dirty="0" smtClean="0"/>
              <a:t> </a:t>
            </a:r>
            <a:r>
              <a:rPr lang="en-US" sz="2600" dirty="0" err="1" smtClean="0"/>
              <a:t>mangent</a:t>
            </a:r>
            <a:endParaRPr lang="el-GR" sz="2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2000" y="1700808"/>
            <a:ext cx="4690759" cy="466344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US" dirty="0" smtClean="0"/>
              <a:t>          Imp</a:t>
            </a:r>
            <a:r>
              <a:rPr lang="fr-FR" dirty="0" smtClean="0"/>
              <a:t>é</a:t>
            </a:r>
            <a:r>
              <a:rPr lang="en-US" dirty="0" err="1" smtClean="0"/>
              <a:t>ratif</a:t>
            </a:r>
            <a:endParaRPr lang="el-GR" dirty="0" smtClean="0"/>
          </a:p>
          <a:p>
            <a:pPr marL="82296" indent="0">
              <a:buNone/>
            </a:pPr>
            <a:r>
              <a:rPr lang="en-US" sz="1700" dirty="0" smtClean="0"/>
              <a:t>                 </a:t>
            </a:r>
            <a:r>
              <a:rPr lang="el-GR" sz="1700" dirty="0" smtClean="0"/>
              <a:t>Προστακτική</a:t>
            </a:r>
            <a:endParaRPr lang="en-US" sz="1700" dirty="0" smtClean="0"/>
          </a:p>
          <a:p>
            <a:pPr marL="82296" indent="0">
              <a:buNone/>
            </a:pPr>
            <a:endParaRPr lang="en-US" dirty="0" smtClean="0"/>
          </a:p>
          <a:p>
            <a:pPr marL="82296" indent="0">
              <a:buNone/>
            </a:pPr>
            <a:endParaRPr lang="en-US" dirty="0" smtClean="0"/>
          </a:p>
          <a:p>
            <a:pPr marL="82296" indent="0">
              <a:buNone/>
            </a:pPr>
            <a:r>
              <a:rPr lang="en-US" sz="2600" b="1" dirty="0" smtClean="0">
                <a:solidFill>
                  <a:srgbClr val="FF0000"/>
                </a:solidFill>
              </a:rPr>
              <a:t>Mange</a:t>
            </a:r>
            <a:r>
              <a:rPr lang="en-US" sz="2600" dirty="0" smtClean="0"/>
              <a:t>!</a:t>
            </a:r>
            <a:r>
              <a:rPr lang="el-GR" sz="2600" dirty="0" smtClean="0"/>
              <a:t>  </a:t>
            </a:r>
            <a:r>
              <a:rPr lang="en-US" sz="2600" dirty="0" smtClean="0"/>
              <a:t>    </a:t>
            </a:r>
            <a:r>
              <a:rPr lang="el-GR" sz="2600" b="1" dirty="0" smtClean="0">
                <a:solidFill>
                  <a:srgbClr val="00B050"/>
                </a:solidFill>
              </a:rPr>
              <a:t>Ν</a:t>
            </a:r>
            <a:r>
              <a:rPr lang="en-US" sz="2600" b="1" dirty="0" smtClean="0">
                <a:solidFill>
                  <a:srgbClr val="00B050"/>
                </a:solidFill>
              </a:rPr>
              <a:t>e mange pas </a:t>
            </a:r>
            <a:r>
              <a:rPr lang="en-US" sz="2600" dirty="0" smtClean="0"/>
              <a:t>!</a:t>
            </a:r>
          </a:p>
          <a:p>
            <a:pPr marL="82296" indent="0">
              <a:buNone/>
            </a:pPr>
            <a:endParaRPr lang="en-US" sz="2600" dirty="0"/>
          </a:p>
          <a:p>
            <a:pPr marL="82296" indent="0">
              <a:buNone/>
            </a:pPr>
            <a:r>
              <a:rPr lang="en-US" sz="2400" b="1" dirty="0" err="1" smtClean="0">
                <a:solidFill>
                  <a:srgbClr val="FF0000"/>
                </a:solidFill>
              </a:rPr>
              <a:t>Mangeons</a:t>
            </a:r>
            <a:r>
              <a:rPr lang="en-US" sz="2400" dirty="0" smtClean="0"/>
              <a:t>! </a:t>
            </a:r>
            <a:r>
              <a:rPr lang="en-US" sz="2400" b="1" dirty="0" smtClean="0">
                <a:solidFill>
                  <a:srgbClr val="00B050"/>
                </a:solidFill>
              </a:rPr>
              <a:t>Ne </a:t>
            </a:r>
            <a:r>
              <a:rPr lang="en-US" sz="2400" b="1" dirty="0" err="1" smtClean="0">
                <a:solidFill>
                  <a:srgbClr val="00B050"/>
                </a:solidFill>
              </a:rPr>
              <a:t>mangeons</a:t>
            </a:r>
            <a:r>
              <a:rPr lang="en-US" sz="2400" b="1" dirty="0" smtClean="0">
                <a:solidFill>
                  <a:srgbClr val="00B050"/>
                </a:solidFill>
              </a:rPr>
              <a:t> pas</a:t>
            </a:r>
            <a:r>
              <a:rPr lang="en-US" sz="2400" dirty="0" smtClean="0"/>
              <a:t>!</a:t>
            </a:r>
          </a:p>
          <a:p>
            <a:pPr marL="82296" indent="0">
              <a:buNone/>
            </a:pPr>
            <a:r>
              <a:rPr lang="en-US" sz="2600" b="1" dirty="0" err="1" smtClean="0">
                <a:solidFill>
                  <a:srgbClr val="FF0000"/>
                </a:solidFill>
              </a:rPr>
              <a:t>Mangez</a:t>
            </a:r>
            <a:r>
              <a:rPr lang="en-US" sz="2600" dirty="0" smtClean="0"/>
              <a:t>!    </a:t>
            </a:r>
            <a:r>
              <a:rPr lang="en-US" sz="2600" b="1" dirty="0" smtClean="0">
                <a:solidFill>
                  <a:srgbClr val="00B050"/>
                </a:solidFill>
              </a:rPr>
              <a:t>Ne </a:t>
            </a:r>
            <a:r>
              <a:rPr lang="en-US" sz="2600" b="1" dirty="0" err="1" smtClean="0">
                <a:solidFill>
                  <a:srgbClr val="00B050"/>
                </a:solidFill>
              </a:rPr>
              <a:t>mangez</a:t>
            </a:r>
            <a:r>
              <a:rPr lang="en-US" sz="2600" b="1" dirty="0" smtClean="0">
                <a:solidFill>
                  <a:srgbClr val="00B050"/>
                </a:solidFill>
              </a:rPr>
              <a:t> pas</a:t>
            </a:r>
            <a:r>
              <a:rPr lang="en-US" sz="2600" b="1" dirty="0" smtClean="0"/>
              <a:t>!</a:t>
            </a:r>
            <a:endParaRPr lang="el-GR" sz="2600" b="1" dirty="0"/>
          </a:p>
        </p:txBody>
      </p:sp>
      <p:sp>
        <p:nvSpPr>
          <p:cNvPr id="7" name="Right Arrow 6"/>
          <p:cNvSpPr/>
          <p:nvPr/>
        </p:nvSpPr>
        <p:spPr>
          <a:xfrm>
            <a:off x="4527796" y="1844824"/>
            <a:ext cx="495037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Right Arrow 7"/>
          <p:cNvSpPr/>
          <p:nvPr/>
        </p:nvSpPr>
        <p:spPr>
          <a:xfrm>
            <a:off x="3862160" y="3726071"/>
            <a:ext cx="709840" cy="133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Rectangle 10"/>
          <p:cNvSpPr/>
          <p:nvPr/>
        </p:nvSpPr>
        <p:spPr>
          <a:xfrm>
            <a:off x="1601802" y="993438"/>
            <a:ext cx="60665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0">
              <a:buNone/>
            </a:pPr>
            <a:r>
              <a:rPr lang="en-US" sz="2400" dirty="0" err="1" smtClean="0"/>
              <a:t>Verbes</a:t>
            </a:r>
            <a:r>
              <a:rPr lang="en-US" sz="2400" dirty="0" smtClean="0"/>
              <a:t> du 1er </a:t>
            </a:r>
            <a:r>
              <a:rPr lang="en-US" sz="2400" dirty="0" err="1" smtClean="0"/>
              <a:t>groupe</a:t>
            </a:r>
            <a:r>
              <a:rPr lang="en-US" sz="2400" dirty="0" smtClean="0"/>
              <a:t>: </a:t>
            </a:r>
            <a:r>
              <a:rPr lang="en-US" sz="2800" b="1" dirty="0" err="1" smtClean="0"/>
              <a:t>mang-er</a:t>
            </a:r>
            <a:r>
              <a:rPr lang="en-US" sz="2800" b="1" dirty="0" smtClean="0"/>
              <a:t> </a:t>
            </a:r>
            <a:r>
              <a:rPr lang="en-US" sz="2400" dirty="0" smtClean="0"/>
              <a:t>(</a:t>
            </a:r>
            <a:r>
              <a:rPr lang="el-GR" sz="2400" dirty="0" smtClean="0"/>
              <a:t>τρώω</a:t>
            </a:r>
            <a:r>
              <a:rPr lang="el-GR" dirty="0"/>
              <a:t>)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992289" y="3573016"/>
            <a:ext cx="480547" cy="267998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064296" y="4581128"/>
            <a:ext cx="771400" cy="36004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064296" y="5013176"/>
            <a:ext cx="700250" cy="252028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2483768" y="3596511"/>
            <a:ext cx="240272" cy="267998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" name="Right Arrow 7"/>
          <p:cNvSpPr/>
          <p:nvPr/>
        </p:nvSpPr>
        <p:spPr>
          <a:xfrm>
            <a:off x="3862160" y="4636564"/>
            <a:ext cx="709840" cy="133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Right Arrow 7"/>
          <p:cNvSpPr/>
          <p:nvPr/>
        </p:nvSpPr>
        <p:spPr>
          <a:xfrm>
            <a:off x="3862160" y="5106823"/>
            <a:ext cx="709840" cy="133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1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96"/>
    </mc:Choice>
    <mc:Fallback xmlns="">
      <p:transition spd="slow" advTm="33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257672"/>
            <a:ext cx="8250120" cy="5195664"/>
          </a:xfrm>
        </p:spPr>
        <p:txBody>
          <a:bodyPr>
            <a:normAutofit lnSpcReduction="10000"/>
          </a:bodyPr>
          <a:lstStyle/>
          <a:p>
            <a:r>
              <a:rPr lang="fr-FR" sz="2800" dirty="0" smtClean="0"/>
              <a:t>É</a:t>
            </a:r>
            <a:r>
              <a:rPr lang="en-US" sz="2800" dirty="0" err="1" smtClean="0"/>
              <a:t>couter</a:t>
            </a:r>
            <a:r>
              <a:rPr lang="el-GR" sz="2800" dirty="0" smtClean="0"/>
              <a:t>: </a:t>
            </a:r>
            <a:r>
              <a:rPr lang="fr-FR" sz="2800" b="1" i="1" dirty="0" smtClean="0">
                <a:latin typeface="Comic Sans MS" pitchFamily="66" charset="0"/>
              </a:rPr>
              <a:t>É</a:t>
            </a:r>
            <a:r>
              <a:rPr lang="en-US" sz="2800" b="1" i="1" dirty="0" err="1" smtClean="0">
                <a:latin typeface="Comic Sans MS" pitchFamily="66" charset="0"/>
              </a:rPr>
              <a:t>coute</a:t>
            </a:r>
            <a:r>
              <a:rPr lang="en-US" sz="2800" b="1" i="1" dirty="0" smtClean="0">
                <a:latin typeface="Comic Sans MS" pitchFamily="66" charset="0"/>
              </a:rPr>
              <a:t> </a:t>
            </a:r>
            <a:r>
              <a:rPr lang="en-US" sz="2800" i="1" dirty="0" smtClean="0">
                <a:latin typeface="Comic Sans MS" pitchFamily="66" charset="0"/>
              </a:rPr>
              <a:t>des chansons!</a:t>
            </a:r>
          </a:p>
          <a:p>
            <a:pPr marL="82296" indent="0">
              <a:buNone/>
            </a:pPr>
            <a:r>
              <a:rPr lang="en-US" sz="2800" i="1" dirty="0" smtClean="0">
                <a:latin typeface="Comic Sans MS" pitchFamily="66" charset="0"/>
              </a:rPr>
              <a:t>                 </a:t>
            </a:r>
            <a:r>
              <a:rPr lang="en-US" sz="2800" b="1" i="1" dirty="0" err="1" smtClean="0">
                <a:latin typeface="Comic Sans MS" pitchFamily="66" charset="0"/>
              </a:rPr>
              <a:t>Écoutons</a:t>
            </a:r>
            <a:r>
              <a:rPr lang="en-US" sz="2800" i="1" dirty="0" smtClean="0">
                <a:latin typeface="Comic Sans MS" pitchFamily="66" charset="0"/>
              </a:rPr>
              <a:t> </a:t>
            </a:r>
            <a:r>
              <a:rPr lang="en-US" sz="2800" i="1" dirty="0" err="1" smtClean="0">
                <a:latin typeface="Comic Sans MS" pitchFamily="66" charset="0"/>
              </a:rPr>
              <a:t>cette</a:t>
            </a:r>
            <a:r>
              <a:rPr lang="en-US" sz="2800" i="1" dirty="0" smtClean="0">
                <a:latin typeface="Comic Sans MS" pitchFamily="66" charset="0"/>
              </a:rPr>
              <a:t> belle m</a:t>
            </a:r>
            <a:r>
              <a:rPr lang="fr-FR" sz="2800" i="1" dirty="0" err="1" smtClean="0">
                <a:latin typeface="Comic Sans MS" pitchFamily="66" charset="0"/>
              </a:rPr>
              <a:t>élodie</a:t>
            </a:r>
            <a:r>
              <a:rPr lang="el-GR" sz="2800" i="1" dirty="0" smtClean="0">
                <a:latin typeface="Comic Sans MS" pitchFamily="66" charset="0"/>
              </a:rPr>
              <a:t>!</a:t>
            </a:r>
          </a:p>
          <a:p>
            <a:pPr marL="82296" indent="0">
              <a:buNone/>
            </a:pPr>
            <a:r>
              <a:rPr lang="en-US" sz="2800" i="1" dirty="0" smtClean="0">
                <a:latin typeface="Comic Sans MS" pitchFamily="66" charset="0"/>
              </a:rPr>
              <a:t>  </a:t>
            </a:r>
            <a:r>
              <a:rPr lang="el-GR" sz="2800" i="1" dirty="0" smtClean="0">
                <a:latin typeface="Comic Sans MS" pitchFamily="66" charset="0"/>
              </a:rPr>
              <a:t>             </a:t>
            </a:r>
            <a:r>
              <a:rPr lang="en-US" sz="2800" i="1" dirty="0" smtClean="0">
                <a:latin typeface="Comic Sans MS" pitchFamily="66" charset="0"/>
              </a:rPr>
              <a:t>    </a:t>
            </a:r>
            <a:r>
              <a:rPr lang="fr-FR" sz="2800" b="1" i="1" dirty="0" smtClean="0">
                <a:latin typeface="Comic Sans MS" pitchFamily="66" charset="0"/>
              </a:rPr>
              <a:t>É</a:t>
            </a:r>
            <a:r>
              <a:rPr lang="en-US" sz="2800" b="1" i="1" dirty="0" err="1" smtClean="0">
                <a:latin typeface="Comic Sans MS" pitchFamily="66" charset="0"/>
              </a:rPr>
              <a:t>coutez</a:t>
            </a:r>
            <a:r>
              <a:rPr lang="en-US" sz="2800" b="1" i="1" dirty="0" smtClean="0">
                <a:latin typeface="Comic Sans MS" pitchFamily="66" charset="0"/>
              </a:rPr>
              <a:t> </a:t>
            </a:r>
            <a:r>
              <a:rPr lang="en-US" sz="2800" i="1" dirty="0" smtClean="0">
                <a:latin typeface="Comic Sans MS" pitchFamily="66" charset="0"/>
              </a:rPr>
              <a:t>le </a:t>
            </a:r>
            <a:r>
              <a:rPr lang="en-US" sz="2800" i="1" dirty="0" err="1" smtClean="0">
                <a:latin typeface="Comic Sans MS" pitchFamily="66" charset="0"/>
              </a:rPr>
              <a:t>professeur</a:t>
            </a:r>
            <a:r>
              <a:rPr lang="en-US" sz="2800" i="1" dirty="0" smtClean="0">
                <a:latin typeface="Comic Sans MS" pitchFamily="66" charset="0"/>
              </a:rPr>
              <a:t> </a:t>
            </a:r>
            <a:r>
              <a:rPr lang="en-US" sz="2800" i="1" dirty="0" err="1" smtClean="0">
                <a:latin typeface="Comic Sans MS" pitchFamily="66" charset="0"/>
              </a:rPr>
              <a:t>parler</a:t>
            </a:r>
            <a:r>
              <a:rPr lang="en-US" sz="2800" i="1" dirty="0" smtClean="0">
                <a:latin typeface="Comic Sans MS" pitchFamily="66" charset="0"/>
              </a:rPr>
              <a:t> !</a:t>
            </a:r>
          </a:p>
          <a:p>
            <a:endParaRPr lang="en-US" sz="2800" dirty="0" smtClean="0"/>
          </a:p>
          <a:p>
            <a:r>
              <a:rPr lang="en-US" sz="2800" dirty="0" err="1" smtClean="0"/>
              <a:t>Jouer</a:t>
            </a:r>
            <a:r>
              <a:rPr lang="en-US" sz="2800" dirty="0" smtClean="0"/>
              <a:t> :    </a:t>
            </a:r>
            <a:r>
              <a:rPr lang="en-US" sz="2800" b="1" i="1" dirty="0" err="1" smtClean="0">
                <a:latin typeface="Comic Sans MS" pitchFamily="66" charset="0"/>
              </a:rPr>
              <a:t>Joue</a:t>
            </a:r>
            <a:r>
              <a:rPr lang="en-US" sz="2800" i="1" dirty="0" smtClean="0">
                <a:latin typeface="Comic Sans MS" pitchFamily="66" charset="0"/>
              </a:rPr>
              <a:t> au basket avec </a:t>
            </a:r>
            <a:r>
              <a:rPr lang="en-US" sz="2800" i="1" dirty="0" err="1" smtClean="0">
                <a:latin typeface="Comic Sans MS" pitchFamily="66" charset="0"/>
              </a:rPr>
              <a:t>moi</a:t>
            </a:r>
            <a:r>
              <a:rPr lang="en-US" sz="2800" i="1" dirty="0" smtClean="0">
                <a:latin typeface="Comic Sans MS" pitchFamily="66" charset="0"/>
              </a:rPr>
              <a:t>!</a:t>
            </a:r>
          </a:p>
          <a:p>
            <a:pPr marL="82296" indent="0">
              <a:buNone/>
            </a:pPr>
            <a:r>
              <a:rPr lang="en-US" sz="2800" i="1" dirty="0">
                <a:latin typeface="Comic Sans MS" pitchFamily="66" charset="0"/>
              </a:rPr>
              <a:t> </a:t>
            </a:r>
            <a:r>
              <a:rPr lang="en-US" sz="2800" i="1" dirty="0" smtClean="0">
                <a:latin typeface="Comic Sans MS" pitchFamily="66" charset="0"/>
              </a:rPr>
              <a:t>                </a:t>
            </a:r>
            <a:r>
              <a:rPr lang="en-US" sz="2800" b="1" i="1" dirty="0" err="1" smtClean="0">
                <a:latin typeface="Comic Sans MS" pitchFamily="66" charset="0"/>
              </a:rPr>
              <a:t>Jouons</a:t>
            </a:r>
            <a:r>
              <a:rPr lang="en-US" sz="2800" i="1" dirty="0" smtClean="0">
                <a:latin typeface="Comic Sans MS" pitchFamily="66" charset="0"/>
              </a:rPr>
              <a:t> ensemble!</a:t>
            </a:r>
          </a:p>
          <a:p>
            <a:pPr marL="82296" indent="0">
              <a:buNone/>
            </a:pPr>
            <a:r>
              <a:rPr lang="en-US" sz="2800" i="1" dirty="0" smtClean="0">
                <a:latin typeface="Comic Sans MS" pitchFamily="66" charset="0"/>
              </a:rPr>
              <a:t>                   </a:t>
            </a:r>
            <a:r>
              <a:rPr lang="en-US" sz="2800" b="1" i="1" dirty="0" err="1" smtClean="0">
                <a:latin typeface="Comic Sans MS" pitchFamily="66" charset="0"/>
              </a:rPr>
              <a:t>Jouez</a:t>
            </a:r>
            <a:r>
              <a:rPr lang="en-US" sz="2800" b="1" i="1" dirty="0" smtClean="0">
                <a:latin typeface="Comic Sans MS" pitchFamily="66" charset="0"/>
              </a:rPr>
              <a:t> </a:t>
            </a:r>
            <a:r>
              <a:rPr lang="en-US" sz="2800" i="1" dirty="0" smtClean="0">
                <a:latin typeface="Comic Sans MS" pitchFamily="66" charset="0"/>
              </a:rPr>
              <a:t>avec </a:t>
            </a:r>
            <a:r>
              <a:rPr lang="en-US" sz="2800" i="1" dirty="0" err="1" smtClean="0">
                <a:latin typeface="Comic Sans MS" pitchFamily="66" charset="0"/>
              </a:rPr>
              <a:t>votre</a:t>
            </a:r>
            <a:r>
              <a:rPr lang="en-US" sz="2800" i="1" dirty="0" smtClean="0">
                <a:latin typeface="Comic Sans MS" pitchFamily="66" charset="0"/>
              </a:rPr>
              <a:t> </a:t>
            </a:r>
            <a:r>
              <a:rPr lang="en-US" sz="2800" i="1" dirty="0" err="1" smtClean="0">
                <a:latin typeface="Comic Sans MS" pitchFamily="66" charset="0"/>
              </a:rPr>
              <a:t>fr</a:t>
            </a:r>
            <a:r>
              <a:rPr lang="fr-FR" sz="2800" i="1" dirty="0" smtClean="0">
                <a:latin typeface="Comic Sans MS" pitchFamily="66" charset="0"/>
              </a:rPr>
              <a:t>è</a:t>
            </a:r>
            <a:r>
              <a:rPr lang="en-US" sz="2800" i="1" dirty="0" smtClean="0">
                <a:latin typeface="Comic Sans MS" pitchFamily="66" charset="0"/>
              </a:rPr>
              <a:t>re ! </a:t>
            </a:r>
          </a:p>
          <a:p>
            <a:pPr marL="82296" indent="0">
              <a:buNone/>
            </a:pPr>
            <a:endParaRPr lang="en-US" sz="2800" i="1" dirty="0" smtClean="0">
              <a:latin typeface="Comic Sans MS" pitchFamily="66" charset="0"/>
            </a:endParaRPr>
          </a:p>
          <a:p>
            <a:r>
              <a:rPr lang="en-US" sz="2800" dirty="0" smtClean="0"/>
              <a:t>Manger: </a:t>
            </a:r>
            <a:r>
              <a:rPr lang="en-US" sz="2800" b="1" i="1" dirty="0" smtClean="0">
                <a:latin typeface="Comic Sans MS" pitchFamily="66" charset="0"/>
              </a:rPr>
              <a:t>Mange</a:t>
            </a:r>
            <a:r>
              <a:rPr lang="en-US" sz="2800" i="1" dirty="0" smtClean="0">
                <a:latin typeface="Comic Sans MS" pitchFamily="66" charset="0"/>
              </a:rPr>
              <a:t> de la </a:t>
            </a:r>
            <a:r>
              <a:rPr lang="en-US" sz="2800" i="1" dirty="0" err="1" smtClean="0">
                <a:latin typeface="Comic Sans MS" pitchFamily="66" charset="0"/>
              </a:rPr>
              <a:t>salade</a:t>
            </a:r>
            <a:r>
              <a:rPr lang="en-US" sz="2800" i="1" dirty="0" smtClean="0">
                <a:latin typeface="Comic Sans MS" pitchFamily="66" charset="0"/>
              </a:rPr>
              <a:t> </a:t>
            </a:r>
            <a:r>
              <a:rPr lang="en-US" sz="2800" i="1" dirty="0" err="1" smtClean="0">
                <a:latin typeface="Comic Sans MS" pitchFamily="66" charset="0"/>
              </a:rPr>
              <a:t>verte</a:t>
            </a:r>
            <a:r>
              <a:rPr lang="en-US" sz="2800" i="1" dirty="0" smtClean="0">
                <a:latin typeface="Comic Sans MS" pitchFamily="66" charset="0"/>
              </a:rPr>
              <a:t>!</a:t>
            </a:r>
          </a:p>
          <a:p>
            <a:pPr marL="82296" indent="0">
              <a:buNone/>
            </a:pPr>
            <a:r>
              <a:rPr lang="en-US" sz="2800" i="1" dirty="0" smtClean="0">
                <a:latin typeface="Comic Sans MS" pitchFamily="66" charset="0"/>
              </a:rPr>
              <a:t>                 </a:t>
            </a:r>
            <a:r>
              <a:rPr lang="en-US" sz="2800" b="1" i="1" dirty="0" err="1" smtClean="0">
                <a:latin typeface="Comic Sans MS" pitchFamily="66" charset="0"/>
              </a:rPr>
              <a:t>Mangeons</a:t>
            </a:r>
            <a:r>
              <a:rPr lang="en-US" sz="2800" i="1" dirty="0" smtClean="0">
                <a:latin typeface="Comic Sans MS" pitchFamily="66" charset="0"/>
              </a:rPr>
              <a:t> du </a:t>
            </a:r>
            <a:r>
              <a:rPr lang="en-US" sz="2800" i="1" dirty="0" err="1" smtClean="0">
                <a:latin typeface="Comic Sans MS" pitchFamily="66" charset="0"/>
              </a:rPr>
              <a:t>poisson</a:t>
            </a:r>
            <a:r>
              <a:rPr lang="en-US" sz="2800" i="1" dirty="0" smtClean="0">
                <a:latin typeface="Comic Sans MS" pitchFamily="66" charset="0"/>
              </a:rPr>
              <a:t>!</a:t>
            </a:r>
          </a:p>
          <a:p>
            <a:pPr marL="82296" indent="0">
              <a:buNone/>
            </a:pPr>
            <a:r>
              <a:rPr lang="en-US" sz="2800" i="1" dirty="0" smtClean="0">
                <a:latin typeface="Comic Sans MS" pitchFamily="66" charset="0"/>
              </a:rPr>
              <a:t>                   </a:t>
            </a:r>
            <a:r>
              <a:rPr lang="en-US" sz="2800" b="1" i="1" dirty="0" err="1" smtClean="0">
                <a:latin typeface="Comic Sans MS" pitchFamily="66" charset="0"/>
              </a:rPr>
              <a:t>Mangez</a:t>
            </a:r>
            <a:r>
              <a:rPr lang="en-US" sz="2800" i="1" dirty="0" smtClean="0">
                <a:latin typeface="Comic Sans MS" pitchFamily="66" charset="0"/>
              </a:rPr>
              <a:t> des l</a:t>
            </a:r>
            <a:r>
              <a:rPr lang="fr-FR" sz="2800" i="1" dirty="0" smtClean="0">
                <a:latin typeface="Comic Sans MS" pitchFamily="66" charset="0"/>
              </a:rPr>
              <a:t>e</a:t>
            </a:r>
            <a:r>
              <a:rPr lang="en-US" sz="2800" i="1" dirty="0" err="1" smtClean="0">
                <a:latin typeface="Comic Sans MS" pitchFamily="66" charset="0"/>
              </a:rPr>
              <a:t>gumes</a:t>
            </a:r>
            <a:r>
              <a:rPr lang="en-US" sz="2800" i="1" dirty="0" smtClean="0">
                <a:latin typeface="Comic Sans MS" pitchFamily="66" charset="0"/>
              </a:rPr>
              <a:t>!</a:t>
            </a:r>
          </a:p>
          <a:p>
            <a:endParaRPr lang="el-GR" sz="2800" i="1" dirty="0">
              <a:latin typeface="Comic Sans MS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35696" y="332656"/>
            <a:ext cx="6264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Voici</a:t>
            </a:r>
            <a:r>
              <a:rPr lang="en-US" sz="36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600" dirty="0" err="1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quelques</a:t>
            </a:r>
            <a:r>
              <a:rPr lang="en-US" sz="36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600" dirty="0" err="1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exemples</a:t>
            </a:r>
            <a:endParaRPr lang="el-GR" sz="36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06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05"/>
    </mc:Choice>
    <mc:Fallback xmlns="">
      <p:transition spd="slow" advTm="47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43608" y="548680"/>
            <a:ext cx="8208912" cy="6120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 err="1" smtClean="0">
                <a:solidFill>
                  <a:schemeClr val="tx1"/>
                </a:solidFill>
              </a:rPr>
              <a:t>Travailler</a:t>
            </a:r>
            <a:r>
              <a:rPr lang="en-US" sz="2200" dirty="0" smtClean="0">
                <a:solidFill>
                  <a:schemeClr val="tx1"/>
                </a:solidFill>
              </a:rPr>
              <a:t> (</a:t>
            </a:r>
            <a:r>
              <a:rPr lang="el-GR" sz="2200" dirty="0" smtClean="0">
                <a:solidFill>
                  <a:schemeClr val="tx1"/>
                </a:solidFill>
              </a:rPr>
              <a:t>εργάζομαι)</a:t>
            </a:r>
          </a:p>
          <a:p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l-GR" sz="2200" i="1" dirty="0" smtClean="0">
                <a:solidFill>
                  <a:schemeClr val="tx1"/>
                </a:solidFill>
                <a:latin typeface="Comic Sans MS" pitchFamily="66" charset="0"/>
              </a:rPr>
              <a:t>  Τ</a:t>
            </a:r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</a:rPr>
              <a:t>u </a:t>
            </a:r>
            <a:r>
              <a:rPr lang="en-US" sz="2200" i="1" dirty="0" err="1" smtClean="0">
                <a:solidFill>
                  <a:schemeClr val="tx1"/>
                </a:solidFill>
                <a:latin typeface="Comic Sans MS" pitchFamily="66" charset="0"/>
              </a:rPr>
              <a:t>travailles</a:t>
            </a:r>
            <a:r>
              <a:rPr lang="en-US" sz="2200" i="1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2200" i="1" dirty="0" err="1" smtClean="0">
                <a:solidFill>
                  <a:schemeClr val="tx1"/>
                </a:solidFill>
                <a:latin typeface="Comic Sans MS" pitchFamily="66" charset="0"/>
              </a:rPr>
              <a:t>bien</a:t>
            </a:r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 </a:t>
            </a:r>
            <a:r>
              <a:rPr lang="en-US" sz="2200" i="1" dirty="0" err="1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Travaille</a:t>
            </a:r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200" i="1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bien</a:t>
            </a:r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!</a:t>
            </a:r>
          </a:p>
          <a:p>
            <a:endParaRPr lang="en-US" sz="2200" dirty="0" smtClean="0">
              <a:solidFill>
                <a:schemeClr val="tx1"/>
              </a:solidFill>
              <a:sym typeface="Wingdings" pitchFamily="2" charset="2"/>
            </a:endParaRPr>
          </a:p>
          <a:p>
            <a:r>
              <a:rPr lang="en-US" sz="2200" b="1" dirty="0" smtClean="0">
                <a:solidFill>
                  <a:schemeClr val="tx1"/>
                </a:solidFill>
                <a:sym typeface="Wingdings" pitchFamily="2" charset="2"/>
              </a:rPr>
              <a:t>Voyager</a:t>
            </a:r>
            <a:r>
              <a:rPr lang="el-GR" sz="2200" dirty="0" smtClean="0">
                <a:solidFill>
                  <a:schemeClr val="tx1"/>
                </a:solidFill>
                <a:sym typeface="Wingdings" pitchFamily="2" charset="2"/>
              </a:rPr>
              <a:t> (ταξιδεύω)</a:t>
            </a:r>
          </a:p>
          <a:p>
            <a:r>
              <a:rPr lang="el-GR" sz="2200" dirty="0" smtClean="0">
                <a:solidFill>
                  <a:schemeClr val="tx1"/>
                </a:solidFill>
                <a:sym typeface="Wingdings" pitchFamily="2" charset="2"/>
              </a:rPr>
              <a:t>      </a:t>
            </a:r>
            <a:r>
              <a:rPr lang="el-GR" sz="2200" i="1" dirty="0" smtClean="0">
                <a:solidFill>
                  <a:schemeClr val="tx1"/>
                </a:solidFill>
                <a:sym typeface="Wingdings" pitchFamily="2" charset="2"/>
              </a:rPr>
              <a:t>Τ</a:t>
            </a:r>
            <a:r>
              <a:rPr lang="en-US" sz="2200" i="1" dirty="0" smtClean="0">
                <a:solidFill>
                  <a:schemeClr val="tx1"/>
                </a:solidFill>
                <a:sym typeface="Wingdings" pitchFamily="2" charset="2"/>
              </a:rPr>
              <a:t>u </a:t>
            </a:r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voyages</a:t>
            </a:r>
            <a:r>
              <a:rPr lang="en-US" sz="2200" i="1" dirty="0" smtClean="0">
                <a:solidFill>
                  <a:schemeClr val="tx1"/>
                </a:solidFill>
                <a:sym typeface="Wingdings" pitchFamily="2" charset="2"/>
              </a:rPr>
              <a:t> à l’ </a:t>
            </a:r>
            <a:r>
              <a:rPr lang="fr-FR" sz="2200" i="1" dirty="0" smtClean="0">
                <a:solidFill>
                  <a:schemeClr val="tx1"/>
                </a:solidFill>
                <a:sym typeface="Wingdings" pitchFamily="2" charset="2"/>
              </a:rPr>
              <a:t>é</a:t>
            </a:r>
            <a:r>
              <a:rPr lang="en-US" sz="2200" i="1" dirty="0" err="1" smtClean="0">
                <a:solidFill>
                  <a:schemeClr val="tx1"/>
                </a:solidFill>
                <a:sym typeface="Wingdings" pitchFamily="2" charset="2"/>
              </a:rPr>
              <a:t>tranger</a:t>
            </a:r>
            <a:r>
              <a:rPr lang="en-US" sz="2200" i="1" dirty="0" smtClean="0">
                <a:solidFill>
                  <a:schemeClr val="tx1"/>
                </a:solidFill>
                <a:sym typeface="Wingdings" pitchFamily="2" charset="2"/>
              </a:rPr>
              <a:t>  </a:t>
            </a:r>
            <a:r>
              <a:rPr lang="en-US" sz="2200" i="1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Voyage</a:t>
            </a:r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à l’ </a:t>
            </a:r>
            <a:r>
              <a:rPr lang="en-US" sz="2200" i="1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étranger</a:t>
            </a:r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!</a:t>
            </a:r>
          </a:p>
          <a:p>
            <a:r>
              <a:rPr lang="en-US" sz="2200" i="1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</a:p>
          <a:p>
            <a:r>
              <a:rPr lang="en-US" sz="2200" b="1" dirty="0" err="1" smtClean="0">
                <a:solidFill>
                  <a:schemeClr val="tx1"/>
                </a:solidFill>
                <a:sym typeface="Wingdings" pitchFamily="2" charset="2"/>
              </a:rPr>
              <a:t>Étudier</a:t>
            </a:r>
            <a:r>
              <a:rPr lang="el-GR" sz="2200" b="1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l-GR" sz="2200" dirty="0" smtClean="0">
                <a:solidFill>
                  <a:schemeClr val="tx1"/>
                </a:solidFill>
                <a:sym typeface="Wingdings" pitchFamily="2" charset="2"/>
              </a:rPr>
              <a:t> (σπουδάζω, μελετώ)</a:t>
            </a:r>
          </a:p>
          <a:p>
            <a:r>
              <a:rPr lang="el-GR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     Ν</a:t>
            </a:r>
            <a:r>
              <a:rPr lang="en-US" sz="2200" i="1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ous</a:t>
            </a:r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fr-FR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étudions à </a:t>
            </a:r>
            <a:r>
              <a:rPr lang="en-US" sz="2200" i="1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l’universit</a:t>
            </a:r>
            <a:r>
              <a:rPr lang="fr-FR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é  </a:t>
            </a:r>
            <a:r>
              <a:rPr lang="en-US" sz="2200" i="1" dirty="0" err="1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Étudions</a:t>
            </a:r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à l </a:t>
            </a:r>
            <a:r>
              <a:rPr lang="en-US" sz="2200" i="1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université</a:t>
            </a:r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!</a:t>
            </a:r>
          </a:p>
          <a:p>
            <a:endParaRPr lang="en-US" sz="2200" dirty="0" smtClean="0">
              <a:solidFill>
                <a:schemeClr val="tx1"/>
              </a:solidFill>
              <a:sym typeface="Wingdings" pitchFamily="2" charset="2"/>
            </a:endParaRPr>
          </a:p>
          <a:p>
            <a:r>
              <a:rPr lang="en-US" sz="2200" b="1" dirty="0" err="1" smtClean="0">
                <a:solidFill>
                  <a:schemeClr val="tx1"/>
                </a:solidFill>
                <a:sym typeface="Wingdings" pitchFamily="2" charset="2"/>
              </a:rPr>
              <a:t>Appeler</a:t>
            </a:r>
            <a:r>
              <a:rPr lang="el-GR" sz="2200" dirty="0" smtClean="0">
                <a:solidFill>
                  <a:schemeClr val="tx1"/>
                </a:solidFill>
                <a:sym typeface="Wingdings" pitchFamily="2" charset="2"/>
              </a:rPr>
              <a:t> (καλώ, τηλεφωνώ)</a:t>
            </a:r>
          </a:p>
          <a:p>
            <a:r>
              <a:rPr lang="el-GR" sz="2200" dirty="0" smtClean="0">
                <a:solidFill>
                  <a:schemeClr val="tx1"/>
                </a:solidFill>
                <a:sym typeface="Wingdings" pitchFamily="2" charset="2"/>
              </a:rPr>
              <a:t>     </a:t>
            </a:r>
            <a:r>
              <a:rPr lang="el-GR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Ν</a:t>
            </a:r>
            <a:r>
              <a:rPr lang="en-US" sz="2200" i="1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ous</a:t>
            </a:r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200" i="1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appelons</a:t>
            </a:r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le </a:t>
            </a:r>
            <a:r>
              <a:rPr lang="en-US" sz="2200" i="1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docteur</a:t>
            </a:r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  </a:t>
            </a:r>
            <a:r>
              <a:rPr lang="en-US" sz="2200" i="1" dirty="0" err="1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Appelons</a:t>
            </a:r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le </a:t>
            </a:r>
            <a:r>
              <a:rPr lang="en-US" sz="2200" i="1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docteur</a:t>
            </a:r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!</a:t>
            </a:r>
          </a:p>
          <a:p>
            <a:endParaRPr lang="en-US" sz="2200" dirty="0" smtClean="0">
              <a:solidFill>
                <a:schemeClr val="tx1"/>
              </a:solidFill>
              <a:sym typeface="Wingdings" pitchFamily="2" charset="2"/>
            </a:endParaRPr>
          </a:p>
          <a:p>
            <a:r>
              <a:rPr lang="en-US" sz="2200" b="1" dirty="0" err="1">
                <a:solidFill>
                  <a:schemeClr val="tx1"/>
                </a:solidFill>
                <a:sym typeface="Wingdings" pitchFamily="2" charset="2"/>
              </a:rPr>
              <a:t>Écouter</a:t>
            </a:r>
            <a:r>
              <a:rPr lang="el-GR" sz="2200" dirty="0" smtClean="0">
                <a:solidFill>
                  <a:schemeClr val="tx1"/>
                </a:solidFill>
                <a:sym typeface="Wingdings" pitchFamily="2" charset="2"/>
              </a:rPr>
              <a:t>  (ακούω)</a:t>
            </a:r>
          </a:p>
          <a:p>
            <a:r>
              <a:rPr lang="el-GR" sz="2200" dirty="0" smtClean="0">
                <a:solidFill>
                  <a:schemeClr val="tx1"/>
                </a:solidFill>
                <a:sym typeface="Wingdings" pitchFamily="2" charset="2"/>
              </a:rPr>
              <a:t>     </a:t>
            </a:r>
            <a:r>
              <a:rPr lang="en-US" sz="2200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Vous</a:t>
            </a:r>
            <a:r>
              <a:rPr lang="en-US" sz="2200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écoutez</a:t>
            </a:r>
            <a:r>
              <a:rPr lang="en-US" sz="2200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le </a:t>
            </a:r>
            <a:r>
              <a:rPr lang="en-US" sz="2200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professeur</a:t>
            </a:r>
            <a:r>
              <a:rPr lang="en-US" sz="2200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  </a:t>
            </a:r>
            <a:r>
              <a:rPr lang="en-US" sz="2200" dirty="0" err="1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Ecoutez</a:t>
            </a:r>
            <a:r>
              <a:rPr lang="en-US" sz="2200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le </a:t>
            </a:r>
            <a:r>
              <a:rPr lang="en-US" sz="2200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professeur</a:t>
            </a:r>
            <a:r>
              <a:rPr lang="en-US" sz="2200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!</a:t>
            </a:r>
          </a:p>
          <a:p>
            <a:endParaRPr lang="en-US" sz="2200" dirty="0" smtClean="0">
              <a:solidFill>
                <a:schemeClr val="tx1"/>
              </a:solidFill>
              <a:sym typeface="Wingdings" pitchFamily="2" charset="2"/>
            </a:endParaRPr>
          </a:p>
          <a:p>
            <a:r>
              <a:rPr lang="en-US" sz="2200" b="1" dirty="0" err="1" smtClean="0">
                <a:solidFill>
                  <a:schemeClr val="tx1"/>
                </a:solidFill>
                <a:sym typeface="Wingdings" pitchFamily="2" charset="2"/>
              </a:rPr>
              <a:t>Pr</a:t>
            </a:r>
            <a:r>
              <a:rPr lang="fr-FR" sz="2200" b="1" dirty="0" smtClean="0">
                <a:solidFill>
                  <a:schemeClr val="tx1"/>
                </a:solidFill>
                <a:sym typeface="Wingdings" pitchFamily="2" charset="2"/>
              </a:rPr>
              <a:t>é</a:t>
            </a:r>
            <a:r>
              <a:rPr lang="en-US" sz="2200" b="1" dirty="0" err="1" smtClean="0">
                <a:solidFill>
                  <a:schemeClr val="tx1"/>
                </a:solidFill>
                <a:sym typeface="Wingdings" pitchFamily="2" charset="2"/>
              </a:rPr>
              <a:t>parer</a:t>
            </a:r>
            <a:r>
              <a:rPr lang="en-US" sz="2200" dirty="0" smtClean="0">
                <a:solidFill>
                  <a:schemeClr val="tx1"/>
                </a:solidFill>
                <a:sym typeface="Wingdings" pitchFamily="2" charset="2"/>
              </a:rPr>
              <a:t> (</a:t>
            </a:r>
            <a:r>
              <a:rPr lang="el-GR" sz="2200" dirty="0" smtClean="0">
                <a:solidFill>
                  <a:schemeClr val="tx1"/>
                </a:solidFill>
                <a:sym typeface="Wingdings" pitchFamily="2" charset="2"/>
              </a:rPr>
              <a:t>ετοιμάζω)</a:t>
            </a:r>
          </a:p>
          <a:p>
            <a:r>
              <a:rPr lang="el-GR" sz="22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l-GR" sz="2200" dirty="0" smtClean="0">
                <a:solidFill>
                  <a:schemeClr val="tx1"/>
                </a:solidFill>
                <a:sym typeface="Wingdings" pitchFamily="2" charset="2"/>
              </a:rPr>
              <a:t>    </a:t>
            </a:r>
            <a:r>
              <a:rPr lang="en-US" sz="2200" i="1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Vous</a:t>
            </a:r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200" i="1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pr</a:t>
            </a:r>
            <a:r>
              <a:rPr lang="fr-FR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éparez le repas  </a:t>
            </a:r>
            <a:r>
              <a:rPr lang="fr-FR" sz="2200" i="1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Pré</a:t>
            </a:r>
            <a:r>
              <a:rPr lang="en-US" sz="2200" i="1" dirty="0" err="1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parez</a:t>
            </a:r>
            <a:r>
              <a:rPr lang="en-US" sz="2200" i="1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le </a:t>
            </a:r>
            <a:r>
              <a:rPr lang="en-US" sz="2200" i="1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repas</a:t>
            </a:r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!</a:t>
            </a:r>
            <a:endParaRPr lang="el-GR" sz="2200" i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51720" y="118373"/>
            <a:ext cx="6264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Voici</a:t>
            </a:r>
            <a:r>
              <a:rPr lang="en-US" sz="36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600" dirty="0" err="1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d’autres</a:t>
            </a:r>
            <a:r>
              <a:rPr lang="en-US" sz="36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600" dirty="0" err="1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exemples</a:t>
            </a:r>
            <a:endParaRPr lang="el-GR" sz="36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19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36"/>
    </mc:Choice>
    <mc:Fallback xmlns="">
      <p:transition spd="slow" advTm="65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Épinglé sur Les corve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711" y="5373216"/>
            <a:ext cx="1904999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u fait, à la maison, on mange de la cuisine maison ? - Ariane Grumb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104" y="156184"/>
            <a:ext cx="1490503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65360" y="430364"/>
            <a:ext cx="8208912" cy="6120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200" dirty="0" smtClean="0">
              <a:solidFill>
                <a:schemeClr val="tx1"/>
              </a:solidFill>
              <a:sym typeface="Wingdings" pitchFamily="2" charset="2"/>
            </a:endParaRPr>
          </a:p>
          <a:p>
            <a:r>
              <a:rPr lang="en-US" sz="2200" b="1" dirty="0" err="1" smtClean="0">
                <a:solidFill>
                  <a:schemeClr val="tx1"/>
                </a:solidFill>
                <a:sym typeface="Wingdings" pitchFamily="2" charset="2"/>
              </a:rPr>
              <a:t>Cuisiner</a:t>
            </a:r>
            <a:r>
              <a:rPr lang="el-GR" sz="2200" dirty="0" smtClean="0">
                <a:solidFill>
                  <a:schemeClr val="tx1"/>
                </a:solidFill>
                <a:sym typeface="Wingdings" pitchFamily="2" charset="2"/>
              </a:rPr>
              <a:t> (μαγειρεύω)</a:t>
            </a:r>
          </a:p>
          <a:p>
            <a:r>
              <a:rPr lang="el-GR" sz="2200" dirty="0" smtClean="0">
                <a:solidFill>
                  <a:schemeClr val="tx1"/>
                </a:solidFill>
                <a:sym typeface="Wingdings" pitchFamily="2" charset="2"/>
              </a:rPr>
              <a:t>      </a:t>
            </a:r>
            <a:r>
              <a:rPr lang="el-GR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Τ</a:t>
            </a:r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u cuisines avec ta m</a:t>
            </a:r>
            <a:r>
              <a:rPr lang="fr-FR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è</a:t>
            </a:r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re </a:t>
            </a:r>
            <a:r>
              <a:rPr lang="en-US" sz="2200" i="1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Cuisine</a:t>
            </a:r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avec ta m</a:t>
            </a:r>
            <a:r>
              <a:rPr lang="fr-FR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ère!</a:t>
            </a:r>
          </a:p>
          <a:p>
            <a:r>
              <a:rPr lang="en-US" sz="2200" b="1" dirty="0" err="1">
                <a:solidFill>
                  <a:schemeClr val="tx1"/>
                </a:solidFill>
              </a:rPr>
              <a:t>Couper</a:t>
            </a:r>
            <a:r>
              <a:rPr lang="en-US" sz="2200" dirty="0">
                <a:solidFill>
                  <a:schemeClr val="tx1"/>
                </a:solidFill>
              </a:rPr>
              <a:t> (</a:t>
            </a:r>
            <a:r>
              <a:rPr lang="el-GR" sz="2200" dirty="0">
                <a:solidFill>
                  <a:schemeClr val="tx1"/>
                </a:solidFill>
              </a:rPr>
              <a:t>κόβω)</a:t>
            </a:r>
          </a:p>
          <a:p>
            <a:r>
              <a:rPr lang="en-US" sz="2200" i="1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l-GR" sz="2200" i="1" dirty="0">
                <a:solidFill>
                  <a:schemeClr val="tx1"/>
                </a:solidFill>
                <a:latin typeface="Comic Sans MS" pitchFamily="66" charset="0"/>
              </a:rPr>
              <a:t>  Τ</a:t>
            </a:r>
            <a:r>
              <a:rPr lang="en-US" sz="2200" i="1" dirty="0">
                <a:solidFill>
                  <a:schemeClr val="tx1"/>
                </a:solidFill>
                <a:latin typeface="Comic Sans MS" pitchFamily="66" charset="0"/>
              </a:rPr>
              <a:t>u coupes le pain en tranches</a:t>
            </a:r>
            <a:r>
              <a:rPr lang="en-US" sz="2200" i="1" dirty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 </a:t>
            </a:r>
            <a:r>
              <a:rPr lang="en-US" sz="2200" i="1" dirty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Coupe</a:t>
            </a:r>
            <a:r>
              <a:rPr lang="en-US" sz="2200" i="1" dirty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le pain</a:t>
            </a:r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!</a:t>
            </a:r>
            <a:r>
              <a:rPr lang="en-US" sz="2200" i="1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</a:p>
          <a:p>
            <a:r>
              <a:rPr lang="en-US" sz="2200" b="1" dirty="0" err="1" smtClean="0">
                <a:solidFill>
                  <a:schemeClr val="tx1"/>
                </a:solidFill>
                <a:sym typeface="Wingdings" pitchFamily="2" charset="2"/>
              </a:rPr>
              <a:t>Rincer</a:t>
            </a:r>
            <a:r>
              <a:rPr lang="el-GR" sz="2200" dirty="0" smtClean="0">
                <a:solidFill>
                  <a:schemeClr val="tx1"/>
                </a:solidFill>
                <a:sym typeface="Wingdings" pitchFamily="2" charset="2"/>
              </a:rPr>
              <a:t>  (ξεπλένω)</a:t>
            </a:r>
          </a:p>
          <a:p>
            <a:r>
              <a:rPr lang="el-GR" sz="2200" dirty="0" smtClean="0">
                <a:solidFill>
                  <a:schemeClr val="tx1"/>
                </a:solidFill>
                <a:sym typeface="Wingdings" pitchFamily="2" charset="2"/>
              </a:rPr>
              <a:t>      </a:t>
            </a:r>
            <a:r>
              <a:rPr lang="el-GR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Ν</a:t>
            </a:r>
            <a:r>
              <a:rPr lang="en-US" sz="2200" i="1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ous</a:t>
            </a:r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200" i="1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rinçons</a:t>
            </a:r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les </a:t>
            </a:r>
            <a:r>
              <a:rPr lang="en-US" sz="2200" i="1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légumes</a:t>
            </a:r>
            <a:r>
              <a:rPr lang="fr-FR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 </a:t>
            </a:r>
            <a:r>
              <a:rPr lang="en-US" sz="2200" i="1" dirty="0" err="1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Rinçons</a:t>
            </a:r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les </a:t>
            </a:r>
            <a:r>
              <a:rPr lang="en-US" sz="2200" i="1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légumes</a:t>
            </a:r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!</a:t>
            </a:r>
          </a:p>
          <a:p>
            <a:r>
              <a:rPr lang="en-US" sz="2200" b="1" dirty="0" err="1" smtClean="0">
                <a:solidFill>
                  <a:schemeClr val="tx1"/>
                </a:solidFill>
                <a:sym typeface="Wingdings" pitchFamily="2" charset="2"/>
              </a:rPr>
              <a:t>Casser</a:t>
            </a:r>
            <a:r>
              <a:rPr lang="el-GR" sz="2200" dirty="0" smtClean="0">
                <a:solidFill>
                  <a:schemeClr val="tx1"/>
                </a:solidFill>
                <a:sym typeface="Wingdings" pitchFamily="2" charset="2"/>
              </a:rPr>
              <a:t> (σπάω)</a:t>
            </a:r>
          </a:p>
          <a:p>
            <a:r>
              <a:rPr lang="el-GR" sz="2200" dirty="0" smtClean="0">
                <a:solidFill>
                  <a:schemeClr val="tx1"/>
                </a:solidFill>
                <a:sym typeface="Wingdings" pitchFamily="2" charset="2"/>
              </a:rPr>
              <a:t>     </a:t>
            </a:r>
            <a:r>
              <a:rPr lang="el-GR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Ν</a:t>
            </a:r>
            <a:r>
              <a:rPr lang="en-US" sz="2200" i="1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ous</a:t>
            </a:r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el-GR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200" i="1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cassons</a:t>
            </a:r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les </a:t>
            </a:r>
            <a:r>
              <a:rPr lang="en-US" sz="2200" i="1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oeufs</a:t>
            </a:r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 </a:t>
            </a:r>
            <a:r>
              <a:rPr lang="en-US" sz="2200" i="1" dirty="0" err="1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Cassons</a:t>
            </a:r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les </a:t>
            </a:r>
            <a:r>
              <a:rPr lang="en-US" sz="2200" i="1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oeufs</a:t>
            </a:r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!</a:t>
            </a:r>
            <a:endParaRPr lang="en-US" sz="2200" dirty="0" smtClean="0">
              <a:solidFill>
                <a:schemeClr val="tx1"/>
              </a:solidFill>
              <a:sym typeface="Wingdings" pitchFamily="2" charset="2"/>
            </a:endParaRPr>
          </a:p>
          <a:p>
            <a:r>
              <a:rPr lang="en-US" sz="2200" b="1" dirty="0" err="1">
                <a:solidFill>
                  <a:schemeClr val="tx1"/>
                </a:solidFill>
                <a:sym typeface="Wingdings" pitchFamily="2" charset="2"/>
              </a:rPr>
              <a:t>Ajouter</a:t>
            </a:r>
            <a:r>
              <a:rPr lang="en-US" sz="2200" dirty="0">
                <a:solidFill>
                  <a:schemeClr val="tx1"/>
                </a:solidFill>
                <a:sym typeface="Wingdings" pitchFamily="2" charset="2"/>
              </a:rPr>
              <a:t> (</a:t>
            </a:r>
            <a:r>
              <a:rPr lang="el-GR" sz="2200" dirty="0">
                <a:solidFill>
                  <a:schemeClr val="tx1"/>
                </a:solidFill>
                <a:sym typeface="Wingdings" pitchFamily="2" charset="2"/>
              </a:rPr>
              <a:t>προσθέτω)</a:t>
            </a:r>
          </a:p>
          <a:p>
            <a:r>
              <a:rPr lang="el-GR" sz="2200" dirty="0">
                <a:solidFill>
                  <a:schemeClr val="tx1"/>
                </a:solidFill>
                <a:sym typeface="Wingdings" pitchFamily="2" charset="2"/>
              </a:rPr>
              <a:t>     </a:t>
            </a:r>
            <a:r>
              <a:rPr lang="en-US" sz="2200" i="1" dirty="0" err="1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Vous</a:t>
            </a:r>
            <a:r>
              <a:rPr lang="en-US" sz="2200" i="1" dirty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ajoutez</a:t>
            </a:r>
            <a:r>
              <a:rPr lang="en-US" sz="2200" i="1" dirty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du </a:t>
            </a:r>
            <a:r>
              <a:rPr lang="en-US" sz="2200" i="1" dirty="0" err="1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beurre</a:t>
            </a:r>
            <a:r>
              <a:rPr lang="fr-FR" sz="2200" i="1" dirty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)  </a:t>
            </a:r>
            <a:r>
              <a:rPr lang="en-US" sz="2200" i="1" dirty="0" err="1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Ajoutez</a:t>
            </a:r>
            <a:r>
              <a:rPr lang="en-US" sz="2200" b="1" i="1" dirty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200" i="1" dirty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du </a:t>
            </a:r>
            <a:r>
              <a:rPr lang="en-US" sz="2200" i="1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beurre</a:t>
            </a:r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! </a:t>
            </a:r>
          </a:p>
          <a:p>
            <a:r>
              <a:rPr lang="en-US" sz="2200" b="1" dirty="0" err="1" smtClean="0">
                <a:solidFill>
                  <a:schemeClr val="tx1"/>
                </a:solidFill>
                <a:sym typeface="Wingdings" pitchFamily="2" charset="2"/>
              </a:rPr>
              <a:t>Mélanger</a:t>
            </a:r>
            <a:r>
              <a:rPr lang="el-GR" sz="2200" dirty="0" smtClean="0">
                <a:solidFill>
                  <a:schemeClr val="tx1"/>
                </a:solidFill>
                <a:sym typeface="Wingdings" pitchFamily="2" charset="2"/>
              </a:rPr>
              <a:t>  (ανακατεύω)</a:t>
            </a:r>
          </a:p>
          <a:p>
            <a:r>
              <a:rPr lang="el-GR" sz="2200" dirty="0" smtClean="0">
                <a:solidFill>
                  <a:schemeClr val="tx1"/>
                </a:solidFill>
                <a:sym typeface="Wingdings" pitchFamily="2" charset="2"/>
              </a:rPr>
              <a:t>     </a:t>
            </a:r>
            <a:r>
              <a:rPr lang="en-US" sz="2200" i="1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Vous</a:t>
            </a:r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m</a:t>
            </a:r>
            <a:r>
              <a:rPr lang="fr-FR" sz="2200" i="1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élang</a:t>
            </a:r>
            <a:r>
              <a:rPr lang="en-US" sz="2200" i="1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ez</a:t>
            </a:r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la p</a:t>
            </a:r>
            <a:r>
              <a:rPr lang="fr-FR" sz="2200" i="1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âte</a:t>
            </a:r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 </a:t>
            </a:r>
            <a:r>
              <a:rPr lang="en-US" sz="2200" i="1" dirty="0" err="1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Mélangez</a:t>
            </a:r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la p</a:t>
            </a:r>
            <a:r>
              <a:rPr lang="fr-FR" sz="2200" i="1" dirty="0" err="1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âte</a:t>
            </a:r>
            <a:r>
              <a:rPr lang="fr-FR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!</a:t>
            </a:r>
          </a:p>
          <a:p>
            <a:r>
              <a:rPr lang="fr-FR" sz="2200" b="1" dirty="0">
                <a:solidFill>
                  <a:schemeClr val="tx1"/>
                </a:solidFill>
                <a:sym typeface="Wingdings" pitchFamily="2" charset="2"/>
              </a:rPr>
              <a:t>Verser</a:t>
            </a:r>
            <a:r>
              <a:rPr lang="fr-FR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fr-FR" sz="2200" dirty="0">
                <a:solidFill>
                  <a:schemeClr val="tx1"/>
                </a:solidFill>
                <a:sym typeface="Wingdings" pitchFamily="2" charset="2"/>
              </a:rPr>
              <a:t>(</a:t>
            </a:r>
            <a:r>
              <a:rPr lang="el-GR" sz="2200" dirty="0">
                <a:solidFill>
                  <a:schemeClr val="tx1"/>
                </a:solidFill>
                <a:sym typeface="Wingdings" pitchFamily="2" charset="2"/>
              </a:rPr>
              <a:t>χύνω)</a:t>
            </a:r>
          </a:p>
          <a:p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  </a:t>
            </a:r>
            <a:r>
              <a:rPr lang="el-GR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Τ</a:t>
            </a:r>
            <a:r>
              <a:rPr lang="en-US" sz="2200" i="1" dirty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u verses </a:t>
            </a:r>
            <a:r>
              <a:rPr lang="en-US" sz="2200" i="1" dirty="0" err="1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dans</a:t>
            </a:r>
            <a:r>
              <a:rPr lang="en-US" sz="2200" i="1" dirty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un </a:t>
            </a:r>
            <a:r>
              <a:rPr lang="en-US" sz="2200" i="1" dirty="0" err="1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po</a:t>
            </a:r>
            <a:r>
              <a:rPr lang="fr-FR" sz="2200" i="1" dirty="0" err="1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êle</a:t>
            </a:r>
            <a:r>
              <a:rPr lang="fr-FR" sz="2200" i="1" dirty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 </a:t>
            </a:r>
            <a:r>
              <a:rPr lang="fr-FR" sz="2200" i="1" dirty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Verse </a:t>
            </a:r>
            <a:r>
              <a:rPr lang="fr-FR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dans un poêle</a:t>
            </a:r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!</a:t>
            </a:r>
            <a:endParaRPr lang="en-US" sz="2200" i="1" dirty="0">
              <a:solidFill>
                <a:schemeClr val="tx1"/>
              </a:solidFill>
              <a:latin typeface="Comic Sans MS" pitchFamily="66" charset="0"/>
              <a:sym typeface="Wingdings" pitchFamily="2" charset="2"/>
            </a:endParaRPr>
          </a:p>
          <a:p>
            <a:endParaRPr lang="en-US" sz="2200" i="1" dirty="0">
              <a:solidFill>
                <a:schemeClr val="tx1"/>
              </a:solidFill>
              <a:latin typeface="Comic Sans MS" pitchFamily="66" charset="0"/>
              <a:sym typeface="Wingdings" pitchFamily="2" charset="2"/>
            </a:endParaRPr>
          </a:p>
          <a:p>
            <a:r>
              <a:rPr lang="en-US" sz="2200" i="1" dirty="0" smtClean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 </a:t>
            </a:r>
            <a:endParaRPr lang="el-GR" sz="2200" i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15816" y="81498"/>
            <a:ext cx="3744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Dans</a:t>
            </a:r>
            <a:r>
              <a:rPr lang="en-US" sz="36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 la cuisine</a:t>
            </a:r>
            <a:endParaRPr lang="el-GR" sz="36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3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68"/>
    </mc:Choice>
    <mc:Fallback xmlns="">
      <p:transition spd="slow" advTm="69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22392" y="120236"/>
            <a:ext cx="7498080" cy="1143000"/>
          </a:xfrm>
        </p:spPr>
        <p:txBody>
          <a:bodyPr/>
          <a:lstStyle/>
          <a:p>
            <a:pPr algn="ctr"/>
            <a:r>
              <a:rPr lang="en-US" dirty="0" smtClean="0"/>
              <a:t>Formation (</a:t>
            </a:r>
            <a:r>
              <a:rPr lang="el-GR" dirty="0" smtClean="0"/>
              <a:t>σχηματισμός)</a:t>
            </a:r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986408" y="1717888"/>
            <a:ext cx="3657600" cy="466344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US" sz="2600" dirty="0" err="1" smtClean="0"/>
              <a:t>Pr</a:t>
            </a:r>
            <a:r>
              <a:rPr lang="fr-FR" sz="2600" dirty="0" smtClean="0"/>
              <a:t>é</a:t>
            </a:r>
            <a:r>
              <a:rPr lang="en-US" sz="2600" dirty="0" smtClean="0"/>
              <a:t>sent de l’ </a:t>
            </a:r>
            <a:r>
              <a:rPr lang="en-US" sz="2600" dirty="0" err="1" smtClean="0"/>
              <a:t>Indicatif</a:t>
            </a:r>
            <a:endParaRPr lang="en-US" sz="2600" dirty="0" smtClean="0"/>
          </a:p>
          <a:p>
            <a:pPr marL="82296" indent="0">
              <a:buNone/>
            </a:pPr>
            <a:r>
              <a:rPr lang="en-US" sz="2000" dirty="0" smtClean="0"/>
              <a:t>E</a:t>
            </a:r>
            <a:r>
              <a:rPr lang="el-GR" sz="2000" dirty="0" err="1" smtClean="0"/>
              <a:t>νεστώτας</a:t>
            </a:r>
            <a:r>
              <a:rPr lang="el-GR" sz="2000" dirty="0" smtClean="0"/>
              <a:t> της Οριστικής  </a:t>
            </a:r>
          </a:p>
          <a:p>
            <a:pPr marL="82296" indent="0">
              <a:buNone/>
            </a:pPr>
            <a:endParaRPr lang="el-GR" sz="2000" dirty="0"/>
          </a:p>
          <a:p>
            <a:pPr marL="82296" indent="0">
              <a:buNone/>
            </a:pPr>
            <a:r>
              <a:rPr lang="en-US" sz="2600" dirty="0" smtClean="0"/>
              <a:t>Je fin</a:t>
            </a:r>
            <a:r>
              <a:rPr lang="en-US" sz="2600" dirty="0" smtClean="0">
                <a:solidFill>
                  <a:srgbClr val="002060"/>
                </a:solidFill>
              </a:rPr>
              <a:t>is</a:t>
            </a:r>
            <a:endParaRPr lang="en-US" sz="2600" dirty="0">
              <a:solidFill>
                <a:srgbClr val="002060"/>
              </a:solidFill>
            </a:endParaRPr>
          </a:p>
          <a:p>
            <a:pPr marL="82296" indent="0">
              <a:buNone/>
            </a:pPr>
            <a:r>
              <a:rPr lang="en-US" sz="2600" dirty="0" err="1" smtClean="0"/>
              <a:t>Tu</a:t>
            </a:r>
            <a:r>
              <a:rPr lang="en-US" sz="2600" dirty="0" smtClean="0"/>
              <a:t> </a:t>
            </a:r>
            <a:r>
              <a:rPr lang="en-US" sz="2600" b="1" u="sng" dirty="0" smtClean="0"/>
              <a:t>fin</a:t>
            </a:r>
            <a:r>
              <a:rPr lang="en-US" sz="2600" b="1" u="sng" dirty="0" smtClean="0">
                <a:solidFill>
                  <a:srgbClr val="002060"/>
                </a:solidFill>
              </a:rPr>
              <a:t>is</a:t>
            </a:r>
            <a:endParaRPr lang="en-US" sz="2600" dirty="0" smtClean="0">
              <a:solidFill>
                <a:srgbClr val="002060"/>
              </a:solidFill>
            </a:endParaRPr>
          </a:p>
          <a:p>
            <a:pPr marL="82296" indent="0">
              <a:buNone/>
            </a:pPr>
            <a:r>
              <a:rPr lang="en-US" sz="2600" dirty="0" smtClean="0"/>
              <a:t>Il, </a:t>
            </a:r>
            <a:r>
              <a:rPr lang="en-US" sz="2600" dirty="0" err="1" smtClean="0"/>
              <a:t>elle</a:t>
            </a:r>
            <a:r>
              <a:rPr lang="en-US" sz="2600" dirty="0" smtClean="0"/>
              <a:t> </a:t>
            </a:r>
            <a:r>
              <a:rPr lang="en-US" sz="2600" dirty="0" err="1" smtClean="0"/>
              <a:t>fin</a:t>
            </a:r>
            <a:r>
              <a:rPr lang="en-US" sz="2600" dirty="0" err="1" smtClean="0">
                <a:solidFill>
                  <a:srgbClr val="002060"/>
                </a:solidFill>
              </a:rPr>
              <a:t>it</a:t>
            </a:r>
            <a:endParaRPr lang="en-US" sz="2600" dirty="0" smtClean="0">
              <a:solidFill>
                <a:srgbClr val="002060"/>
              </a:solidFill>
            </a:endParaRPr>
          </a:p>
          <a:p>
            <a:pPr marL="82296" indent="0">
              <a:buNone/>
            </a:pPr>
            <a:r>
              <a:rPr lang="en-US" sz="2600" dirty="0" smtClean="0"/>
              <a:t>Nous </a:t>
            </a:r>
            <a:r>
              <a:rPr lang="en-US" sz="2600" b="1" u="sng" dirty="0" err="1" smtClean="0"/>
              <a:t>fin</a:t>
            </a:r>
            <a:r>
              <a:rPr lang="en-US" sz="2600" b="1" u="sng" dirty="0" err="1" smtClean="0">
                <a:solidFill>
                  <a:srgbClr val="FF0000"/>
                </a:solidFill>
              </a:rPr>
              <a:t>iss</a:t>
            </a:r>
            <a:r>
              <a:rPr lang="en-US" sz="2600" b="1" u="sng" dirty="0" err="1" smtClean="0">
                <a:solidFill>
                  <a:srgbClr val="002060"/>
                </a:solidFill>
              </a:rPr>
              <a:t>ons</a:t>
            </a:r>
            <a:endParaRPr lang="en-US" sz="2600" b="1" u="sng" dirty="0" smtClean="0">
              <a:solidFill>
                <a:srgbClr val="002060"/>
              </a:solidFill>
            </a:endParaRPr>
          </a:p>
          <a:p>
            <a:pPr marL="82296" indent="0">
              <a:buNone/>
            </a:pPr>
            <a:r>
              <a:rPr lang="en-US" sz="2600" dirty="0" err="1" smtClean="0"/>
              <a:t>Vous</a:t>
            </a:r>
            <a:r>
              <a:rPr lang="en-US" sz="2600" dirty="0" smtClean="0"/>
              <a:t> </a:t>
            </a:r>
            <a:r>
              <a:rPr lang="en-US" sz="2600" b="1" u="sng" dirty="0" err="1" smtClean="0"/>
              <a:t>fin</a:t>
            </a:r>
            <a:r>
              <a:rPr lang="en-US" sz="2600" b="1" u="sng" dirty="0" err="1" smtClean="0">
                <a:solidFill>
                  <a:srgbClr val="FF0000"/>
                </a:solidFill>
              </a:rPr>
              <a:t>iss</a:t>
            </a:r>
            <a:r>
              <a:rPr lang="en-US" sz="2600" b="1" u="sng" dirty="0" err="1" smtClean="0">
                <a:solidFill>
                  <a:srgbClr val="002060"/>
                </a:solidFill>
              </a:rPr>
              <a:t>ez</a:t>
            </a:r>
            <a:endParaRPr lang="en-US" sz="2600" b="1" u="sng" dirty="0" smtClean="0">
              <a:solidFill>
                <a:srgbClr val="002060"/>
              </a:solidFill>
            </a:endParaRPr>
          </a:p>
          <a:p>
            <a:pPr marL="82296" indent="0">
              <a:buNone/>
            </a:pPr>
            <a:r>
              <a:rPr lang="en-US" sz="2600" dirty="0" err="1" smtClean="0"/>
              <a:t>Ils</a:t>
            </a:r>
            <a:r>
              <a:rPr lang="en-US" sz="2600" dirty="0" smtClean="0"/>
              <a:t>, </a:t>
            </a:r>
            <a:r>
              <a:rPr lang="en-US" sz="2600" dirty="0" err="1" smtClean="0"/>
              <a:t>elles</a:t>
            </a:r>
            <a:r>
              <a:rPr lang="en-US" sz="2600" dirty="0" smtClean="0"/>
              <a:t> </a:t>
            </a:r>
            <a:r>
              <a:rPr lang="en-US" sz="2600" dirty="0" err="1" smtClean="0"/>
              <a:t>fin</a:t>
            </a:r>
            <a:r>
              <a:rPr lang="en-US" sz="2600" dirty="0" err="1" smtClean="0">
                <a:solidFill>
                  <a:srgbClr val="FF0000"/>
                </a:solidFill>
              </a:rPr>
              <a:t>iss</a:t>
            </a:r>
            <a:r>
              <a:rPr lang="en-US" sz="2600" dirty="0" err="1" smtClean="0">
                <a:solidFill>
                  <a:srgbClr val="002060"/>
                </a:solidFill>
              </a:rPr>
              <a:t>ent</a:t>
            </a:r>
            <a:endParaRPr lang="el-GR" sz="2600" dirty="0">
              <a:solidFill>
                <a:srgbClr val="00206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499992" y="1658417"/>
            <a:ext cx="5050799" cy="466344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US" dirty="0" smtClean="0"/>
              <a:t>             </a:t>
            </a:r>
            <a:r>
              <a:rPr lang="en-US" sz="2600" dirty="0" smtClean="0"/>
              <a:t>Imp</a:t>
            </a:r>
            <a:r>
              <a:rPr lang="fr-FR" sz="2600" dirty="0" smtClean="0"/>
              <a:t>é</a:t>
            </a:r>
            <a:r>
              <a:rPr lang="en-US" sz="2600" dirty="0" err="1" smtClean="0"/>
              <a:t>ratif</a:t>
            </a:r>
            <a:endParaRPr lang="el-GR" sz="2600" dirty="0" smtClean="0"/>
          </a:p>
          <a:p>
            <a:pPr marL="82296" indent="0">
              <a:buNone/>
            </a:pPr>
            <a:r>
              <a:rPr lang="en-US" sz="1700" dirty="0" smtClean="0"/>
              <a:t>                     </a:t>
            </a:r>
            <a:r>
              <a:rPr lang="el-GR" sz="1700" dirty="0" smtClean="0"/>
              <a:t>Προστακτική</a:t>
            </a:r>
            <a:endParaRPr lang="en-US" sz="1700" dirty="0" smtClean="0"/>
          </a:p>
          <a:p>
            <a:pPr marL="82296" indent="0">
              <a:buNone/>
            </a:pPr>
            <a:endParaRPr lang="en-US" dirty="0" smtClean="0"/>
          </a:p>
          <a:p>
            <a:pPr marL="82296" indent="0">
              <a:buNone/>
            </a:pPr>
            <a:endParaRPr lang="en-US" dirty="0" smtClean="0"/>
          </a:p>
          <a:p>
            <a:pPr marL="82296" indent="0">
              <a:buNone/>
            </a:pPr>
            <a:r>
              <a:rPr lang="en-US" sz="2600" b="1" dirty="0" smtClean="0">
                <a:solidFill>
                  <a:srgbClr val="FF0000"/>
                </a:solidFill>
              </a:rPr>
              <a:t>Finis</a:t>
            </a:r>
            <a:r>
              <a:rPr lang="en-US" sz="2600" dirty="0" smtClean="0"/>
              <a:t>!</a:t>
            </a:r>
            <a:r>
              <a:rPr lang="el-GR" sz="2600" dirty="0" smtClean="0"/>
              <a:t>  </a:t>
            </a:r>
            <a:r>
              <a:rPr lang="en-US" sz="2600" dirty="0" smtClean="0"/>
              <a:t>      </a:t>
            </a:r>
            <a:r>
              <a:rPr lang="el-GR" sz="2600" b="1" dirty="0">
                <a:solidFill>
                  <a:srgbClr val="00B050"/>
                </a:solidFill>
              </a:rPr>
              <a:t>Ν</a:t>
            </a:r>
            <a:r>
              <a:rPr lang="en-US" sz="2600" b="1" dirty="0">
                <a:solidFill>
                  <a:srgbClr val="00B050"/>
                </a:solidFill>
              </a:rPr>
              <a:t>e finis pas </a:t>
            </a:r>
            <a:r>
              <a:rPr lang="en-US" sz="2600" dirty="0" smtClean="0"/>
              <a:t>!</a:t>
            </a:r>
          </a:p>
          <a:p>
            <a:pPr marL="82296" indent="0">
              <a:buNone/>
            </a:pPr>
            <a:endParaRPr lang="en-US" sz="2600" dirty="0"/>
          </a:p>
          <a:p>
            <a:pPr marL="82296" indent="0">
              <a:buNone/>
            </a:pPr>
            <a:r>
              <a:rPr lang="en-US" sz="2600" b="1" dirty="0" err="1" smtClean="0">
                <a:solidFill>
                  <a:srgbClr val="FF0000"/>
                </a:solidFill>
              </a:rPr>
              <a:t>Finissons</a:t>
            </a:r>
            <a:r>
              <a:rPr lang="en-US" sz="2600" dirty="0" smtClean="0"/>
              <a:t>! </a:t>
            </a:r>
            <a:r>
              <a:rPr lang="en-US" sz="2600" b="1" dirty="0" smtClean="0">
                <a:solidFill>
                  <a:srgbClr val="00B050"/>
                </a:solidFill>
              </a:rPr>
              <a:t>Ne </a:t>
            </a:r>
            <a:r>
              <a:rPr lang="en-US" sz="2600" b="1" dirty="0" err="1" smtClean="0">
                <a:solidFill>
                  <a:srgbClr val="00B050"/>
                </a:solidFill>
              </a:rPr>
              <a:t>finissons</a:t>
            </a:r>
            <a:r>
              <a:rPr lang="en-US" sz="2600" b="1" dirty="0" smtClean="0">
                <a:solidFill>
                  <a:srgbClr val="00B050"/>
                </a:solidFill>
              </a:rPr>
              <a:t> pas</a:t>
            </a:r>
            <a:r>
              <a:rPr lang="en-US" sz="2600" dirty="0" smtClean="0"/>
              <a:t>!</a:t>
            </a:r>
          </a:p>
          <a:p>
            <a:pPr marL="82296" indent="0">
              <a:buNone/>
            </a:pPr>
            <a:r>
              <a:rPr lang="en-US" sz="2600" b="1" dirty="0" err="1" smtClean="0">
                <a:solidFill>
                  <a:srgbClr val="FF0000"/>
                </a:solidFill>
              </a:rPr>
              <a:t>Finissez</a:t>
            </a:r>
            <a:r>
              <a:rPr lang="en-US" sz="2600" dirty="0" smtClean="0"/>
              <a:t>!   </a:t>
            </a:r>
            <a:r>
              <a:rPr lang="en-US" sz="2600" b="1" dirty="0" smtClean="0">
                <a:solidFill>
                  <a:srgbClr val="00B050"/>
                </a:solidFill>
              </a:rPr>
              <a:t>Ne </a:t>
            </a:r>
            <a:r>
              <a:rPr lang="en-US" sz="2600" b="1" dirty="0" err="1" smtClean="0">
                <a:solidFill>
                  <a:srgbClr val="00B050"/>
                </a:solidFill>
              </a:rPr>
              <a:t>finissez</a:t>
            </a:r>
            <a:r>
              <a:rPr lang="en-US" sz="2600" b="1" dirty="0" smtClean="0">
                <a:solidFill>
                  <a:srgbClr val="00B050"/>
                </a:solidFill>
              </a:rPr>
              <a:t> pas</a:t>
            </a:r>
            <a:r>
              <a:rPr lang="en-US" sz="2600" b="1" dirty="0" smtClean="0"/>
              <a:t>!</a:t>
            </a:r>
            <a:endParaRPr lang="el-GR" sz="2600" b="1" dirty="0"/>
          </a:p>
        </p:txBody>
      </p:sp>
      <p:sp>
        <p:nvSpPr>
          <p:cNvPr id="7" name="Right Arrow 6"/>
          <p:cNvSpPr/>
          <p:nvPr/>
        </p:nvSpPr>
        <p:spPr>
          <a:xfrm>
            <a:off x="4538647" y="1844824"/>
            <a:ext cx="825441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Rectangle 10"/>
          <p:cNvSpPr/>
          <p:nvPr/>
        </p:nvSpPr>
        <p:spPr>
          <a:xfrm>
            <a:off x="1806450" y="1052736"/>
            <a:ext cx="5732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0">
              <a:buNone/>
            </a:pPr>
            <a:r>
              <a:rPr lang="en-US" sz="2400" dirty="0" err="1" smtClean="0"/>
              <a:t>Verbes</a:t>
            </a:r>
            <a:r>
              <a:rPr lang="en-US" sz="2400" dirty="0" smtClean="0"/>
              <a:t> du 2e </a:t>
            </a:r>
            <a:r>
              <a:rPr lang="en-US" sz="2400" dirty="0" err="1" smtClean="0"/>
              <a:t>groupe</a:t>
            </a:r>
            <a:r>
              <a:rPr lang="en-US" sz="2400" dirty="0" smtClean="0"/>
              <a:t>:  </a:t>
            </a:r>
            <a:r>
              <a:rPr lang="en-US" sz="3200" b="1" dirty="0" smtClean="0"/>
              <a:t>fin-</a:t>
            </a:r>
            <a:r>
              <a:rPr lang="en-US" sz="3200" b="1" dirty="0" err="1" smtClean="0"/>
              <a:t>ir</a:t>
            </a:r>
            <a:r>
              <a:rPr lang="en-US" sz="2400" dirty="0" smtClean="0"/>
              <a:t> (</a:t>
            </a:r>
            <a:r>
              <a:rPr lang="el-GR" sz="2400" dirty="0" smtClean="0"/>
              <a:t>τελειώνω</a:t>
            </a:r>
            <a:r>
              <a:rPr lang="el-GR" dirty="0" smtClean="0"/>
              <a:t>)</a:t>
            </a:r>
            <a:endParaRPr lang="el-GR" dirty="0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992289" y="3573016"/>
            <a:ext cx="480547" cy="267998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064296" y="4581128"/>
            <a:ext cx="771400" cy="36004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040787" y="5085184"/>
            <a:ext cx="794909" cy="36004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4" name="Right Arrow 7"/>
          <p:cNvSpPr/>
          <p:nvPr/>
        </p:nvSpPr>
        <p:spPr>
          <a:xfrm>
            <a:off x="3816658" y="3707015"/>
            <a:ext cx="709840" cy="133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Right Arrow 7"/>
          <p:cNvSpPr/>
          <p:nvPr/>
        </p:nvSpPr>
        <p:spPr>
          <a:xfrm>
            <a:off x="3816658" y="4627149"/>
            <a:ext cx="709840" cy="133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Right Arrow 7"/>
          <p:cNvSpPr/>
          <p:nvPr/>
        </p:nvSpPr>
        <p:spPr>
          <a:xfrm>
            <a:off x="3828807" y="5106325"/>
            <a:ext cx="709840" cy="133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4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23"/>
    </mc:Choice>
    <mc:Fallback xmlns="">
      <p:transition spd="slow" advTm="48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505</TotalTime>
  <Words>1431</Words>
  <Application>Microsoft Office PowerPoint</Application>
  <PresentationFormat>Προβολή στην οθόνη (4:3)</PresentationFormat>
  <Paragraphs>336</Paragraphs>
  <Slides>21</Slides>
  <Notes>0</Notes>
  <HiddenSlides>0</HiddenSlides>
  <MMClips>20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21</vt:i4>
      </vt:variant>
    </vt:vector>
  </HeadingPairs>
  <TitlesOfParts>
    <vt:vector size="22" baseType="lpstr">
      <vt:lpstr>Solstice</vt:lpstr>
      <vt:lpstr>Παρουσίαση του PowerPoint</vt:lpstr>
      <vt:lpstr>Παρουσίαση του PowerPoint</vt:lpstr>
      <vt:lpstr>Παρουσίαση του PowerPoint</vt:lpstr>
      <vt:lpstr>Formation (σχηματισμός)</vt:lpstr>
      <vt:lpstr>Formation (σχηματισμός)</vt:lpstr>
      <vt:lpstr>Παρουσίαση του PowerPoint</vt:lpstr>
      <vt:lpstr>Παρουσίαση του PowerPoint</vt:lpstr>
      <vt:lpstr>Παρουσίαση του PowerPoint</vt:lpstr>
      <vt:lpstr>Formation (σχηματισμός)</vt:lpstr>
      <vt:lpstr>Formation (σχηματισμός)</vt:lpstr>
      <vt:lpstr>Formation (σχηματισμός)</vt:lpstr>
      <vt:lpstr>Formation (σχηματισμός)</vt:lpstr>
      <vt:lpstr>Formation (σχηματισμός)</vt:lpstr>
      <vt:lpstr>Formation (σχηματισμός)</vt:lpstr>
      <vt:lpstr>Formation (σχηματισμός)</vt:lpstr>
      <vt:lpstr>Παρουσίαση του PowerPoint</vt:lpstr>
      <vt:lpstr>Formation (σχηματισμός)</vt:lpstr>
      <vt:lpstr>Formation (σχηματισμός)</vt:lpstr>
      <vt:lpstr>Formation (σχηματισμός)</vt:lpstr>
      <vt:lpstr>Παρουσίαση του PowerPoint</vt:lpstr>
      <vt:lpstr>Merci de votre attention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55</cp:revision>
  <dcterms:created xsi:type="dcterms:W3CDTF">2020-11-24T13:45:30Z</dcterms:created>
  <dcterms:modified xsi:type="dcterms:W3CDTF">2025-06-08T19:58:28Z</dcterms:modified>
</cp:coreProperties>
</file>