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0" r:id="rId8"/>
    <p:sldId id="271" r:id="rId9"/>
    <p:sldId id="272" r:id="rId10"/>
    <p:sldId id="262" r:id="rId11"/>
    <p:sldId id="263" r:id="rId12"/>
    <p:sldId id="264" r:id="rId13"/>
    <p:sldId id="265" r:id="rId14"/>
    <p:sldId id="266" r:id="rId15"/>
    <p:sldId id="267" r:id="rId16"/>
    <p:sldId id="268" r:id="rId17"/>
    <p:sldId id="269"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99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2A54C80-263E-416B-A8E0-580EDEADCBDC}" type="datetimeFigureOut">
              <a:rPr lang="en-US" dirty="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ython.org/download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415F2E-B5A0-D6A0-A160-4B30CB97E96E}"/>
              </a:ext>
            </a:extLst>
          </p:cNvPr>
          <p:cNvSpPr>
            <a:spLocks noGrp="1"/>
          </p:cNvSpPr>
          <p:nvPr>
            <p:ph type="ctrTitle"/>
          </p:nvPr>
        </p:nvSpPr>
        <p:spPr>
          <a:xfrm>
            <a:off x="6095999" y="2404534"/>
            <a:ext cx="3178003" cy="1646302"/>
          </a:xfrm>
        </p:spPr>
        <p:txBody>
          <a:bodyPr/>
          <a:lstStyle/>
          <a:p>
            <a:r>
              <a:rPr lang="en-US" dirty="0"/>
              <a:t>Python</a:t>
            </a:r>
            <a:endParaRPr lang="el-GR" dirty="0"/>
          </a:p>
        </p:txBody>
      </p:sp>
      <p:pic>
        <p:nvPicPr>
          <p:cNvPr id="7" name="Εικόνα 6">
            <a:extLst>
              <a:ext uri="{FF2B5EF4-FFF2-40B4-BE49-F238E27FC236}">
                <a16:creationId xmlns:a16="http://schemas.microsoft.com/office/drawing/2014/main" id="{2B0A44FB-84AC-0CBB-56F3-1EDE01817D6D}"/>
              </a:ext>
            </a:extLst>
          </p:cNvPr>
          <p:cNvPicPr>
            <a:picLocks noChangeAspect="1"/>
          </p:cNvPicPr>
          <p:nvPr/>
        </p:nvPicPr>
        <p:blipFill>
          <a:blip r:embed="rId2"/>
          <a:stretch>
            <a:fillRect/>
          </a:stretch>
        </p:blipFill>
        <p:spPr>
          <a:xfrm>
            <a:off x="1525015" y="618347"/>
            <a:ext cx="4486901" cy="3572374"/>
          </a:xfrm>
          <a:prstGeom prst="rect">
            <a:avLst/>
          </a:prstGeom>
        </p:spPr>
      </p:pic>
    </p:spTree>
    <p:extLst>
      <p:ext uri="{BB962C8B-B14F-4D97-AF65-F5344CB8AC3E}">
        <p14:creationId xmlns:p14="http://schemas.microsoft.com/office/powerpoint/2010/main" val="3285365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4AC537-76A6-A2ED-94EA-EE69CFD315E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3600D8F-49DE-5071-22BE-7D98DD1483DF}"/>
              </a:ext>
            </a:extLst>
          </p:cNvPr>
          <p:cNvSpPr>
            <a:spLocks noGrp="1"/>
          </p:cNvSpPr>
          <p:nvPr>
            <p:ph type="title"/>
          </p:nvPr>
        </p:nvSpPr>
        <p:spPr/>
        <p:txBody>
          <a:bodyPr/>
          <a:lstStyle/>
          <a:p>
            <a:r>
              <a:rPr lang="el-GR" dirty="0"/>
              <a:t>Παραδείγματα πράξεων</a:t>
            </a:r>
          </a:p>
        </p:txBody>
      </p:sp>
      <p:sp>
        <p:nvSpPr>
          <p:cNvPr id="3" name="Θέση περιεχομένου 2">
            <a:extLst>
              <a:ext uri="{FF2B5EF4-FFF2-40B4-BE49-F238E27FC236}">
                <a16:creationId xmlns:a16="http://schemas.microsoft.com/office/drawing/2014/main" id="{EB8ABE6B-1569-C1A9-BB67-90E7542626D6}"/>
              </a:ext>
            </a:extLst>
          </p:cNvPr>
          <p:cNvSpPr>
            <a:spLocks noGrp="1"/>
          </p:cNvSpPr>
          <p:nvPr>
            <p:ph idx="1"/>
          </p:nvPr>
        </p:nvSpPr>
        <p:spPr/>
        <p:txBody>
          <a:bodyPr>
            <a:normAutofit lnSpcReduction="10000"/>
          </a:bodyPr>
          <a:lstStyle/>
          <a:p>
            <a:r>
              <a:rPr lang="el-GR" dirty="0"/>
              <a:t>Πρόσθεση: </a:t>
            </a:r>
            <a:r>
              <a:rPr lang="en-US" dirty="0"/>
              <a:t>print(100 + 5) </a:t>
            </a:r>
            <a:endParaRPr lang="el-GR" dirty="0"/>
          </a:p>
          <a:p>
            <a:r>
              <a:rPr lang="el-GR" dirty="0"/>
              <a:t>Αφαίρεση: </a:t>
            </a:r>
            <a:r>
              <a:rPr lang="en-US" dirty="0"/>
              <a:t>print(100 - 5) </a:t>
            </a:r>
            <a:endParaRPr lang="el-GR" dirty="0"/>
          </a:p>
          <a:p>
            <a:r>
              <a:rPr lang="el-GR" dirty="0"/>
              <a:t>Πολλαπλασιασμός: </a:t>
            </a:r>
            <a:r>
              <a:rPr lang="en-US" dirty="0"/>
              <a:t>print(100 * 5) </a:t>
            </a:r>
            <a:endParaRPr lang="el-GR" dirty="0"/>
          </a:p>
          <a:p>
            <a:r>
              <a:rPr lang="el-GR" dirty="0"/>
              <a:t>Διαίρεση: </a:t>
            </a:r>
            <a:r>
              <a:rPr lang="en-US" dirty="0"/>
              <a:t>print(100 / 5) </a:t>
            </a:r>
            <a:endParaRPr lang="el-GR" dirty="0"/>
          </a:p>
          <a:p>
            <a:r>
              <a:rPr lang="el-GR" dirty="0"/>
              <a:t>Δυνάμεις: </a:t>
            </a:r>
            <a:r>
              <a:rPr lang="en-US" dirty="0"/>
              <a:t>print(5**100)</a:t>
            </a:r>
            <a:endParaRPr lang="el-GR" dirty="0"/>
          </a:p>
          <a:p>
            <a:r>
              <a:rPr lang="el-GR" b="1" dirty="0"/>
              <a:t>Συνδυασμός </a:t>
            </a:r>
            <a:r>
              <a:rPr lang="en-US" dirty="0"/>
              <a:t>print((10-2)*2)</a:t>
            </a:r>
            <a:endParaRPr lang="el-GR" dirty="0"/>
          </a:p>
          <a:p>
            <a:pPr marL="0" indent="0">
              <a:buNone/>
            </a:pPr>
            <a:r>
              <a:rPr lang="en-US" b="1" dirty="0"/>
              <a:t>print(10+4*(12**3)-3*(12/4)</a:t>
            </a:r>
          </a:p>
          <a:p>
            <a:pPr marL="0" indent="0">
              <a:buNone/>
            </a:pPr>
            <a:r>
              <a:rPr lang="el-GR" b="1" dirty="0"/>
              <a:t>Προσοχή!</a:t>
            </a:r>
          </a:p>
          <a:p>
            <a:pPr marL="0" indent="0">
              <a:buNone/>
            </a:pPr>
            <a:r>
              <a:rPr lang="el-GR" dirty="0"/>
              <a:t>Για να γράψουμε δεκαδικούς αριθμούς: στην </a:t>
            </a:r>
            <a:r>
              <a:rPr lang="el-GR" dirty="0" err="1"/>
              <a:t>Python</a:t>
            </a:r>
            <a:r>
              <a:rPr lang="el-GR" dirty="0"/>
              <a:t> χρησιμοποιούμε πάντοτε το σύμβολο “.” για διαχωρισμό του ακεραίου μέρους από το δεκαδικό και όχι το κόμμα.</a:t>
            </a:r>
            <a:endParaRPr lang="el-GR" b="1" dirty="0"/>
          </a:p>
        </p:txBody>
      </p:sp>
    </p:spTree>
    <p:extLst>
      <p:ext uri="{BB962C8B-B14F-4D97-AF65-F5344CB8AC3E}">
        <p14:creationId xmlns:p14="http://schemas.microsoft.com/office/powerpoint/2010/main" val="405979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E905F-4636-F213-801D-5F8A8117EACC}"/>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61D2B20-AEBE-19A0-1B4D-BE08A410B403}"/>
              </a:ext>
            </a:extLst>
          </p:cNvPr>
          <p:cNvSpPr>
            <a:spLocks noGrp="1"/>
          </p:cNvSpPr>
          <p:nvPr>
            <p:ph type="title"/>
          </p:nvPr>
        </p:nvSpPr>
        <p:spPr/>
        <p:txBody>
          <a:bodyPr/>
          <a:lstStyle/>
          <a:p>
            <a:r>
              <a:rPr lang="el-GR" dirty="0"/>
              <a:t>Μεταβλητές</a:t>
            </a:r>
          </a:p>
        </p:txBody>
      </p:sp>
      <p:sp>
        <p:nvSpPr>
          <p:cNvPr id="3" name="Θέση περιεχομένου 2">
            <a:extLst>
              <a:ext uri="{FF2B5EF4-FFF2-40B4-BE49-F238E27FC236}">
                <a16:creationId xmlns:a16="http://schemas.microsoft.com/office/drawing/2014/main" id="{C588E5C7-6396-9252-5C07-21D05E0B8EC8}"/>
              </a:ext>
            </a:extLst>
          </p:cNvPr>
          <p:cNvSpPr>
            <a:spLocks noGrp="1"/>
          </p:cNvSpPr>
          <p:nvPr>
            <p:ph idx="1"/>
          </p:nvPr>
        </p:nvSpPr>
        <p:spPr>
          <a:xfrm>
            <a:off x="593251" y="1740175"/>
            <a:ext cx="10043218" cy="4629094"/>
          </a:xfrm>
        </p:spPr>
        <p:txBody>
          <a:bodyPr>
            <a:normAutofit fontScale="92500" lnSpcReduction="20000"/>
          </a:bodyPr>
          <a:lstStyle/>
          <a:p>
            <a:r>
              <a:rPr lang="el-GR" dirty="0"/>
              <a:t>Θα πρέπει να φανταστούμε τις μεταβλητές ως “</a:t>
            </a:r>
            <a:r>
              <a:rPr lang="el-GR" b="1" dirty="0"/>
              <a:t>κουτάκια</a:t>
            </a:r>
            <a:r>
              <a:rPr lang="el-GR" dirty="0"/>
              <a:t>” στη μνήμη του υπολογιστή στα οποία τοποθετούμε (ή αφαιρούμε) αντικείμενα. Ένα αντικείμενο μπορεί να είναι ένα χαρτάκι με ένα όνομα. Ή ένας αριθμός. Ή μια φράση. Αυτό που πρέπει να ξέρουμε είναι πως, η μεταβλητή μπορεί να κρατήσει </a:t>
            </a:r>
            <a:r>
              <a:rPr lang="el-GR" b="1" dirty="0"/>
              <a:t>ένα πράγμα κάθε φορά</a:t>
            </a:r>
            <a:r>
              <a:rPr lang="el-GR" dirty="0"/>
              <a:t>!</a:t>
            </a:r>
          </a:p>
          <a:p>
            <a:r>
              <a:rPr lang="el-GR" dirty="0"/>
              <a:t>Για να δημιουργήσουμε μια μεταβλητή, απλά την ονομάζουμε και της δίνουμε μια “τιμή” (περιεχόμενο). Π.χ.: </a:t>
            </a:r>
            <a:r>
              <a:rPr lang="el-GR" dirty="0" err="1"/>
              <a:t>name</a:t>
            </a:r>
            <a:r>
              <a:rPr lang="el-GR" dirty="0"/>
              <a:t>=“</a:t>
            </a:r>
            <a:r>
              <a:rPr lang="el-GR" dirty="0" err="1"/>
              <a:t>George</a:t>
            </a:r>
            <a:r>
              <a:rPr lang="el-GR" dirty="0"/>
              <a:t>”</a:t>
            </a:r>
          </a:p>
          <a:p>
            <a:pPr lvl="1"/>
            <a:r>
              <a:rPr lang="el-GR" sz="1800" dirty="0"/>
              <a:t>Στην πραγματικότητα, έχουμε δημιουργήσει μια μεταβλητή που την ονομάσαμε </a:t>
            </a:r>
            <a:r>
              <a:rPr lang="el-GR" sz="1800" dirty="0" err="1"/>
              <a:t>name</a:t>
            </a:r>
            <a:r>
              <a:rPr lang="el-GR" sz="1800" dirty="0"/>
              <a:t> (θα μπορούσαμε να την είχαμε οποιοδήποτε όνομα). </a:t>
            </a:r>
          </a:p>
          <a:p>
            <a:pPr lvl="1"/>
            <a:r>
              <a:rPr lang="el-GR" sz="1800" dirty="0"/>
              <a:t>Στη συνέχεια, με το σύμβολο </a:t>
            </a:r>
            <a:r>
              <a:rPr lang="el-GR" sz="1800" b="1" dirty="0"/>
              <a:t>=</a:t>
            </a:r>
            <a:r>
              <a:rPr lang="el-GR" sz="1800" dirty="0"/>
              <a:t> δίνουμε μια τιμή (ένα περιεχόμενο) στη μεταβλητή. </a:t>
            </a:r>
          </a:p>
          <a:p>
            <a:pPr lvl="1"/>
            <a:r>
              <a:rPr lang="el-GR" sz="1800" dirty="0"/>
              <a:t>Επειδή το περιεχόμενο που θα δώσουμε είναι κείμενο, αυτό μπαίνει σε εισαγωγικά.</a:t>
            </a:r>
          </a:p>
          <a:p>
            <a:r>
              <a:rPr lang="el-GR" dirty="0"/>
              <a:t>Όταν πατήσουμε το ENTER, δε φαίνεται να συμβαίνει κάτι.</a:t>
            </a:r>
          </a:p>
          <a:p>
            <a:r>
              <a:rPr lang="el-GR" dirty="0"/>
              <a:t>Στη συνέχεια πληκτρολογούμε </a:t>
            </a:r>
            <a:r>
              <a:rPr lang="el-GR" b="1" dirty="0" err="1"/>
              <a:t>print</a:t>
            </a:r>
            <a:r>
              <a:rPr lang="el-GR" b="1" dirty="0"/>
              <a:t>(</a:t>
            </a:r>
            <a:r>
              <a:rPr lang="el-GR" b="1" dirty="0" err="1"/>
              <a:t>name</a:t>
            </a:r>
            <a:r>
              <a:rPr lang="el-GR" b="1" dirty="0"/>
              <a:t>)</a:t>
            </a:r>
            <a:r>
              <a:rPr lang="el-GR" dirty="0"/>
              <a:t> </a:t>
            </a:r>
          </a:p>
          <a:p>
            <a:pPr lvl="1"/>
            <a:r>
              <a:rPr lang="el-GR" sz="1900" dirty="0"/>
              <a:t>Στην πιο πάνω εντολή, δε χρειάζεται να βάλουμε το </a:t>
            </a:r>
            <a:r>
              <a:rPr lang="el-GR" sz="1900" dirty="0" err="1"/>
              <a:t>name</a:t>
            </a:r>
            <a:r>
              <a:rPr lang="el-GR" sz="1900" dirty="0"/>
              <a:t> σε εισαγωγικά, γιατί είναι μεταβλητή. Στην ουσία ζητάμε από την </a:t>
            </a:r>
            <a:r>
              <a:rPr lang="el-GR" sz="1900" dirty="0" err="1"/>
              <a:t>Python</a:t>
            </a:r>
            <a:r>
              <a:rPr lang="el-GR" sz="1900" dirty="0"/>
              <a:t> να εμφανίσει στην οθόνη το περιεχόμενο της μεταβλητής </a:t>
            </a:r>
            <a:r>
              <a:rPr lang="el-GR" sz="1900" dirty="0" err="1"/>
              <a:t>name</a:t>
            </a:r>
            <a:r>
              <a:rPr lang="el-GR" sz="1900" dirty="0"/>
              <a:t>. Στην οθόνη εμφανίζεται η λέξη </a:t>
            </a:r>
            <a:r>
              <a:rPr lang="el-GR" sz="1900" dirty="0" err="1"/>
              <a:t>George</a:t>
            </a:r>
            <a:r>
              <a:rPr lang="el-GR" sz="1900" dirty="0"/>
              <a:t> (το περιεχόμενο της μεταβλητής </a:t>
            </a:r>
            <a:r>
              <a:rPr lang="el-GR" sz="1900" dirty="0" err="1"/>
              <a:t>name</a:t>
            </a:r>
            <a:r>
              <a:rPr lang="el-GR" sz="1900" dirty="0"/>
              <a:t>)</a:t>
            </a:r>
            <a:endParaRPr lang="el-GR" sz="1900" b="1" dirty="0"/>
          </a:p>
        </p:txBody>
      </p:sp>
    </p:spTree>
    <p:extLst>
      <p:ext uri="{BB962C8B-B14F-4D97-AF65-F5344CB8AC3E}">
        <p14:creationId xmlns:p14="http://schemas.microsoft.com/office/powerpoint/2010/main" val="2652454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D0752-FD44-D143-836D-46DC64DFF4A4}"/>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F0BB78C-4257-6C12-DCA4-A9FFFDF75BC6}"/>
              </a:ext>
            </a:extLst>
          </p:cNvPr>
          <p:cNvSpPr>
            <a:spLocks noGrp="1"/>
          </p:cNvSpPr>
          <p:nvPr>
            <p:ph type="title"/>
          </p:nvPr>
        </p:nvSpPr>
        <p:spPr/>
        <p:txBody>
          <a:bodyPr/>
          <a:lstStyle/>
          <a:p>
            <a:r>
              <a:rPr lang="el-GR" dirty="0"/>
              <a:t>Μεταβλητές</a:t>
            </a:r>
          </a:p>
        </p:txBody>
      </p:sp>
      <p:sp>
        <p:nvSpPr>
          <p:cNvPr id="3" name="Θέση περιεχομένου 2">
            <a:extLst>
              <a:ext uri="{FF2B5EF4-FFF2-40B4-BE49-F238E27FC236}">
                <a16:creationId xmlns:a16="http://schemas.microsoft.com/office/drawing/2014/main" id="{FE30FBB8-86E0-831C-9571-8AB79C18DD64}"/>
              </a:ext>
            </a:extLst>
          </p:cNvPr>
          <p:cNvSpPr>
            <a:spLocks noGrp="1"/>
          </p:cNvSpPr>
          <p:nvPr>
            <p:ph idx="1"/>
          </p:nvPr>
        </p:nvSpPr>
        <p:spPr>
          <a:xfrm>
            <a:off x="593251" y="1740175"/>
            <a:ext cx="10043218" cy="4629094"/>
          </a:xfrm>
        </p:spPr>
        <p:txBody>
          <a:bodyPr>
            <a:normAutofit/>
          </a:bodyPr>
          <a:lstStyle/>
          <a:p>
            <a:pPr marL="0" indent="0">
              <a:buNone/>
            </a:pPr>
            <a:r>
              <a:rPr lang="el-GR" sz="1900" b="1" dirty="0"/>
              <a:t>Ας πληκτρολογήσουμε τις εντολές</a:t>
            </a:r>
          </a:p>
          <a:p>
            <a:pPr marL="0" indent="0">
              <a:buNone/>
            </a:pPr>
            <a:r>
              <a:rPr lang="en-US" sz="1900" b="1" dirty="0"/>
              <a:t>Name=“Marios”</a:t>
            </a:r>
          </a:p>
          <a:p>
            <a:pPr marL="0" indent="0">
              <a:buNone/>
            </a:pPr>
            <a:r>
              <a:rPr lang="en-US" sz="1900" b="1" dirty="0"/>
              <a:t>Name=“Eleni”</a:t>
            </a:r>
          </a:p>
          <a:p>
            <a:pPr marL="0" indent="0">
              <a:buNone/>
            </a:pPr>
            <a:r>
              <a:rPr lang="en-US" sz="1900" b="1" dirty="0"/>
              <a:t>Name=“Kostas”</a:t>
            </a:r>
          </a:p>
          <a:p>
            <a:pPr marL="0" indent="0">
              <a:buNone/>
            </a:pPr>
            <a:r>
              <a:rPr lang="en-US" sz="1900" b="1" dirty="0"/>
              <a:t>print(name)</a:t>
            </a:r>
          </a:p>
          <a:p>
            <a:pPr marL="0" indent="0">
              <a:buNone/>
            </a:pPr>
            <a:r>
              <a:rPr lang="el-GR" sz="1900" b="1" dirty="0"/>
              <a:t>Τι πιστεύετε ότι θα εμφανιστεί;</a:t>
            </a:r>
          </a:p>
          <a:p>
            <a:pPr marL="0" indent="0">
              <a:buNone/>
            </a:pPr>
            <a:r>
              <a:rPr lang="el-GR" sz="1900" b="1" dirty="0"/>
              <a:t>          				Θυμηθείτε: </a:t>
            </a:r>
            <a:r>
              <a:rPr lang="el-GR" sz="2000" dirty="0"/>
              <a:t>Κάθε φορά που δίνουμε μια νέα τιμή (ένα νέο 							περιεχόμενο) σε μια μεταβλητή, αντικαθιστούμε το προηγούμενο 					περιεχόμενο της με το νέο.</a:t>
            </a:r>
            <a:endParaRPr lang="el-GR" sz="1900" b="1" dirty="0"/>
          </a:p>
        </p:txBody>
      </p:sp>
      <p:pic>
        <p:nvPicPr>
          <p:cNvPr id="5" name="Εικόνα 4">
            <a:extLst>
              <a:ext uri="{FF2B5EF4-FFF2-40B4-BE49-F238E27FC236}">
                <a16:creationId xmlns:a16="http://schemas.microsoft.com/office/drawing/2014/main" id="{A8F22541-2CD1-4C9F-37B6-AD874464BEBC}"/>
              </a:ext>
            </a:extLst>
          </p:cNvPr>
          <p:cNvPicPr>
            <a:picLocks noChangeAspect="1"/>
          </p:cNvPicPr>
          <p:nvPr/>
        </p:nvPicPr>
        <p:blipFill>
          <a:blip r:embed="rId2"/>
          <a:stretch>
            <a:fillRect/>
          </a:stretch>
        </p:blipFill>
        <p:spPr>
          <a:xfrm>
            <a:off x="792947" y="4274976"/>
            <a:ext cx="1095528" cy="1524213"/>
          </a:xfrm>
          <a:prstGeom prst="rect">
            <a:avLst/>
          </a:prstGeom>
        </p:spPr>
      </p:pic>
    </p:spTree>
    <p:extLst>
      <p:ext uri="{BB962C8B-B14F-4D97-AF65-F5344CB8AC3E}">
        <p14:creationId xmlns:p14="http://schemas.microsoft.com/office/powerpoint/2010/main" val="1291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4D123-816E-4512-A030-92567D9971C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45CFED4-77BF-25F7-E986-D19682A28A42}"/>
              </a:ext>
            </a:extLst>
          </p:cNvPr>
          <p:cNvSpPr>
            <a:spLocks noGrp="1"/>
          </p:cNvSpPr>
          <p:nvPr>
            <p:ph type="title"/>
          </p:nvPr>
        </p:nvSpPr>
        <p:spPr/>
        <p:txBody>
          <a:bodyPr/>
          <a:lstStyle/>
          <a:p>
            <a:r>
              <a:rPr lang="el-GR" dirty="0"/>
              <a:t>Μεταβλητές</a:t>
            </a:r>
          </a:p>
        </p:txBody>
      </p:sp>
      <p:sp>
        <p:nvSpPr>
          <p:cNvPr id="3" name="Θέση περιεχομένου 2">
            <a:extLst>
              <a:ext uri="{FF2B5EF4-FFF2-40B4-BE49-F238E27FC236}">
                <a16:creationId xmlns:a16="http://schemas.microsoft.com/office/drawing/2014/main" id="{CCF4E08F-8243-E92E-9C39-42E6DA3BE433}"/>
              </a:ext>
            </a:extLst>
          </p:cNvPr>
          <p:cNvSpPr>
            <a:spLocks noGrp="1"/>
          </p:cNvSpPr>
          <p:nvPr>
            <p:ph idx="1"/>
          </p:nvPr>
        </p:nvSpPr>
        <p:spPr>
          <a:xfrm>
            <a:off x="593251" y="1740175"/>
            <a:ext cx="10043218" cy="4629094"/>
          </a:xfrm>
        </p:spPr>
        <p:txBody>
          <a:bodyPr>
            <a:normAutofit/>
          </a:bodyPr>
          <a:lstStyle/>
          <a:p>
            <a:pPr>
              <a:buFont typeface="Wingdings" panose="05000000000000000000" pitchFamily="2" charset="2"/>
              <a:buChar char="Ø"/>
            </a:pPr>
            <a:r>
              <a:rPr lang="el-GR" sz="2000" dirty="0"/>
              <a:t>Μπορούμε να δουλέψουμε ταυτόχρονα με πολλές μεταβλητές. </a:t>
            </a:r>
          </a:p>
          <a:p>
            <a:pPr marL="0" indent="0">
              <a:buNone/>
            </a:pPr>
            <a:r>
              <a:rPr lang="el-GR" sz="2000" dirty="0"/>
              <a:t>Π.χ. </a:t>
            </a:r>
            <a:r>
              <a:rPr lang="el-GR" sz="2000" dirty="0" err="1"/>
              <a:t>print</a:t>
            </a:r>
            <a:r>
              <a:rPr lang="el-GR" sz="2000" dirty="0"/>
              <a:t>(</a:t>
            </a:r>
            <a:r>
              <a:rPr lang="el-GR" sz="2000" dirty="0" err="1"/>
              <a:t>name</a:t>
            </a:r>
            <a:r>
              <a:rPr lang="el-GR" sz="2000" dirty="0"/>
              <a:t>, </a:t>
            </a:r>
            <a:r>
              <a:rPr lang="el-GR" sz="2000" dirty="0" err="1"/>
              <a:t>surname</a:t>
            </a:r>
            <a:r>
              <a:rPr lang="el-GR" sz="2000" dirty="0"/>
              <a:t>) </a:t>
            </a:r>
          </a:p>
          <a:p>
            <a:pPr marL="0" indent="0">
              <a:buNone/>
            </a:pPr>
            <a:r>
              <a:rPr lang="el-GR" sz="2000" dirty="0"/>
              <a:t>Όπου έχουμε μια μεταβλητή για το όνομα και μια για το επίθετο. Προσέξτε το (,) που είναι απαραίτητο για να εμφανιστεί το περιεχόμενο περισσότερων από μία μεταβλητών στην ίδια εντολή. </a:t>
            </a:r>
          </a:p>
          <a:p>
            <a:pPr>
              <a:buFont typeface="Wingdings" panose="05000000000000000000" pitchFamily="2" charset="2"/>
              <a:buChar char="Ø"/>
            </a:pPr>
            <a:r>
              <a:rPr lang="el-GR" sz="2000" dirty="0"/>
              <a:t>Με παρόμοιο τρόπο μπορούμε να δώσουμε αριθμητική τιμή σε μια μεταβλητή.  Π.χ. </a:t>
            </a:r>
            <a:r>
              <a:rPr lang="el-GR" sz="2000" b="1" dirty="0" err="1"/>
              <a:t>arithmos</a:t>
            </a:r>
            <a:r>
              <a:rPr lang="el-GR" sz="2000" b="1" dirty="0"/>
              <a:t>=10</a:t>
            </a:r>
          </a:p>
          <a:p>
            <a:pPr marL="0" indent="0">
              <a:buNone/>
            </a:pPr>
            <a:r>
              <a:rPr lang="el-GR" sz="2000" dirty="0"/>
              <a:t>	</a:t>
            </a:r>
            <a:r>
              <a:rPr lang="en-US" sz="2000" b="1" dirty="0"/>
              <a:t>print(arithmos+5)</a:t>
            </a:r>
            <a:endParaRPr lang="el-GR" sz="2000" b="1" dirty="0"/>
          </a:p>
          <a:p>
            <a:pPr marL="0" indent="0">
              <a:buNone/>
            </a:pPr>
            <a:r>
              <a:rPr lang="el-GR" sz="2000" b="1" dirty="0"/>
              <a:t>Π.χ. </a:t>
            </a:r>
            <a:r>
              <a:rPr lang="el-GR" sz="2000" dirty="0" err="1"/>
              <a:t>mytext</a:t>
            </a:r>
            <a:r>
              <a:rPr lang="el-GR" sz="2000" dirty="0"/>
              <a:t>=“Δε θα ξαναμιλήσω στο μάθημα” </a:t>
            </a:r>
            <a:endParaRPr lang="el-GR" sz="2000" b="1" dirty="0"/>
          </a:p>
          <a:p>
            <a:pPr marL="0" indent="0">
              <a:buNone/>
            </a:pPr>
            <a:r>
              <a:rPr lang="el-GR" sz="2000" dirty="0"/>
              <a:t>	</a:t>
            </a:r>
            <a:r>
              <a:rPr lang="en-US" sz="2000" dirty="0"/>
              <a:t>print(</a:t>
            </a:r>
            <a:r>
              <a:rPr lang="en-US" sz="2000" dirty="0" err="1"/>
              <a:t>mytext</a:t>
            </a:r>
            <a:r>
              <a:rPr lang="en-US" sz="2000" dirty="0"/>
              <a:t>*100)</a:t>
            </a:r>
            <a:endParaRPr lang="el-GR" sz="1900" b="1" dirty="0"/>
          </a:p>
        </p:txBody>
      </p:sp>
    </p:spTree>
    <p:extLst>
      <p:ext uri="{BB962C8B-B14F-4D97-AF65-F5344CB8AC3E}">
        <p14:creationId xmlns:p14="http://schemas.microsoft.com/office/powerpoint/2010/main" val="1912512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A965B5-BE11-E0C0-5F92-1D34CD6C9D0F}"/>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42E738F-E651-0B21-318D-28ADF8A674C6}"/>
              </a:ext>
            </a:extLst>
          </p:cNvPr>
          <p:cNvSpPr>
            <a:spLocks noGrp="1"/>
          </p:cNvSpPr>
          <p:nvPr>
            <p:ph type="title"/>
          </p:nvPr>
        </p:nvSpPr>
        <p:spPr/>
        <p:txBody>
          <a:bodyPr/>
          <a:lstStyle/>
          <a:p>
            <a:r>
              <a:rPr lang="el-GR" dirty="0"/>
              <a:t>Μεταβλητές</a:t>
            </a:r>
          </a:p>
        </p:txBody>
      </p:sp>
      <p:sp>
        <p:nvSpPr>
          <p:cNvPr id="3" name="Θέση περιεχομένου 2">
            <a:extLst>
              <a:ext uri="{FF2B5EF4-FFF2-40B4-BE49-F238E27FC236}">
                <a16:creationId xmlns:a16="http://schemas.microsoft.com/office/drawing/2014/main" id="{680063BB-3DCA-F2E6-74F4-1536A77144B3}"/>
              </a:ext>
            </a:extLst>
          </p:cNvPr>
          <p:cNvSpPr>
            <a:spLocks noGrp="1"/>
          </p:cNvSpPr>
          <p:nvPr>
            <p:ph idx="1"/>
          </p:nvPr>
        </p:nvSpPr>
        <p:spPr>
          <a:xfrm>
            <a:off x="593251" y="1740175"/>
            <a:ext cx="10043218" cy="4629094"/>
          </a:xfrm>
        </p:spPr>
        <p:txBody>
          <a:bodyPr>
            <a:normAutofit/>
          </a:bodyPr>
          <a:lstStyle/>
          <a:p>
            <a:pPr>
              <a:buFont typeface="Wingdings" panose="05000000000000000000" pitchFamily="2" charset="2"/>
              <a:buChar char="Ø"/>
            </a:pPr>
            <a:r>
              <a:rPr lang="el-GR" sz="2000" dirty="0"/>
              <a:t>Οι μεταβλητές επίσης μπορούν να πάρουν την τιμή μιας άλλης μεταβλητής!  </a:t>
            </a:r>
            <a:r>
              <a:rPr lang="el-GR" sz="2000" b="1" dirty="0" err="1"/>
              <a:t>firstnumber</a:t>
            </a:r>
            <a:r>
              <a:rPr lang="el-GR" sz="2000" b="1" dirty="0"/>
              <a:t>=10 </a:t>
            </a:r>
          </a:p>
          <a:p>
            <a:pPr marL="0" indent="0">
              <a:buNone/>
            </a:pPr>
            <a:r>
              <a:rPr lang="el-GR" sz="2000" dirty="0"/>
              <a:t>Έχουμε δημιουργήσει μια μεταβλητή με το όνομα </a:t>
            </a:r>
            <a:r>
              <a:rPr lang="el-GR" sz="2000" dirty="0" err="1"/>
              <a:t>firstnumber</a:t>
            </a:r>
            <a:r>
              <a:rPr lang="el-GR" sz="2000" dirty="0"/>
              <a:t> και της έχουμε δώσει την τιμή 10 </a:t>
            </a:r>
          </a:p>
          <a:p>
            <a:pPr marL="0" indent="0">
              <a:buNone/>
            </a:pPr>
            <a:r>
              <a:rPr lang="el-GR" sz="2000" b="1" dirty="0" err="1"/>
              <a:t>secondnumber</a:t>
            </a:r>
            <a:r>
              <a:rPr lang="el-GR" sz="2000" b="1" dirty="0"/>
              <a:t>=</a:t>
            </a:r>
            <a:r>
              <a:rPr lang="el-GR" sz="2000" b="1" dirty="0" err="1"/>
              <a:t>firstnumber</a:t>
            </a:r>
            <a:r>
              <a:rPr lang="el-GR" sz="2000" dirty="0"/>
              <a:t> </a:t>
            </a:r>
          </a:p>
          <a:p>
            <a:pPr marL="0" indent="0">
              <a:buNone/>
            </a:pPr>
            <a:r>
              <a:rPr lang="el-GR" sz="2000" dirty="0"/>
              <a:t>Έχουμε δημιουργήσει μια μεταβλητή με το όνομα </a:t>
            </a:r>
            <a:r>
              <a:rPr lang="el-GR" sz="2000" dirty="0" err="1"/>
              <a:t>secondnumber</a:t>
            </a:r>
            <a:r>
              <a:rPr lang="el-GR" sz="2000" dirty="0"/>
              <a:t> και της έχουμε δώσει την τιμή που περιέχει η μεταβλητή </a:t>
            </a:r>
            <a:r>
              <a:rPr lang="el-GR" sz="2000" dirty="0" err="1"/>
              <a:t>firstnumber</a:t>
            </a:r>
            <a:r>
              <a:rPr lang="el-GR" sz="2000" dirty="0"/>
              <a:t>. </a:t>
            </a:r>
          </a:p>
          <a:p>
            <a:pPr marL="0" indent="0">
              <a:buNone/>
            </a:pPr>
            <a:r>
              <a:rPr lang="el-GR" sz="2000" b="1" dirty="0" err="1"/>
              <a:t>print</a:t>
            </a:r>
            <a:r>
              <a:rPr lang="el-GR" sz="2000" b="1" dirty="0"/>
              <a:t>(</a:t>
            </a:r>
            <a:r>
              <a:rPr lang="el-GR" sz="2000" b="1" dirty="0" err="1"/>
              <a:t>secondnumber</a:t>
            </a:r>
            <a:r>
              <a:rPr lang="el-GR" sz="2000" b="1" dirty="0"/>
              <a:t>)</a:t>
            </a:r>
            <a:endParaRPr lang="el-GR" sz="1900" b="1" dirty="0"/>
          </a:p>
        </p:txBody>
      </p:sp>
    </p:spTree>
    <p:extLst>
      <p:ext uri="{BB962C8B-B14F-4D97-AF65-F5344CB8AC3E}">
        <p14:creationId xmlns:p14="http://schemas.microsoft.com/office/powerpoint/2010/main" val="65078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A94E9-7200-D82F-4BB2-6BC7C0AA60F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32FAB6D-8B46-A326-48F3-1FC11A97D96B}"/>
              </a:ext>
            </a:extLst>
          </p:cNvPr>
          <p:cNvSpPr>
            <a:spLocks noGrp="1"/>
          </p:cNvSpPr>
          <p:nvPr>
            <p:ph type="title"/>
          </p:nvPr>
        </p:nvSpPr>
        <p:spPr/>
        <p:txBody>
          <a:bodyPr/>
          <a:lstStyle/>
          <a:p>
            <a:r>
              <a:rPr lang="el-GR" dirty="0"/>
              <a:t>Μεταβλητές</a:t>
            </a:r>
          </a:p>
        </p:txBody>
      </p:sp>
      <p:sp>
        <p:nvSpPr>
          <p:cNvPr id="3" name="Θέση περιεχομένου 2">
            <a:extLst>
              <a:ext uri="{FF2B5EF4-FFF2-40B4-BE49-F238E27FC236}">
                <a16:creationId xmlns:a16="http://schemas.microsoft.com/office/drawing/2014/main" id="{BCCFFC42-B392-B80C-354A-3DAE7DE06370}"/>
              </a:ext>
            </a:extLst>
          </p:cNvPr>
          <p:cNvSpPr>
            <a:spLocks noGrp="1"/>
          </p:cNvSpPr>
          <p:nvPr>
            <p:ph idx="1"/>
          </p:nvPr>
        </p:nvSpPr>
        <p:spPr>
          <a:xfrm>
            <a:off x="593251" y="1740175"/>
            <a:ext cx="10043218" cy="4629094"/>
          </a:xfrm>
        </p:spPr>
        <p:txBody>
          <a:bodyPr>
            <a:normAutofit/>
          </a:bodyPr>
          <a:lstStyle/>
          <a:p>
            <a:pPr>
              <a:buFont typeface="Wingdings" panose="05000000000000000000" pitchFamily="2" charset="2"/>
              <a:buChar char="Ø"/>
            </a:pPr>
            <a:r>
              <a:rPr lang="el-GR" sz="2000" dirty="0"/>
              <a:t>Οι μεταβλητές μπορούν να πάρουν (σχεδόν) όποιο όνομα θέλουμε. </a:t>
            </a:r>
          </a:p>
          <a:p>
            <a:pPr>
              <a:buFont typeface="Wingdings" panose="05000000000000000000" pitchFamily="2" charset="2"/>
              <a:buChar char="Ø"/>
            </a:pPr>
            <a:r>
              <a:rPr lang="el-GR" sz="2000" dirty="0"/>
              <a:t>Υπάρχουν εξαιρέσεις. </a:t>
            </a:r>
          </a:p>
          <a:p>
            <a:pPr lvl="1">
              <a:buFont typeface="Wingdings" panose="05000000000000000000" pitchFamily="2" charset="2"/>
              <a:buChar char="Ø"/>
            </a:pPr>
            <a:r>
              <a:rPr lang="el-GR" sz="1800" dirty="0"/>
              <a:t>δεν μπορούμε να χρησιμοποιήσουμε το “</a:t>
            </a:r>
            <a:r>
              <a:rPr lang="el-GR" sz="1800" dirty="0" err="1"/>
              <a:t>print</a:t>
            </a:r>
            <a:r>
              <a:rPr lang="el-GR" sz="1800" dirty="0"/>
              <a:t>” ως όνομα μεταβλητής. </a:t>
            </a:r>
          </a:p>
          <a:p>
            <a:pPr lvl="1">
              <a:buFont typeface="Wingdings" panose="05000000000000000000" pitchFamily="2" charset="2"/>
              <a:buChar char="Ø"/>
            </a:pPr>
            <a:r>
              <a:rPr lang="el-GR" sz="1800" dirty="0"/>
              <a:t>Το όνομα μπορεί να είναι και ένα γράμμα (π.χ. N=“</a:t>
            </a:r>
            <a:r>
              <a:rPr lang="el-GR" sz="1800" dirty="0" err="1"/>
              <a:t>School</a:t>
            </a:r>
            <a:r>
              <a:rPr lang="el-GR" sz="1800" dirty="0"/>
              <a:t>”). Όχι όμως </a:t>
            </a:r>
            <a:r>
              <a:rPr lang="el-GR" sz="1800" b="1" dirty="0"/>
              <a:t>αριθμός</a:t>
            </a:r>
            <a:endParaRPr lang="el-GR" sz="1700" b="1" dirty="0"/>
          </a:p>
        </p:txBody>
      </p:sp>
      <p:pic>
        <p:nvPicPr>
          <p:cNvPr id="5" name="Εικόνα 4">
            <a:extLst>
              <a:ext uri="{FF2B5EF4-FFF2-40B4-BE49-F238E27FC236}">
                <a16:creationId xmlns:a16="http://schemas.microsoft.com/office/drawing/2014/main" id="{9F1A0566-20E4-AC5A-3401-412D2AFD5D00}"/>
              </a:ext>
            </a:extLst>
          </p:cNvPr>
          <p:cNvPicPr>
            <a:picLocks noChangeAspect="1"/>
          </p:cNvPicPr>
          <p:nvPr/>
        </p:nvPicPr>
        <p:blipFill>
          <a:blip r:embed="rId2"/>
          <a:srcRect l="7023" t="1604"/>
          <a:stretch/>
        </p:blipFill>
        <p:spPr>
          <a:xfrm>
            <a:off x="3089061" y="3429000"/>
            <a:ext cx="3773214" cy="3552584"/>
          </a:xfrm>
          <a:prstGeom prst="ellipse">
            <a:avLst/>
          </a:prstGeom>
        </p:spPr>
      </p:pic>
    </p:spTree>
    <p:extLst>
      <p:ext uri="{BB962C8B-B14F-4D97-AF65-F5344CB8AC3E}">
        <p14:creationId xmlns:p14="http://schemas.microsoft.com/office/powerpoint/2010/main" val="2415726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6A327-56BE-A2A8-5A5B-6A41A5638B1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1EC863C-BB96-D356-6C41-1CBD1D79FBA9}"/>
              </a:ext>
            </a:extLst>
          </p:cNvPr>
          <p:cNvSpPr>
            <a:spLocks noGrp="1"/>
          </p:cNvSpPr>
          <p:nvPr>
            <p:ph type="title"/>
          </p:nvPr>
        </p:nvSpPr>
        <p:spPr/>
        <p:txBody>
          <a:bodyPr/>
          <a:lstStyle/>
          <a:p>
            <a:r>
              <a:rPr lang="el-GR" dirty="0"/>
              <a:t>Εργασία με μεταβλητές</a:t>
            </a:r>
          </a:p>
        </p:txBody>
      </p:sp>
      <p:sp>
        <p:nvSpPr>
          <p:cNvPr id="3" name="Θέση περιεχομένου 2">
            <a:extLst>
              <a:ext uri="{FF2B5EF4-FFF2-40B4-BE49-F238E27FC236}">
                <a16:creationId xmlns:a16="http://schemas.microsoft.com/office/drawing/2014/main" id="{7E079F93-C7CA-3910-E8C1-F10795191569}"/>
              </a:ext>
            </a:extLst>
          </p:cNvPr>
          <p:cNvSpPr>
            <a:spLocks noGrp="1"/>
          </p:cNvSpPr>
          <p:nvPr>
            <p:ph idx="1"/>
          </p:nvPr>
        </p:nvSpPr>
        <p:spPr>
          <a:xfrm>
            <a:off x="593251" y="1740175"/>
            <a:ext cx="10043218" cy="4629094"/>
          </a:xfrm>
        </p:spPr>
        <p:txBody>
          <a:bodyPr>
            <a:normAutofit/>
          </a:bodyPr>
          <a:lstStyle/>
          <a:p>
            <a:pPr>
              <a:buFont typeface="Wingdings" panose="05000000000000000000" pitchFamily="2" charset="2"/>
              <a:buChar char="Ø"/>
            </a:pPr>
            <a:r>
              <a:rPr lang="el-GR" sz="2000" dirty="0"/>
              <a:t>Η </a:t>
            </a:r>
            <a:r>
              <a:rPr lang="el-GR" sz="2000" dirty="0" err="1"/>
              <a:t>Python</a:t>
            </a:r>
            <a:r>
              <a:rPr lang="el-GR" sz="2000" dirty="0"/>
              <a:t> αναγνωρίζει από μόνη της το είδος της μεταβλητής. </a:t>
            </a:r>
          </a:p>
          <a:p>
            <a:pPr>
              <a:buFont typeface="Wingdings" panose="05000000000000000000" pitchFamily="2" charset="2"/>
              <a:buChar char="Ø"/>
            </a:pPr>
            <a:r>
              <a:rPr lang="el-GR" sz="2000" dirty="0"/>
              <a:t>Π.χ. </a:t>
            </a:r>
            <a:r>
              <a:rPr lang="el-GR" sz="2000" b="1" dirty="0" err="1"/>
              <a:t>myaddress</a:t>
            </a:r>
            <a:r>
              <a:rPr lang="el-GR" sz="2000" b="1" dirty="0"/>
              <a:t>=“20, </a:t>
            </a:r>
            <a:r>
              <a:rPr lang="el-GR" sz="2000" b="1" dirty="0" err="1"/>
              <a:t>Ioannou</a:t>
            </a:r>
            <a:r>
              <a:rPr lang="el-GR" sz="2000" b="1" dirty="0"/>
              <a:t> </a:t>
            </a:r>
            <a:r>
              <a:rPr lang="el-GR" sz="2000" b="1" dirty="0" err="1"/>
              <a:t>Str</a:t>
            </a:r>
            <a:r>
              <a:rPr lang="el-GR" sz="2000" b="1" dirty="0"/>
              <a:t>” </a:t>
            </a:r>
          </a:p>
          <a:p>
            <a:pPr marL="0" indent="0">
              <a:buNone/>
            </a:pPr>
            <a:r>
              <a:rPr lang="el-GR" sz="2000" dirty="0"/>
              <a:t>Στην πιο πάνω μεταβλητή (</a:t>
            </a:r>
            <a:r>
              <a:rPr lang="el-GR" sz="2000" dirty="0" err="1"/>
              <a:t>myaddress</a:t>
            </a:r>
            <a:r>
              <a:rPr lang="el-GR" sz="2000" dirty="0"/>
              <a:t>), έχουμε κείμενο και αριθμό (η οδός και ο αριθμός της). Μεταβλητές με παρόμοιο περιεχόμενο, είναι τύπου </a:t>
            </a:r>
            <a:r>
              <a:rPr lang="el-GR" sz="2000" b="1" dirty="0" err="1"/>
              <a:t>String</a:t>
            </a:r>
            <a:r>
              <a:rPr lang="el-GR" sz="2000" dirty="0"/>
              <a:t> (</a:t>
            </a:r>
            <a:r>
              <a:rPr lang="el-GR" sz="2000" b="1" dirty="0"/>
              <a:t>συμβολοσειρά</a:t>
            </a:r>
            <a:r>
              <a:rPr lang="el-GR" sz="2000" dirty="0"/>
              <a:t>). </a:t>
            </a:r>
          </a:p>
          <a:p>
            <a:pPr>
              <a:buFont typeface="Wingdings" panose="05000000000000000000" pitchFamily="2" charset="2"/>
              <a:buChar char="Ø"/>
            </a:pPr>
            <a:r>
              <a:rPr lang="el-GR" sz="2000" dirty="0"/>
              <a:t>Π.χ. </a:t>
            </a:r>
            <a:r>
              <a:rPr lang="el-GR" sz="2000" b="1" dirty="0" err="1"/>
              <a:t>myage</a:t>
            </a:r>
            <a:r>
              <a:rPr lang="el-GR" sz="2000" b="1" dirty="0"/>
              <a:t>=48 </a:t>
            </a:r>
          </a:p>
          <a:p>
            <a:pPr marL="0" indent="0">
              <a:buNone/>
            </a:pPr>
            <a:r>
              <a:rPr lang="el-GR" sz="2000" dirty="0"/>
              <a:t>Στην πιο πάνω μεταβλητή (</a:t>
            </a:r>
            <a:r>
              <a:rPr lang="el-GR" sz="2000" dirty="0" err="1"/>
              <a:t>mage</a:t>
            </a:r>
            <a:r>
              <a:rPr lang="el-GR" sz="2000" dirty="0"/>
              <a:t>), δίνουμε ως τιμή έναν ακέραιο αριθμό. Αυτές οι μεταβλητές είναι τύπου </a:t>
            </a:r>
            <a:r>
              <a:rPr lang="el-GR" sz="2000" b="1" dirty="0" err="1"/>
              <a:t>Integer</a:t>
            </a:r>
            <a:r>
              <a:rPr lang="el-GR" sz="1600" dirty="0"/>
              <a:t> </a:t>
            </a:r>
            <a:r>
              <a:rPr lang="el-GR" sz="2000" dirty="0"/>
              <a:t>(</a:t>
            </a:r>
            <a:r>
              <a:rPr lang="el-GR" sz="2000" b="1" dirty="0"/>
              <a:t>ακέραιος</a:t>
            </a:r>
            <a:r>
              <a:rPr lang="el-GR" sz="2000" dirty="0"/>
              <a:t>) </a:t>
            </a:r>
          </a:p>
          <a:p>
            <a:pPr>
              <a:buFont typeface="Wingdings" panose="05000000000000000000" pitchFamily="2" charset="2"/>
              <a:buChar char="Ø"/>
            </a:pPr>
            <a:r>
              <a:rPr lang="el-GR" sz="2000" dirty="0"/>
              <a:t>Π.χ. </a:t>
            </a:r>
            <a:r>
              <a:rPr lang="el-GR" sz="2000" b="1" dirty="0" err="1"/>
              <a:t>myheight</a:t>
            </a:r>
            <a:r>
              <a:rPr lang="el-GR" sz="2000" b="1" dirty="0"/>
              <a:t>=1.82 </a:t>
            </a:r>
            <a:r>
              <a:rPr lang="el-GR" sz="2000" dirty="0"/>
              <a:t>Στην πιο πάνω μεταβλητή (</a:t>
            </a:r>
            <a:r>
              <a:rPr lang="el-GR" sz="2000" dirty="0" err="1"/>
              <a:t>myheight</a:t>
            </a:r>
            <a:r>
              <a:rPr lang="el-GR" sz="2000" dirty="0"/>
              <a:t>), δίνουμε ως τιμή έναν δεκαδικό αριθμό. Αυτές οι μεταβλητές είναι τύπου </a:t>
            </a:r>
            <a:r>
              <a:rPr lang="el-GR" sz="2000" b="1" dirty="0" err="1"/>
              <a:t>Float</a:t>
            </a:r>
            <a:r>
              <a:rPr lang="el-GR" sz="2000" dirty="0"/>
              <a:t> (</a:t>
            </a:r>
            <a:r>
              <a:rPr lang="el-GR" sz="2000" b="1" dirty="0"/>
              <a:t>κινητής υποδιαστολής</a:t>
            </a:r>
            <a:r>
              <a:rPr lang="el-GR" sz="2000" dirty="0"/>
              <a:t>). </a:t>
            </a:r>
          </a:p>
        </p:txBody>
      </p:sp>
    </p:spTree>
    <p:extLst>
      <p:ext uri="{BB962C8B-B14F-4D97-AF65-F5344CB8AC3E}">
        <p14:creationId xmlns:p14="http://schemas.microsoft.com/office/powerpoint/2010/main" val="2187779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23C5D-FEF2-8EEB-486D-305CAE73008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F874BEF-8453-ED77-AE6D-AE042BCE10F8}"/>
              </a:ext>
            </a:extLst>
          </p:cNvPr>
          <p:cNvSpPr>
            <a:spLocks noGrp="1"/>
          </p:cNvSpPr>
          <p:nvPr>
            <p:ph type="title"/>
          </p:nvPr>
        </p:nvSpPr>
        <p:spPr/>
        <p:txBody>
          <a:bodyPr/>
          <a:lstStyle/>
          <a:p>
            <a:r>
              <a:rPr lang="el-GR" dirty="0"/>
              <a:t>Εργασία με μεταβλητές</a:t>
            </a:r>
          </a:p>
        </p:txBody>
      </p:sp>
      <p:sp>
        <p:nvSpPr>
          <p:cNvPr id="3" name="Θέση περιεχομένου 2">
            <a:extLst>
              <a:ext uri="{FF2B5EF4-FFF2-40B4-BE49-F238E27FC236}">
                <a16:creationId xmlns:a16="http://schemas.microsoft.com/office/drawing/2014/main" id="{37A3FDCE-EB61-8EE8-E78B-E426695A8662}"/>
              </a:ext>
            </a:extLst>
          </p:cNvPr>
          <p:cNvSpPr>
            <a:spLocks noGrp="1"/>
          </p:cNvSpPr>
          <p:nvPr>
            <p:ph idx="1"/>
          </p:nvPr>
        </p:nvSpPr>
        <p:spPr>
          <a:xfrm>
            <a:off x="593251" y="1740175"/>
            <a:ext cx="10043218" cy="4629094"/>
          </a:xfrm>
        </p:spPr>
        <p:txBody>
          <a:bodyPr>
            <a:normAutofit/>
          </a:bodyPr>
          <a:lstStyle/>
          <a:p>
            <a:pPr>
              <a:buFont typeface="Wingdings" panose="05000000000000000000" pitchFamily="2" charset="2"/>
              <a:buChar char="Ø"/>
            </a:pPr>
            <a:r>
              <a:rPr lang="el-GR" sz="2000" dirty="0" err="1"/>
              <a:t>Tι</a:t>
            </a:r>
            <a:r>
              <a:rPr lang="el-GR" sz="2000" dirty="0"/>
              <a:t> συμβαίνει όταν προσθέσουμε έναν ακέραιο με μια μεταβλητή που περιέχει κείμενο; </a:t>
            </a:r>
          </a:p>
          <a:p>
            <a:pPr marL="0" indent="0">
              <a:buNone/>
            </a:pPr>
            <a:r>
              <a:rPr lang="en-US" sz="2000" b="1" dirty="0"/>
              <a:t>Text=“Python”</a:t>
            </a:r>
          </a:p>
          <a:p>
            <a:pPr marL="0" indent="0">
              <a:buNone/>
            </a:pPr>
            <a:r>
              <a:rPr lang="el-GR" sz="2000" b="1" dirty="0" err="1"/>
              <a:t>print</a:t>
            </a:r>
            <a:r>
              <a:rPr lang="el-GR" sz="2000" b="1" dirty="0"/>
              <a:t>(</a:t>
            </a:r>
            <a:r>
              <a:rPr lang="en-US" sz="2000" b="1" dirty="0"/>
              <a:t>Text</a:t>
            </a:r>
            <a:r>
              <a:rPr lang="el-GR" sz="2000" b="1" dirty="0"/>
              <a:t>+5)</a:t>
            </a:r>
          </a:p>
          <a:p>
            <a:pPr marL="0" indent="0">
              <a:buNone/>
            </a:pPr>
            <a:r>
              <a:rPr lang="el-GR" sz="2000" u="sng" dirty="0"/>
              <a:t>Συμπέρασμα</a:t>
            </a:r>
            <a:r>
              <a:rPr lang="el-GR" sz="2000" dirty="0"/>
              <a:t>: Δεν μπορούμε να προσθέσουμε ακέραιο (</a:t>
            </a:r>
            <a:r>
              <a:rPr lang="el-GR" sz="2000" dirty="0" err="1"/>
              <a:t>int</a:t>
            </a:r>
            <a:r>
              <a:rPr lang="el-GR" sz="2000" dirty="0"/>
              <a:t>) σε μεταβλητή που περιέχει κείμενο (</a:t>
            </a:r>
            <a:r>
              <a:rPr lang="el-GR" sz="2000" dirty="0" err="1"/>
              <a:t>str</a:t>
            </a:r>
            <a:r>
              <a:rPr lang="el-GR" sz="2000" dirty="0"/>
              <a:t>)!</a:t>
            </a:r>
          </a:p>
          <a:p>
            <a:pPr>
              <a:buFont typeface="Wingdings" panose="05000000000000000000" pitchFamily="2" charset="2"/>
              <a:buChar char="Ø"/>
            </a:pPr>
            <a:r>
              <a:rPr lang="el-GR" sz="2000" dirty="0"/>
              <a:t>Τι συμβαίνει όταν προσθέσουμε 2 συμβολοσειρές;</a:t>
            </a:r>
          </a:p>
          <a:p>
            <a:pPr marL="0" indent="0">
              <a:buNone/>
            </a:pPr>
            <a:r>
              <a:rPr lang="en-US" sz="2000" dirty="0"/>
              <a:t>text1=“My favorite language is” </a:t>
            </a:r>
            <a:endParaRPr lang="el-GR" sz="2000" dirty="0"/>
          </a:p>
          <a:p>
            <a:pPr marL="0" indent="0">
              <a:buNone/>
            </a:pPr>
            <a:r>
              <a:rPr lang="en-US" sz="2000" dirty="0"/>
              <a:t>text2=“Python”</a:t>
            </a:r>
          </a:p>
          <a:p>
            <a:pPr marL="0" indent="0">
              <a:buNone/>
            </a:pPr>
            <a:r>
              <a:rPr lang="en-US" sz="2000" dirty="0"/>
              <a:t>print(text1+te</a:t>
            </a:r>
          </a:p>
          <a:p>
            <a:pPr marL="0" indent="0">
              <a:buNone/>
            </a:pPr>
            <a:r>
              <a:rPr lang="el-GR" sz="2000" u="sng" dirty="0"/>
              <a:t>Συμπέρασμα </a:t>
            </a:r>
            <a:r>
              <a:rPr lang="en-US" sz="2000" u="sng" dirty="0"/>
              <a:t>:</a:t>
            </a:r>
            <a:r>
              <a:rPr lang="el-GR" sz="2000" dirty="0"/>
              <a:t>Το σύμβολο “+” συνενώσει το περιεχόμενο των δύο μεταβλητών</a:t>
            </a:r>
            <a:r>
              <a:rPr lang="en-US" sz="2000" dirty="0"/>
              <a:t>)</a:t>
            </a:r>
            <a:endParaRPr lang="el-GR" sz="2000" b="1" dirty="0"/>
          </a:p>
        </p:txBody>
      </p:sp>
    </p:spTree>
    <p:extLst>
      <p:ext uri="{BB962C8B-B14F-4D97-AF65-F5344CB8AC3E}">
        <p14:creationId xmlns:p14="http://schemas.microsoft.com/office/powerpoint/2010/main" val="3166673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15A3B-DF78-9561-3765-F58148AD00B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5D926332-01E7-C550-5ABF-F7E51F78DC6D}"/>
              </a:ext>
            </a:extLst>
          </p:cNvPr>
          <p:cNvSpPr>
            <a:spLocks noGrp="1"/>
          </p:cNvSpPr>
          <p:nvPr>
            <p:ph type="title"/>
          </p:nvPr>
        </p:nvSpPr>
        <p:spPr/>
        <p:txBody>
          <a:bodyPr/>
          <a:lstStyle/>
          <a:p>
            <a:r>
              <a:rPr lang="el-GR" dirty="0"/>
              <a:t>Δραστηριότητες</a:t>
            </a:r>
          </a:p>
        </p:txBody>
      </p:sp>
      <p:pic>
        <p:nvPicPr>
          <p:cNvPr id="5" name="Θέση περιεχομένου 4">
            <a:extLst>
              <a:ext uri="{FF2B5EF4-FFF2-40B4-BE49-F238E27FC236}">
                <a16:creationId xmlns:a16="http://schemas.microsoft.com/office/drawing/2014/main" id="{CF3D7992-683B-99B7-21BB-257955DB7919}"/>
              </a:ext>
            </a:extLst>
          </p:cNvPr>
          <p:cNvPicPr>
            <a:picLocks noGrp="1" noChangeAspect="1"/>
          </p:cNvPicPr>
          <p:nvPr>
            <p:ph idx="1"/>
          </p:nvPr>
        </p:nvPicPr>
        <p:blipFill>
          <a:blip r:embed="rId2"/>
          <a:stretch>
            <a:fillRect/>
          </a:stretch>
        </p:blipFill>
        <p:spPr>
          <a:xfrm>
            <a:off x="756929" y="1677840"/>
            <a:ext cx="6773220" cy="3686689"/>
          </a:xfrm>
        </p:spPr>
      </p:pic>
    </p:spTree>
    <p:extLst>
      <p:ext uri="{BB962C8B-B14F-4D97-AF65-F5344CB8AC3E}">
        <p14:creationId xmlns:p14="http://schemas.microsoft.com/office/powerpoint/2010/main" val="2810181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072EF-048C-069A-6800-CE72FA13679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C5B74D2-DBFC-7867-3FAE-24C9713DC583}"/>
              </a:ext>
            </a:extLst>
          </p:cNvPr>
          <p:cNvSpPr>
            <a:spLocks noGrp="1"/>
          </p:cNvSpPr>
          <p:nvPr>
            <p:ph type="title"/>
          </p:nvPr>
        </p:nvSpPr>
        <p:spPr/>
        <p:txBody>
          <a:bodyPr/>
          <a:lstStyle/>
          <a:p>
            <a:r>
              <a:rPr lang="el-GR" dirty="0"/>
              <a:t>Δραστηριότητες</a:t>
            </a:r>
          </a:p>
        </p:txBody>
      </p:sp>
      <p:pic>
        <p:nvPicPr>
          <p:cNvPr id="7" name="Εικόνα 6">
            <a:extLst>
              <a:ext uri="{FF2B5EF4-FFF2-40B4-BE49-F238E27FC236}">
                <a16:creationId xmlns:a16="http://schemas.microsoft.com/office/drawing/2014/main" id="{F5C31028-CAD8-5762-A361-CAB2185485B8}"/>
              </a:ext>
            </a:extLst>
          </p:cNvPr>
          <p:cNvPicPr>
            <a:picLocks noChangeAspect="1"/>
          </p:cNvPicPr>
          <p:nvPr/>
        </p:nvPicPr>
        <p:blipFill>
          <a:blip r:embed="rId2"/>
          <a:stretch>
            <a:fillRect/>
          </a:stretch>
        </p:blipFill>
        <p:spPr>
          <a:xfrm>
            <a:off x="677334" y="1797003"/>
            <a:ext cx="6735115" cy="3810532"/>
          </a:xfrm>
          <a:prstGeom prst="rect">
            <a:avLst/>
          </a:prstGeom>
        </p:spPr>
      </p:pic>
    </p:spTree>
    <p:extLst>
      <p:ext uri="{BB962C8B-B14F-4D97-AF65-F5344CB8AC3E}">
        <p14:creationId xmlns:p14="http://schemas.microsoft.com/office/powerpoint/2010/main" val="392073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7C33FB-958F-B8A6-E3EB-C5B693435484}"/>
              </a:ext>
            </a:extLst>
          </p:cNvPr>
          <p:cNvSpPr>
            <a:spLocks noGrp="1"/>
          </p:cNvSpPr>
          <p:nvPr>
            <p:ph type="title"/>
          </p:nvPr>
        </p:nvSpPr>
        <p:spPr/>
        <p:txBody>
          <a:bodyPr/>
          <a:lstStyle/>
          <a:p>
            <a:r>
              <a:rPr lang="el-GR" dirty="0"/>
              <a:t>Τι είναι</a:t>
            </a:r>
            <a:r>
              <a:rPr lang="en-US" dirty="0"/>
              <a:t> </a:t>
            </a:r>
            <a:r>
              <a:rPr lang="el-GR" dirty="0"/>
              <a:t>η </a:t>
            </a:r>
            <a:r>
              <a:rPr lang="en-US" dirty="0"/>
              <a:t>Python</a:t>
            </a:r>
            <a:endParaRPr lang="el-GR" dirty="0"/>
          </a:p>
        </p:txBody>
      </p:sp>
      <p:sp>
        <p:nvSpPr>
          <p:cNvPr id="3" name="Θέση περιεχομένου 2">
            <a:extLst>
              <a:ext uri="{FF2B5EF4-FFF2-40B4-BE49-F238E27FC236}">
                <a16:creationId xmlns:a16="http://schemas.microsoft.com/office/drawing/2014/main" id="{2F624EA1-238C-E9DF-D7F1-5CA4AE89E82D}"/>
              </a:ext>
            </a:extLst>
          </p:cNvPr>
          <p:cNvSpPr>
            <a:spLocks noGrp="1"/>
          </p:cNvSpPr>
          <p:nvPr>
            <p:ph idx="1"/>
          </p:nvPr>
        </p:nvSpPr>
        <p:spPr/>
        <p:txBody>
          <a:bodyPr/>
          <a:lstStyle/>
          <a:p>
            <a:r>
              <a:rPr lang="el-GR" dirty="0"/>
              <a:t>Είναι μια </a:t>
            </a:r>
            <a:r>
              <a:rPr lang="el-GR" b="1" dirty="0"/>
              <a:t>γλώσσα προγραμματισμού</a:t>
            </a:r>
            <a:r>
              <a:rPr lang="el-GR" dirty="0"/>
              <a:t>, ιδιαίτερα διαδεδομένη και ικανή για να δημιουργήσουμε πολύπλοκες εφαρμογές. </a:t>
            </a:r>
          </a:p>
          <a:p>
            <a:r>
              <a:rPr lang="el-GR" dirty="0"/>
              <a:t>Το όνομα της το πήρε, όχι από το συμπαθέστατο αυτό ζώο, αλλά από τους θρυλικούς </a:t>
            </a:r>
            <a:r>
              <a:rPr lang="el-GR" b="1" dirty="0" err="1"/>
              <a:t>Monty</a:t>
            </a:r>
            <a:r>
              <a:rPr lang="el-GR" b="1" dirty="0"/>
              <a:t> </a:t>
            </a:r>
            <a:r>
              <a:rPr lang="el-GR" b="1" dirty="0" err="1"/>
              <a:t>Python</a:t>
            </a:r>
            <a:r>
              <a:rPr lang="el-GR" dirty="0"/>
              <a:t>! Ω, ναι, αυτό είναι το “μυστικό” πίσω από το όνομα της γλώσσας αυτής!</a:t>
            </a:r>
          </a:p>
          <a:p>
            <a:r>
              <a:rPr lang="el-GR" dirty="0"/>
              <a:t>Δημιουργήθηκε προς τα τέλη του 1980 από τον </a:t>
            </a:r>
            <a:r>
              <a:rPr lang="el-GR" b="1" dirty="0" err="1"/>
              <a:t>Guido</a:t>
            </a:r>
            <a:r>
              <a:rPr lang="el-GR" b="1" dirty="0"/>
              <a:t> </a:t>
            </a:r>
            <a:r>
              <a:rPr lang="el-GR" b="1" dirty="0" err="1"/>
              <a:t>van</a:t>
            </a:r>
            <a:r>
              <a:rPr lang="el-GR" b="1" dirty="0"/>
              <a:t> </a:t>
            </a:r>
            <a:r>
              <a:rPr lang="el-GR" b="1" dirty="0" err="1"/>
              <a:t>Rossum</a:t>
            </a:r>
            <a:r>
              <a:rPr lang="el-GR" b="1" dirty="0"/>
              <a:t> </a:t>
            </a:r>
            <a:r>
              <a:rPr lang="el-GR" dirty="0"/>
              <a:t>στην Ολλανδία, με την αρχική κυκλοφορία της το 1991</a:t>
            </a:r>
          </a:p>
          <a:p>
            <a:r>
              <a:rPr lang="el-GR" dirty="0"/>
              <a:t>Ένα από τα σημαντικότερα χαρακτηριστικά της είναι η </a:t>
            </a:r>
            <a:r>
              <a:rPr lang="el-GR" b="1" dirty="0"/>
              <a:t>ευκολία ανάγνωσης του κώδικα</a:t>
            </a:r>
            <a:r>
              <a:rPr lang="el-GR" dirty="0"/>
              <a:t>, κάτι που ευκολύνει ιδιαίτερα την εκμάθηση, προγραμματισμό σε </a:t>
            </a:r>
            <a:r>
              <a:rPr lang="el-GR" dirty="0" err="1"/>
              <a:t>Python</a:t>
            </a:r>
            <a:r>
              <a:rPr lang="el-GR" dirty="0"/>
              <a:t> αλλά και συντήρηση μεγάλων προγραμμάτων γραμμένων σ’ αυτήν.</a:t>
            </a:r>
          </a:p>
        </p:txBody>
      </p:sp>
    </p:spTree>
    <p:extLst>
      <p:ext uri="{BB962C8B-B14F-4D97-AF65-F5344CB8AC3E}">
        <p14:creationId xmlns:p14="http://schemas.microsoft.com/office/powerpoint/2010/main" val="568611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ECB6B-01A2-3800-3A41-5816730CA4AF}"/>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86FFB2E-9D9A-EB41-AF0B-72BD6BB37A4D}"/>
              </a:ext>
            </a:extLst>
          </p:cNvPr>
          <p:cNvSpPr>
            <a:spLocks noGrp="1"/>
          </p:cNvSpPr>
          <p:nvPr>
            <p:ph type="title"/>
          </p:nvPr>
        </p:nvSpPr>
        <p:spPr/>
        <p:txBody>
          <a:bodyPr/>
          <a:lstStyle/>
          <a:p>
            <a:r>
              <a:rPr lang="el-GR" dirty="0"/>
              <a:t>Δραστηριότητες</a:t>
            </a:r>
          </a:p>
        </p:txBody>
      </p:sp>
      <p:pic>
        <p:nvPicPr>
          <p:cNvPr id="4" name="Εικόνα 3">
            <a:extLst>
              <a:ext uri="{FF2B5EF4-FFF2-40B4-BE49-F238E27FC236}">
                <a16:creationId xmlns:a16="http://schemas.microsoft.com/office/drawing/2014/main" id="{393AF629-4A8C-CF64-35EC-1C00B9F296E4}"/>
              </a:ext>
            </a:extLst>
          </p:cNvPr>
          <p:cNvPicPr>
            <a:picLocks noChangeAspect="1"/>
          </p:cNvPicPr>
          <p:nvPr/>
        </p:nvPicPr>
        <p:blipFill>
          <a:blip r:embed="rId2"/>
          <a:stretch>
            <a:fillRect/>
          </a:stretch>
        </p:blipFill>
        <p:spPr>
          <a:xfrm>
            <a:off x="1168975" y="1816611"/>
            <a:ext cx="6658904" cy="2867425"/>
          </a:xfrm>
          <a:prstGeom prst="rect">
            <a:avLst/>
          </a:prstGeom>
        </p:spPr>
      </p:pic>
    </p:spTree>
    <p:extLst>
      <p:ext uri="{BB962C8B-B14F-4D97-AF65-F5344CB8AC3E}">
        <p14:creationId xmlns:p14="http://schemas.microsoft.com/office/powerpoint/2010/main" val="2510161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C43C75-C652-DDF6-D92C-989B7CA09C4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118D682-59E8-E678-08EB-27F12C8C836A}"/>
              </a:ext>
            </a:extLst>
          </p:cNvPr>
          <p:cNvSpPr>
            <a:spLocks noGrp="1"/>
          </p:cNvSpPr>
          <p:nvPr>
            <p:ph type="title"/>
          </p:nvPr>
        </p:nvSpPr>
        <p:spPr/>
        <p:txBody>
          <a:bodyPr/>
          <a:lstStyle/>
          <a:p>
            <a:r>
              <a:rPr lang="el-GR" dirty="0"/>
              <a:t>Πρόγραμμα</a:t>
            </a:r>
          </a:p>
        </p:txBody>
      </p:sp>
      <p:sp>
        <p:nvSpPr>
          <p:cNvPr id="3" name="Θέση περιεχομένου 2">
            <a:extLst>
              <a:ext uri="{FF2B5EF4-FFF2-40B4-BE49-F238E27FC236}">
                <a16:creationId xmlns:a16="http://schemas.microsoft.com/office/drawing/2014/main" id="{B1320F60-59B3-B64A-A6C2-1DA620A247F8}"/>
              </a:ext>
            </a:extLst>
          </p:cNvPr>
          <p:cNvSpPr>
            <a:spLocks noGrp="1"/>
          </p:cNvSpPr>
          <p:nvPr>
            <p:ph idx="1"/>
          </p:nvPr>
        </p:nvSpPr>
        <p:spPr/>
        <p:txBody>
          <a:bodyPr>
            <a:normAutofit fontScale="92500" lnSpcReduction="10000"/>
          </a:bodyPr>
          <a:lstStyle/>
          <a:p>
            <a:r>
              <a:rPr lang="el-GR" dirty="0"/>
              <a:t>Μέχρι τώρα, γράφαμε και εκτελούσαμε μία εντολή κάθε φορά. Αυτό είναι χρήσιμο, όμως δε μας βοηθά όταν θέλουμε να δημιουργήσουμε μια σύνθετη εφαρμογή. </a:t>
            </a:r>
          </a:p>
          <a:p>
            <a:r>
              <a:rPr lang="el-GR" dirty="0"/>
              <a:t>Για τη δημιουργία ενός προγράμματος με αρκετές γραμμές κώδικα, χρησιμοποιούμε λογισμικά επεξεργασίας κώδικα (</a:t>
            </a:r>
            <a:r>
              <a:rPr lang="el-GR" dirty="0" err="1"/>
              <a:t>Editors</a:t>
            </a:r>
            <a:r>
              <a:rPr lang="el-GR" dirty="0"/>
              <a:t>). </a:t>
            </a:r>
          </a:p>
          <a:p>
            <a:r>
              <a:rPr lang="el-GR" dirty="0"/>
              <a:t>Το IDLE περιλαμβάνει τον δικό του </a:t>
            </a:r>
            <a:r>
              <a:rPr lang="el-GR" dirty="0" err="1"/>
              <a:t>Editor</a:t>
            </a:r>
            <a:r>
              <a:rPr lang="el-GR" dirty="0"/>
              <a:t>. </a:t>
            </a:r>
          </a:p>
          <a:p>
            <a:r>
              <a:rPr lang="el-GR" dirty="0"/>
              <a:t>Από το μενού </a:t>
            </a:r>
            <a:r>
              <a:rPr lang="el-GR" dirty="0" err="1"/>
              <a:t>File</a:t>
            </a:r>
            <a:r>
              <a:rPr lang="el-GR" dirty="0"/>
              <a:t> του IDLE, επιλέγουμε </a:t>
            </a:r>
            <a:r>
              <a:rPr lang="el-GR" dirty="0" err="1"/>
              <a:t>New</a:t>
            </a:r>
            <a:r>
              <a:rPr lang="el-GR" dirty="0"/>
              <a:t> </a:t>
            </a:r>
            <a:r>
              <a:rPr lang="el-GR" dirty="0" err="1"/>
              <a:t>File</a:t>
            </a:r>
            <a:endParaRPr lang="el-GR" dirty="0"/>
          </a:p>
          <a:p>
            <a:r>
              <a:rPr lang="el-GR" dirty="0"/>
              <a:t>Πριν αρχίσουμε να προσθέτουμε εντολές, είναι καλό να αποθηκεύσουμε το αρχείο μας. Από το μενού </a:t>
            </a:r>
            <a:r>
              <a:rPr lang="el-GR" dirty="0" err="1"/>
              <a:t>File</a:t>
            </a:r>
            <a:r>
              <a:rPr lang="el-GR" dirty="0"/>
              <a:t> επιλέγουμε </a:t>
            </a:r>
            <a:r>
              <a:rPr lang="el-GR" dirty="0" err="1"/>
              <a:t>Save</a:t>
            </a:r>
            <a:r>
              <a:rPr lang="el-GR" dirty="0"/>
              <a:t> </a:t>
            </a:r>
            <a:r>
              <a:rPr lang="el-GR" dirty="0" err="1"/>
              <a:t>Us</a:t>
            </a:r>
            <a:r>
              <a:rPr lang="el-GR" dirty="0"/>
              <a:t>…</a:t>
            </a:r>
          </a:p>
          <a:p>
            <a:r>
              <a:rPr lang="el-GR" dirty="0"/>
              <a:t>Τα αρχεία της </a:t>
            </a:r>
            <a:r>
              <a:rPr lang="el-GR" dirty="0" err="1"/>
              <a:t>Python</a:t>
            </a:r>
            <a:r>
              <a:rPr lang="el-GR" dirty="0"/>
              <a:t> έχουν κατάληξη .</a:t>
            </a:r>
            <a:r>
              <a:rPr lang="el-GR" dirty="0" err="1"/>
              <a:t>py</a:t>
            </a:r>
            <a:endParaRPr lang="el-GR" dirty="0"/>
          </a:p>
          <a:p>
            <a:r>
              <a:rPr lang="el-GR" dirty="0"/>
              <a:t>Με την εντολή ‘</a:t>
            </a:r>
            <a:r>
              <a:rPr lang="el-GR" dirty="0" err="1"/>
              <a:t>Run</a:t>
            </a:r>
            <a:r>
              <a:rPr lang="el-GR" dirty="0"/>
              <a:t>’, το πρόγραμμα μας από </a:t>
            </a:r>
            <a:r>
              <a:rPr lang="el-GR" dirty="0" err="1"/>
              <a:t>Python</a:t>
            </a:r>
            <a:r>
              <a:rPr lang="el-GR" dirty="0"/>
              <a:t> (που καταλαβαίνουμε εμείς) “μεταφράζεται” στη γλώσσα που καταλαβαίνουν οι πύθωνες (οκ… οι υπολογιστές). Αυτό συμβαίνει κάθε φορά που επιλέγουμε το ‘</a:t>
            </a:r>
            <a:r>
              <a:rPr lang="el-GR" dirty="0" err="1"/>
              <a:t>Run</a:t>
            </a:r>
            <a:r>
              <a:rPr lang="el-GR" dirty="0"/>
              <a:t>’</a:t>
            </a:r>
          </a:p>
        </p:txBody>
      </p:sp>
    </p:spTree>
    <p:extLst>
      <p:ext uri="{BB962C8B-B14F-4D97-AF65-F5344CB8AC3E}">
        <p14:creationId xmlns:p14="http://schemas.microsoft.com/office/powerpoint/2010/main" val="2319208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10A269-42B0-73F1-CB3F-4DAFCE3D5189}"/>
              </a:ext>
            </a:extLst>
          </p:cNvPr>
          <p:cNvSpPr>
            <a:spLocks noGrp="1"/>
          </p:cNvSpPr>
          <p:nvPr>
            <p:ph type="title"/>
          </p:nvPr>
        </p:nvSpPr>
        <p:spPr/>
        <p:txBody>
          <a:bodyPr/>
          <a:lstStyle/>
          <a:p>
            <a:r>
              <a:rPr lang="el-GR" dirty="0"/>
              <a:t>Εισαγωγή δεδομένων</a:t>
            </a:r>
          </a:p>
        </p:txBody>
      </p:sp>
      <p:sp>
        <p:nvSpPr>
          <p:cNvPr id="3" name="Θέση περιεχομένου 2">
            <a:extLst>
              <a:ext uri="{FF2B5EF4-FFF2-40B4-BE49-F238E27FC236}">
                <a16:creationId xmlns:a16="http://schemas.microsoft.com/office/drawing/2014/main" id="{F7C20FD3-25BA-75D2-395F-D6AC5B9DA051}"/>
              </a:ext>
            </a:extLst>
          </p:cNvPr>
          <p:cNvSpPr>
            <a:spLocks noGrp="1"/>
          </p:cNvSpPr>
          <p:nvPr>
            <p:ph idx="1"/>
          </p:nvPr>
        </p:nvSpPr>
        <p:spPr/>
        <p:txBody>
          <a:bodyPr/>
          <a:lstStyle/>
          <a:p>
            <a:pPr marL="0" indent="0">
              <a:buNone/>
            </a:pPr>
            <a:r>
              <a:rPr lang="el-GR" b="1" dirty="0"/>
              <a:t>Μεταβλητή= </a:t>
            </a:r>
            <a:r>
              <a:rPr lang="el-GR" b="1" dirty="0" err="1"/>
              <a:t>input</a:t>
            </a:r>
            <a:r>
              <a:rPr lang="el-GR" b="1" dirty="0"/>
              <a:t>(Μήνυμα που θέλουμε να εμφανίζεται στο χρήστη)</a:t>
            </a:r>
          </a:p>
          <a:p>
            <a:pPr marL="0" indent="0">
              <a:buNone/>
            </a:pPr>
            <a:r>
              <a:rPr lang="el-GR" dirty="0"/>
              <a:t>Πχ.</a:t>
            </a:r>
          </a:p>
          <a:p>
            <a:pPr marL="0" indent="0">
              <a:buNone/>
            </a:pPr>
            <a:r>
              <a:rPr lang="el-GR" dirty="0" err="1"/>
              <a:t>age</a:t>
            </a:r>
            <a:r>
              <a:rPr lang="el-GR" dirty="0"/>
              <a:t>=</a:t>
            </a:r>
            <a:r>
              <a:rPr lang="el-GR" dirty="0" err="1"/>
              <a:t>input</a:t>
            </a:r>
            <a:r>
              <a:rPr lang="el-GR" dirty="0"/>
              <a:t>(“Πόσα χρόνια ζει ένας πύθωνας;”)</a:t>
            </a:r>
          </a:p>
        </p:txBody>
      </p:sp>
    </p:spTree>
    <p:extLst>
      <p:ext uri="{BB962C8B-B14F-4D97-AF65-F5344CB8AC3E}">
        <p14:creationId xmlns:p14="http://schemas.microsoft.com/office/powerpoint/2010/main" val="1386962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55071-3399-1E3F-BFBA-9E712778976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E4AFD6E-766E-6D56-9064-5530A6F6C6FB}"/>
              </a:ext>
            </a:extLst>
          </p:cNvPr>
          <p:cNvSpPr>
            <a:spLocks noGrp="1"/>
          </p:cNvSpPr>
          <p:nvPr>
            <p:ph type="title"/>
          </p:nvPr>
        </p:nvSpPr>
        <p:spPr/>
        <p:txBody>
          <a:bodyPr/>
          <a:lstStyle/>
          <a:p>
            <a:r>
              <a:rPr lang="el-GR" dirty="0"/>
              <a:t>Σχόλια</a:t>
            </a:r>
          </a:p>
        </p:txBody>
      </p:sp>
      <p:sp>
        <p:nvSpPr>
          <p:cNvPr id="3" name="Θέση περιεχομένου 2">
            <a:extLst>
              <a:ext uri="{FF2B5EF4-FFF2-40B4-BE49-F238E27FC236}">
                <a16:creationId xmlns:a16="http://schemas.microsoft.com/office/drawing/2014/main" id="{A8E30B4D-40D9-EDCA-28C9-13F624E6ABD8}"/>
              </a:ext>
            </a:extLst>
          </p:cNvPr>
          <p:cNvSpPr>
            <a:spLocks noGrp="1"/>
          </p:cNvSpPr>
          <p:nvPr>
            <p:ph idx="1"/>
          </p:nvPr>
        </p:nvSpPr>
        <p:spPr/>
        <p:txBody>
          <a:bodyPr/>
          <a:lstStyle/>
          <a:p>
            <a:pPr marL="0" indent="0">
              <a:buNone/>
            </a:pPr>
            <a:r>
              <a:rPr lang="el-GR" dirty="0"/>
              <a:t>Τα σχόλια (</a:t>
            </a:r>
            <a:r>
              <a:rPr lang="el-GR" dirty="0" err="1"/>
              <a:t>comments</a:t>
            </a:r>
            <a:r>
              <a:rPr lang="el-GR" dirty="0"/>
              <a:t>), βοηθούν στο να καταλαβαίνουμε καλύτερα τι κάνει ένα πρόγραμμα ή/και μέρη ενός προγράμματος. </a:t>
            </a:r>
          </a:p>
          <a:p>
            <a:pPr marL="0" indent="0">
              <a:buNone/>
            </a:pPr>
            <a:r>
              <a:rPr lang="el-GR" dirty="0"/>
              <a:t>Για να γράψουμε σχόλιο, θα πρέπει -με κάποιο τρόπο- να πούμε στην </a:t>
            </a:r>
            <a:r>
              <a:rPr lang="el-GR" dirty="0" err="1"/>
              <a:t>Python</a:t>
            </a:r>
            <a:r>
              <a:rPr lang="el-GR" dirty="0"/>
              <a:t> πως δεν είναι εντολή για εκτέλεση, και απλά να την αγνοήσει.</a:t>
            </a:r>
          </a:p>
          <a:p>
            <a:pPr marL="0" indent="0">
              <a:buNone/>
            </a:pPr>
            <a:r>
              <a:rPr lang="el-GR" dirty="0"/>
              <a:t>Για να εισάγουμε σχόλιο χρησιμοποιούμε το σύμβολο </a:t>
            </a:r>
            <a:r>
              <a:rPr lang="el-GR" b="1" dirty="0">
                <a:solidFill>
                  <a:srgbClr val="FF0000"/>
                </a:solidFill>
              </a:rPr>
              <a:t>#</a:t>
            </a:r>
            <a:r>
              <a:rPr lang="el-GR" dirty="0"/>
              <a:t> και ότι πληκτρολογήσουμε γίνεται κόκκινο χρώμα</a:t>
            </a:r>
          </a:p>
        </p:txBody>
      </p:sp>
    </p:spTree>
    <p:extLst>
      <p:ext uri="{BB962C8B-B14F-4D97-AF65-F5344CB8AC3E}">
        <p14:creationId xmlns:p14="http://schemas.microsoft.com/office/powerpoint/2010/main" val="3845327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62C3D-230C-582F-6B2C-758BA132D37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17365E8-EDBD-64B3-8E7F-B0B414E100FA}"/>
              </a:ext>
            </a:extLst>
          </p:cNvPr>
          <p:cNvSpPr>
            <a:spLocks noGrp="1"/>
          </p:cNvSpPr>
          <p:nvPr>
            <p:ph type="title"/>
          </p:nvPr>
        </p:nvSpPr>
        <p:spPr/>
        <p:txBody>
          <a:bodyPr/>
          <a:lstStyle/>
          <a:p>
            <a:r>
              <a:rPr lang="el-GR" dirty="0"/>
              <a:t>Τύπος μεταβλητής</a:t>
            </a:r>
          </a:p>
        </p:txBody>
      </p:sp>
      <p:sp>
        <p:nvSpPr>
          <p:cNvPr id="3" name="Θέση περιεχομένου 2">
            <a:extLst>
              <a:ext uri="{FF2B5EF4-FFF2-40B4-BE49-F238E27FC236}">
                <a16:creationId xmlns:a16="http://schemas.microsoft.com/office/drawing/2014/main" id="{A1F9C607-732E-0033-CCF9-F9E88402E4C7}"/>
              </a:ext>
            </a:extLst>
          </p:cNvPr>
          <p:cNvSpPr>
            <a:spLocks noGrp="1"/>
          </p:cNvSpPr>
          <p:nvPr>
            <p:ph idx="1"/>
          </p:nvPr>
        </p:nvSpPr>
        <p:spPr/>
        <p:txBody>
          <a:bodyPr/>
          <a:lstStyle/>
          <a:p>
            <a:r>
              <a:rPr lang="el-GR" b="1" dirty="0"/>
              <a:t>Μεταβλητή ως Ακέραιος: </a:t>
            </a:r>
            <a:r>
              <a:rPr lang="el-GR" dirty="0"/>
              <a:t>η εντολή </a:t>
            </a:r>
            <a:r>
              <a:rPr lang="en-US" b="1" dirty="0"/>
              <a:t>int() </a:t>
            </a:r>
            <a:r>
              <a:rPr lang="el-GR" dirty="0"/>
              <a:t>ενημερώνει την </a:t>
            </a:r>
            <a:r>
              <a:rPr lang="el-GR" dirty="0" err="1"/>
              <a:t>Python</a:t>
            </a:r>
            <a:r>
              <a:rPr lang="el-GR" dirty="0"/>
              <a:t> ότι θα δώσουμε αριθμό (ακέραιο) από το πληκτρολόγιο</a:t>
            </a:r>
            <a:endParaRPr lang="el-GR" b="1" dirty="0"/>
          </a:p>
          <a:p>
            <a:pPr marL="0" indent="0">
              <a:buNone/>
            </a:pPr>
            <a:r>
              <a:rPr lang="el-GR" dirty="0"/>
              <a:t>Π.χ. </a:t>
            </a:r>
            <a:r>
              <a:rPr lang="el-GR" dirty="0" err="1"/>
              <a:t>age</a:t>
            </a:r>
            <a:r>
              <a:rPr lang="el-GR" dirty="0"/>
              <a:t>=</a:t>
            </a:r>
            <a:r>
              <a:rPr lang="el-GR" dirty="0" err="1"/>
              <a:t>int</a:t>
            </a:r>
            <a:r>
              <a:rPr lang="el-GR" dirty="0"/>
              <a:t>(</a:t>
            </a:r>
            <a:r>
              <a:rPr lang="el-GR" dirty="0" err="1"/>
              <a:t>input</a:t>
            </a:r>
            <a:r>
              <a:rPr lang="el-GR" dirty="0"/>
              <a:t>(“Παρακαλώ δώστε έναν αριθμό”))</a:t>
            </a:r>
          </a:p>
          <a:p>
            <a:pPr marL="0" indent="0">
              <a:buNone/>
            </a:pPr>
            <a:r>
              <a:rPr lang="el-GR" dirty="0"/>
              <a:t>Προσέξτε τις διπλές παρενθέσεις στο τέλος της εντολής πιο πάνω. Αυτό οφείλεται στο ότι η </a:t>
            </a:r>
            <a:r>
              <a:rPr lang="el-GR" dirty="0" err="1"/>
              <a:t>input</a:t>
            </a:r>
            <a:r>
              <a:rPr lang="el-GR" dirty="0"/>
              <a:t>() θα πρέπει να μπει μέσα στην </a:t>
            </a:r>
            <a:r>
              <a:rPr lang="el-GR" dirty="0" err="1"/>
              <a:t>int</a:t>
            </a:r>
            <a:r>
              <a:rPr lang="el-GR" dirty="0"/>
              <a:t>().</a:t>
            </a:r>
          </a:p>
          <a:p>
            <a:r>
              <a:rPr lang="el-GR" b="1" dirty="0"/>
              <a:t>Μεταβλητή ως Δεκαδικός: </a:t>
            </a:r>
            <a:r>
              <a:rPr lang="el-GR" dirty="0"/>
              <a:t>η εντολή </a:t>
            </a:r>
            <a:r>
              <a:rPr lang="en-US" b="1" dirty="0"/>
              <a:t>float() </a:t>
            </a:r>
            <a:r>
              <a:rPr lang="el-GR" dirty="0"/>
              <a:t>ενημερώνει την </a:t>
            </a:r>
            <a:r>
              <a:rPr lang="el-GR" dirty="0" err="1"/>
              <a:t>Python</a:t>
            </a:r>
            <a:r>
              <a:rPr lang="el-GR" dirty="0"/>
              <a:t> ότι θα δώσουμε αριθμό (δεκαδικό) από το πληκτρολόγιο</a:t>
            </a:r>
            <a:endParaRPr lang="el-GR" b="1" dirty="0"/>
          </a:p>
          <a:p>
            <a:pPr marL="0" indent="0">
              <a:buNone/>
            </a:pPr>
            <a:r>
              <a:rPr lang="el-GR" dirty="0"/>
              <a:t>Π.χ. </a:t>
            </a:r>
            <a:r>
              <a:rPr lang="en-US" dirty="0"/>
              <a:t>price</a:t>
            </a:r>
            <a:r>
              <a:rPr lang="el-GR" dirty="0"/>
              <a:t>=</a:t>
            </a:r>
            <a:r>
              <a:rPr lang="en-US" dirty="0"/>
              <a:t>float</a:t>
            </a:r>
            <a:r>
              <a:rPr lang="el-GR" dirty="0"/>
              <a:t>(</a:t>
            </a:r>
            <a:r>
              <a:rPr lang="el-GR" dirty="0" err="1"/>
              <a:t>input</a:t>
            </a:r>
            <a:r>
              <a:rPr lang="el-GR" dirty="0"/>
              <a:t>(“Παρακαλώ δώστε τιμή προϊόντος”))</a:t>
            </a:r>
          </a:p>
          <a:p>
            <a:pPr marL="0" indent="0">
              <a:buNone/>
            </a:pPr>
            <a:r>
              <a:rPr lang="el-GR" dirty="0"/>
              <a:t>Προσέξτε τις διπλές παρενθέσεις στο τέλος της εντολής πιο πάνω. Αυτό οφείλεται στο ότι η </a:t>
            </a:r>
            <a:r>
              <a:rPr lang="el-GR" dirty="0" err="1"/>
              <a:t>input</a:t>
            </a:r>
            <a:r>
              <a:rPr lang="el-GR" dirty="0"/>
              <a:t>() θα πρέπει να μπει μέσα στην </a:t>
            </a:r>
            <a:r>
              <a:rPr lang="en-US" dirty="0"/>
              <a:t>float</a:t>
            </a:r>
            <a:r>
              <a:rPr lang="el-GR" dirty="0"/>
              <a:t>().</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616565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0740B-CAC7-FE41-5BC2-B9D7B03C12C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4D787D7-A84F-4A7F-B3B2-4421009EF5F1}"/>
              </a:ext>
            </a:extLst>
          </p:cNvPr>
          <p:cNvSpPr>
            <a:spLocks noGrp="1"/>
          </p:cNvSpPr>
          <p:nvPr>
            <p:ph type="title"/>
          </p:nvPr>
        </p:nvSpPr>
        <p:spPr/>
        <p:txBody>
          <a:bodyPr/>
          <a:lstStyle/>
          <a:p>
            <a:r>
              <a:rPr lang="el-GR" dirty="0"/>
              <a:t>Ασκήσεις στη δομή ακολουθίας</a:t>
            </a:r>
          </a:p>
        </p:txBody>
      </p:sp>
      <p:sp>
        <p:nvSpPr>
          <p:cNvPr id="3" name="Θέση περιεχομένου 2">
            <a:extLst>
              <a:ext uri="{FF2B5EF4-FFF2-40B4-BE49-F238E27FC236}">
                <a16:creationId xmlns:a16="http://schemas.microsoft.com/office/drawing/2014/main" id="{29FD2F09-20D6-DA52-A85D-F596E788E170}"/>
              </a:ext>
            </a:extLst>
          </p:cNvPr>
          <p:cNvSpPr>
            <a:spLocks noGrp="1"/>
          </p:cNvSpPr>
          <p:nvPr>
            <p:ph idx="1"/>
          </p:nvPr>
        </p:nvSpPr>
        <p:spPr/>
        <p:txBody>
          <a:bodyPr/>
          <a:lstStyle/>
          <a:p>
            <a:pPr marL="0" indent="0">
              <a:buNone/>
            </a:pPr>
            <a:r>
              <a:rPr lang="el-GR" sz="1800" b="1" kern="100" dirty="0">
                <a:effectLst/>
                <a:latin typeface="Tahoma" panose="020B0604030504040204" pitchFamily="34" charset="0"/>
                <a:ea typeface="Calibri" panose="020F0502020204030204" pitchFamily="34" charset="0"/>
                <a:cs typeface="Times New Roman" panose="02020603050405020304" pitchFamily="18" charset="0"/>
              </a:rPr>
              <a:t>1) Να γραφτεί κώδικας ο οποίος θα διαβάζει το ονοματεπώνυμο, την τάξη και τη βαθμολογία σε τρία μαθήματα ενός μαθητή και θα υπολογίζει τον μέσο όρο του σε αυτά τα μαθήματα. Στη συνέχεια θα εκτυπώνει το όνομα του μαθητή την τάξη και το μέσο όρο. </a:t>
            </a: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l-GR" sz="1800" b="1" kern="100" dirty="0">
                <a:effectLst/>
                <a:latin typeface="Tahoma" panose="020B0604030504040204" pitchFamily="34" charset="0"/>
                <a:ea typeface="Calibri" panose="020F0502020204030204" pitchFamily="34" charset="0"/>
                <a:cs typeface="Times New Roman" panose="02020603050405020304" pitchFamily="18" charset="0"/>
              </a:rPr>
              <a:t>2) Να γραφτεί κώδικας ο οποίος θα διαβάζει τη βάση και το ύψος ενός ορθογωνίου παραλληλόγραμμου και θα εκτυπώνει το εμβαδόν και την περίμετρό του. </a:t>
            </a:r>
          </a:p>
          <a:p>
            <a:pPr marL="0" indent="0">
              <a:buNone/>
            </a:pPr>
            <a:r>
              <a:rPr lang="el-GR" b="1" kern="100" dirty="0">
                <a:latin typeface="Tahoma" panose="020B0604030504040204" pitchFamily="34" charset="0"/>
                <a:ea typeface="Calibri" panose="020F0502020204030204" pitchFamily="34" charset="0"/>
                <a:cs typeface="Times New Roman" panose="02020603050405020304" pitchFamily="18" charset="0"/>
              </a:rPr>
              <a:t>3)</a:t>
            </a:r>
            <a:r>
              <a:rPr lang="el-GR" sz="1800" b="1" kern="100" dirty="0">
                <a:effectLst/>
                <a:latin typeface="Tahoma" panose="020B0604030504040204" pitchFamily="34" charset="0"/>
                <a:ea typeface="Calibri" panose="020F0502020204030204" pitchFamily="34" charset="0"/>
                <a:cs typeface="Times New Roman" panose="02020603050405020304" pitchFamily="18" charset="0"/>
              </a:rPr>
              <a:t> Μια εταιρία έχει 3 υποκαταστήματα. Να γραφτεί κώδικας που θα διαβάζει τα έσοδα για κάθε υποκατάστημα και θα εκτυπώνει τα συνολικά έσοδα της εταιρίας. Επίσης, θα υπολογίζει και θα εκτυπώνει το ποσοστό συμμετοχής σε αυτά καθενός από τα τρία υποκαταστήματά της. </a:t>
            </a: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453534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DD3CA-CE4D-459E-65C0-17A25507780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95BC88F-CBF0-7F71-E159-2E5B701676AA}"/>
              </a:ext>
            </a:extLst>
          </p:cNvPr>
          <p:cNvSpPr>
            <a:spLocks noGrp="1"/>
          </p:cNvSpPr>
          <p:nvPr>
            <p:ph type="title"/>
          </p:nvPr>
        </p:nvSpPr>
        <p:spPr>
          <a:xfrm>
            <a:off x="677334" y="346842"/>
            <a:ext cx="8596668" cy="578069"/>
          </a:xfrm>
        </p:spPr>
        <p:txBody>
          <a:bodyPr>
            <a:normAutofit fontScale="90000"/>
          </a:bodyPr>
          <a:lstStyle/>
          <a:p>
            <a:r>
              <a:rPr lang="el-GR" dirty="0"/>
              <a:t>Ασκήσεις στη δομή ακολουθίας</a:t>
            </a:r>
          </a:p>
        </p:txBody>
      </p:sp>
      <p:sp>
        <p:nvSpPr>
          <p:cNvPr id="3" name="Θέση περιεχομένου 2">
            <a:extLst>
              <a:ext uri="{FF2B5EF4-FFF2-40B4-BE49-F238E27FC236}">
                <a16:creationId xmlns:a16="http://schemas.microsoft.com/office/drawing/2014/main" id="{A7612FDE-D38C-397D-808D-EA5E39981392}"/>
              </a:ext>
            </a:extLst>
          </p:cNvPr>
          <p:cNvSpPr>
            <a:spLocks noGrp="1"/>
          </p:cNvSpPr>
          <p:nvPr>
            <p:ph idx="1"/>
          </p:nvPr>
        </p:nvSpPr>
        <p:spPr>
          <a:xfrm>
            <a:off x="677333" y="1534511"/>
            <a:ext cx="10085259" cy="4824248"/>
          </a:xfrm>
        </p:spPr>
        <p:txBody>
          <a:bodyPr>
            <a:normAutofit/>
          </a:bodyPr>
          <a:lstStyle/>
          <a:p>
            <a:pPr marL="0" lvl="0" indent="0">
              <a:buNone/>
            </a:pPr>
            <a:r>
              <a:rPr lang="el-GR" sz="1800" b="1" kern="100" dirty="0">
                <a:effectLst/>
                <a:latin typeface="Tahoma" panose="020B0604030504040204" pitchFamily="34" charset="0"/>
                <a:ea typeface="Calibri" panose="020F0502020204030204" pitchFamily="34" charset="0"/>
                <a:cs typeface="Times New Roman" panose="02020603050405020304" pitchFamily="18" charset="0"/>
              </a:rPr>
              <a:t>4) Το ημερομίσθιο ενός εργαζομένου είναι 100 ευρώ, το οποίο επιβαρύνεται με 10% ασφάλεια και 20% φόρο. Να γραφτεί κώδικας ο οποίος θα διαβάζει το όνομα του εργαζομένου και τις ημέρες απασχόλησής του για το μήνα που μόλις τέλειωσε και θα εμφανίζει τις καθαρές αποδοχές του. Τέλος πρέπει να εμφανίζεται το σύνολο των κρατήσεων του υπαλλήλου. </a:t>
            </a:r>
          </a:p>
          <a:p>
            <a:pPr marL="0" indent="0">
              <a:buNone/>
            </a:pPr>
            <a:r>
              <a:rPr lang="el-GR" sz="1800" b="1" kern="100" dirty="0">
                <a:effectLst/>
                <a:latin typeface="Tahoma" panose="020B0604030504040204" pitchFamily="34" charset="0"/>
                <a:ea typeface="Calibri" panose="020F0502020204030204" pitchFamily="34" charset="0"/>
                <a:cs typeface="Times New Roman" panose="02020603050405020304" pitchFamily="18" charset="0"/>
              </a:rPr>
              <a:t>5) Να γραφτεί κώδικας που θα διαβάζει ένα ποσό σε ευρώ και θα το αναλύει σε χαρτονομίσματα των 20 ευρώ, των 10 ευρώ και των 5 ευρώ. Στο τέλος θα εμφανίζει πόσα από κάθε τύπο χαρτονομισμάτων υπάρχουν στον αρχικό αριθμό. </a:t>
            </a:r>
          </a:p>
          <a:p>
            <a:pPr marL="0" indent="0">
              <a:buNone/>
            </a:pPr>
            <a:r>
              <a:rPr lang="el-GR" b="1" kern="100" dirty="0">
                <a:latin typeface="Tahoma" panose="020B0604030504040204" pitchFamily="34" charset="0"/>
                <a:ea typeface="Calibri" panose="020F0502020204030204" pitchFamily="34" charset="0"/>
                <a:cs typeface="Times New Roman" panose="02020603050405020304" pitchFamily="18" charset="0"/>
              </a:rPr>
              <a:t>6) </a:t>
            </a:r>
            <a:r>
              <a:rPr lang="el-GR" sz="1800" b="1" kern="100" dirty="0">
                <a:effectLst/>
                <a:latin typeface="Tahoma" panose="020B0604030504040204" pitchFamily="34" charset="0"/>
                <a:ea typeface="Calibri" panose="020F0502020204030204" pitchFamily="34" charset="0"/>
                <a:cs typeface="Times New Roman" panose="02020603050405020304" pitchFamily="18" charset="0"/>
              </a:rPr>
              <a:t>Ο Νίκος αγόρασε καινούρια μηχανή. Του έκαναν μια ειδική προσφορά σύμφωνα με την οποία μπορεί να πληρώσει προκαταβολή 20% και τα υπόλοιπα σε 24 μηνιαίες δόσεις. Έτσι όμως θα επιβαρυνθεί με τόκο 20% στην τιμή μετρητοίς. Το κόστος για την άδεια κυκλοφορίας της μηχανής είναι 250 ευρώ. Να γραφεί κώδικας ο οποίος να διαβάζει την τιμή μετρητοίς της μηχανής και να εμφανίζει το ποσό της προκαταβολής, το ποσό της δόσης καθώς και το ποσό που θα δαπανήσει συνολικά. Τι αποτέλεσμα θα προκύψει για τιμή 5.000 ευρώ;</a:t>
            </a: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buNone/>
            </a:pP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p:txBody>
      </p:sp>
    </p:spTree>
    <p:extLst>
      <p:ext uri="{BB962C8B-B14F-4D97-AF65-F5344CB8AC3E}">
        <p14:creationId xmlns:p14="http://schemas.microsoft.com/office/powerpoint/2010/main" val="484499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C3614-3982-85AE-D63D-CF22404EE2C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7885F16-44FD-3EC1-094E-6A1DB8C62F7A}"/>
              </a:ext>
            </a:extLst>
          </p:cNvPr>
          <p:cNvSpPr>
            <a:spLocks noGrp="1"/>
          </p:cNvSpPr>
          <p:nvPr>
            <p:ph type="title"/>
          </p:nvPr>
        </p:nvSpPr>
        <p:spPr>
          <a:xfrm>
            <a:off x="677334" y="346842"/>
            <a:ext cx="8596668" cy="578069"/>
          </a:xfrm>
        </p:spPr>
        <p:txBody>
          <a:bodyPr>
            <a:normAutofit fontScale="90000"/>
          </a:bodyPr>
          <a:lstStyle/>
          <a:p>
            <a:r>
              <a:rPr lang="el-GR" dirty="0"/>
              <a:t>Αποφάσεις… (Δομή Επιλογής)</a:t>
            </a:r>
          </a:p>
        </p:txBody>
      </p:sp>
      <p:sp>
        <p:nvSpPr>
          <p:cNvPr id="3" name="Θέση περιεχομένου 2">
            <a:extLst>
              <a:ext uri="{FF2B5EF4-FFF2-40B4-BE49-F238E27FC236}">
                <a16:creationId xmlns:a16="http://schemas.microsoft.com/office/drawing/2014/main" id="{782FAB99-2E64-7605-3D61-1EE11BD10C8F}"/>
              </a:ext>
            </a:extLst>
          </p:cNvPr>
          <p:cNvSpPr>
            <a:spLocks noGrp="1"/>
          </p:cNvSpPr>
          <p:nvPr>
            <p:ph idx="1"/>
          </p:nvPr>
        </p:nvSpPr>
        <p:spPr>
          <a:xfrm>
            <a:off x="677333" y="1534511"/>
            <a:ext cx="10085259" cy="4824248"/>
          </a:xfrm>
        </p:spPr>
        <p:txBody>
          <a:bodyPr>
            <a:normAutofit/>
          </a:bodyPr>
          <a:lstStyle/>
          <a:p>
            <a:r>
              <a:rPr lang="el-GR" dirty="0"/>
              <a:t>Έστω ότι θέλουμε να αναβαθμίσουμε τον υπολογιστή μας. </a:t>
            </a:r>
          </a:p>
          <a:p>
            <a:r>
              <a:rPr lang="el-GR" dirty="0"/>
              <a:t>Θέλουμε να δούμε αν η μνήμη του ήταν μεγαλύτερη από 8GB. </a:t>
            </a:r>
          </a:p>
          <a:p>
            <a:r>
              <a:rPr lang="el-GR" dirty="0"/>
              <a:t>Σκεφτόμαστε “ΑΝ η μνήμη (του υπολογιστή) είναι μικρότερη από 8GB, θα την αναβαθμίσω”.</a:t>
            </a:r>
          </a:p>
          <a:p>
            <a:r>
              <a:rPr lang="el-GR" dirty="0"/>
              <a:t>Πώς θα το ελέγχαμε με </a:t>
            </a:r>
            <a:r>
              <a:rPr lang="el-GR" dirty="0" err="1"/>
              <a:t>ψευδοκώδικα</a:t>
            </a:r>
            <a:r>
              <a:rPr lang="el-GR" dirty="0"/>
              <a:t>; “Αν η μνήμη (του υπολογιστή) &lt; 8GB</a:t>
            </a:r>
          </a:p>
          <a:p>
            <a:pPr marL="0" indent="0">
              <a:buNone/>
            </a:pPr>
            <a:r>
              <a:rPr lang="el-GR" dirty="0"/>
              <a:t>	αναβάθμισε μνήμη” </a:t>
            </a:r>
          </a:p>
          <a:p>
            <a:r>
              <a:rPr lang="el-GR" dirty="0"/>
              <a:t>Ας δούμε όμως σε κώδικα πώς δουλεύει αυτό:</a:t>
            </a:r>
          </a:p>
          <a:p>
            <a:pPr marL="0" indent="0">
              <a:buNone/>
            </a:pPr>
            <a:r>
              <a:rPr lang="en-US" dirty="0"/>
              <a:t>	</a:t>
            </a:r>
            <a:r>
              <a:rPr lang="en-US" b="1" dirty="0" err="1"/>
              <a:t>mymemory</a:t>
            </a:r>
            <a:r>
              <a:rPr lang="en-US" b="1" dirty="0"/>
              <a:t>=8   </a:t>
            </a:r>
            <a:r>
              <a:rPr lang="el-GR" dirty="0"/>
              <a:t>Έχουμε δημιουργήσει μια μεταβλητή στην οποία δίνουμε την τιμή 8 (η </a:t>
            </a:r>
            <a:r>
              <a:rPr lang="en-US" dirty="0"/>
              <a:t>	</a:t>
            </a:r>
            <a:r>
              <a:rPr lang="el-GR" dirty="0"/>
              <a:t>μνήμη του υπολογιστή μας σε GB). </a:t>
            </a:r>
          </a:p>
          <a:p>
            <a:pPr marL="0" indent="0">
              <a:buNone/>
            </a:pPr>
            <a:r>
              <a:rPr lang="en-US" dirty="0"/>
              <a:t>	</a:t>
            </a:r>
            <a:r>
              <a:rPr lang="en-US" b="1" dirty="0"/>
              <a:t>if </a:t>
            </a:r>
            <a:r>
              <a:rPr lang="en-US" b="1" dirty="0" err="1"/>
              <a:t>mymemory</a:t>
            </a:r>
            <a:r>
              <a:rPr lang="el-GR" b="1" dirty="0"/>
              <a:t>&lt;8</a:t>
            </a:r>
          </a:p>
          <a:p>
            <a:pPr marL="0" indent="0">
              <a:buNone/>
            </a:pPr>
            <a:r>
              <a:rPr lang="en-US" kern="100" dirty="0">
                <a:latin typeface="Arial" panose="020B0604020202020204" pitchFamily="34" charset="0"/>
                <a:ea typeface="Calibri" panose="020F0502020204030204" pitchFamily="34" charset="0"/>
                <a:cs typeface="Times New Roman" panose="02020603050405020304" pitchFamily="18" charset="0"/>
              </a:rPr>
              <a:t>	</a:t>
            </a:r>
            <a:r>
              <a:rPr lang="en-US" b="1" kern="100" dirty="0" err="1">
                <a:latin typeface="Arial" panose="020B0604020202020204" pitchFamily="34" charset="0"/>
                <a:ea typeface="Calibri" panose="020F0502020204030204" pitchFamily="34" charset="0"/>
                <a:cs typeface="Times New Roman" panose="02020603050405020304" pitchFamily="18" charset="0"/>
              </a:rPr>
              <a:t>print</a:t>
            </a:r>
            <a:r>
              <a:rPr lang="en-US" b="1" dirty="0" err="1"/>
              <a:t>t</a:t>
            </a:r>
            <a:r>
              <a:rPr lang="en-US" b="1" dirty="0"/>
              <a:t>(“</a:t>
            </a:r>
            <a:r>
              <a:rPr lang="el-GR" b="1" dirty="0"/>
              <a:t>Χρειάζεστε αναβάθμιση”) </a:t>
            </a:r>
            <a:endParaRPr lang="el-GR" sz="1800" b="1"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l-GR" kern="100" dirty="0">
                <a:latin typeface="Arial" panose="020B0604020202020204" pitchFamily="34" charset="0"/>
                <a:ea typeface="Calibri" panose="020F0502020204030204" pitchFamily="34" charset="0"/>
                <a:cs typeface="Times New Roman" panose="02020603050405020304" pitchFamily="18" charset="0"/>
              </a:rPr>
              <a:t>Η εντολή </a:t>
            </a:r>
            <a:r>
              <a:rPr lang="en-US" b="1" kern="100" dirty="0">
                <a:latin typeface="Arial" panose="020B0604020202020204" pitchFamily="34" charset="0"/>
                <a:ea typeface="Calibri" panose="020F0502020204030204" pitchFamily="34" charset="0"/>
                <a:cs typeface="Times New Roman" panose="02020603050405020304" pitchFamily="18" charset="0"/>
              </a:rPr>
              <a:t>if</a:t>
            </a:r>
            <a:r>
              <a:rPr lang="el-GR" kern="100" dirty="0">
                <a:latin typeface="Arial" panose="020B0604020202020204" pitchFamily="34" charset="0"/>
                <a:ea typeface="Calibri" panose="020F0502020204030204" pitchFamily="34" charset="0"/>
                <a:cs typeface="Times New Roman" panose="02020603050405020304" pitchFamily="18" charset="0"/>
              </a:rPr>
              <a:t> ζητάει να ελέγξουμε μία συνθήκη (λογική έκφραση) που επιστρέφει τιμή Αληθής ή Ψευδής</a:t>
            </a:r>
            <a:endParaRPr lang="el-GR"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dirty="0"/>
          </a:p>
          <a:p>
            <a:pPr marL="0" indent="0">
              <a:buNone/>
            </a:pPr>
            <a:endParaRPr lang="el-GR" dirty="0"/>
          </a:p>
        </p:txBody>
      </p:sp>
    </p:spTree>
    <p:extLst>
      <p:ext uri="{BB962C8B-B14F-4D97-AF65-F5344CB8AC3E}">
        <p14:creationId xmlns:p14="http://schemas.microsoft.com/office/powerpoint/2010/main" val="32114218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16366-B542-6736-1E7E-0E74B9A2E54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206A301-708A-4C5F-4790-AFE3E0A001B9}"/>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if</a:t>
            </a:r>
            <a:endParaRPr lang="el-GR" dirty="0"/>
          </a:p>
        </p:txBody>
      </p:sp>
      <p:sp>
        <p:nvSpPr>
          <p:cNvPr id="3" name="Θέση περιεχομένου 2">
            <a:extLst>
              <a:ext uri="{FF2B5EF4-FFF2-40B4-BE49-F238E27FC236}">
                <a16:creationId xmlns:a16="http://schemas.microsoft.com/office/drawing/2014/main" id="{269720F0-300F-2B65-413D-865FD2AD37DC}"/>
              </a:ext>
            </a:extLst>
          </p:cNvPr>
          <p:cNvSpPr>
            <a:spLocks noGrp="1"/>
          </p:cNvSpPr>
          <p:nvPr>
            <p:ph idx="1"/>
          </p:nvPr>
        </p:nvSpPr>
        <p:spPr>
          <a:xfrm>
            <a:off x="677333" y="1534511"/>
            <a:ext cx="9160350" cy="4824248"/>
          </a:xfrm>
        </p:spPr>
        <p:txBody>
          <a:bodyPr>
            <a:normAutofit/>
          </a:bodyPr>
          <a:lstStyle/>
          <a:p>
            <a:pPr marL="0" indent="0">
              <a:buNone/>
            </a:pPr>
            <a:endParaRPr lang="el-GR" dirty="0"/>
          </a:p>
          <a:p>
            <a:pPr marL="0" indent="0">
              <a:buNone/>
            </a:pPr>
            <a:endParaRPr lang="el-GR" dirty="0"/>
          </a:p>
        </p:txBody>
      </p:sp>
      <p:graphicFrame>
        <p:nvGraphicFramePr>
          <p:cNvPr id="4" name="Πίνακας 3">
            <a:extLst>
              <a:ext uri="{FF2B5EF4-FFF2-40B4-BE49-F238E27FC236}">
                <a16:creationId xmlns:a16="http://schemas.microsoft.com/office/drawing/2014/main" id="{8C78ADD6-48AC-4105-439B-C3E0B01614F7}"/>
              </a:ext>
            </a:extLst>
          </p:cNvPr>
          <p:cNvGraphicFramePr>
            <a:graphicFrameLocks noGrp="1"/>
          </p:cNvGraphicFramePr>
          <p:nvPr>
            <p:extLst>
              <p:ext uri="{D42A27DB-BD31-4B8C-83A1-F6EECF244321}">
                <p14:modId xmlns:p14="http://schemas.microsoft.com/office/powerpoint/2010/main" val="747819382"/>
              </p:ext>
            </p:extLst>
          </p:nvPr>
        </p:nvGraphicFramePr>
        <p:xfrm>
          <a:off x="677332" y="1739170"/>
          <a:ext cx="8708406" cy="3139440"/>
        </p:xfrm>
        <a:graphic>
          <a:graphicData uri="http://schemas.openxmlformats.org/drawingml/2006/table">
            <a:tbl>
              <a:tblPr firstRow="1" bandRow="1">
                <a:tableStyleId>{5C22544A-7EE6-4342-B048-85BDC9FD1C3A}</a:tableStyleId>
              </a:tblPr>
              <a:tblGrid>
                <a:gridCol w="4354203">
                  <a:extLst>
                    <a:ext uri="{9D8B030D-6E8A-4147-A177-3AD203B41FA5}">
                      <a16:colId xmlns:a16="http://schemas.microsoft.com/office/drawing/2014/main" val="2237982317"/>
                    </a:ext>
                  </a:extLst>
                </a:gridCol>
                <a:gridCol w="4354203">
                  <a:extLst>
                    <a:ext uri="{9D8B030D-6E8A-4147-A177-3AD203B41FA5}">
                      <a16:colId xmlns:a16="http://schemas.microsoft.com/office/drawing/2014/main" val="2617604321"/>
                    </a:ext>
                  </a:extLst>
                </a:gridCol>
              </a:tblGrid>
              <a:tr h="370840">
                <a:tc>
                  <a:txBody>
                    <a:bodyPr/>
                    <a:lstStyle/>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Σύνταξη:</a:t>
                      </a:r>
                    </a:p>
                    <a:p>
                      <a:pPr marL="0" indent="0">
                        <a:buNone/>
                      </a:pPr>
                      <a:r>
                        <a:rPr lang="en-US" sz="2500" b="1" kern="100" dirty="0">
                          <a:latin typeface="Arial" panose="020B0604020202020204" pitchFamily="34" charset="0"/>
                          <a:ea typeface="Calibri" panose="020F0502020204030204" pitchFamily="34" charset="0"/>
                          <a:cs typeface="Times New Roman" panose="02020603050405020304" pitchFamily="18" charset="0"/>
                        </a:rPr>
                        <a:t>If (</a:t>
                      </a:r>
                      <a:r>
                        <a:rPr lang="el-GR" sz="2500" b="1" kern="100" dirty="0">
                          <a:latin typeface="Arial" panose="020B0604020202020204" pitchFamily="34" charset="0"/>
                          <a:ea typeface="Calibri" panose="020F0502020204030204" pitchFamily="34" charset="0"/>
                          <a:cs typeface="Times New Roman" panose="02020603050405020304" pitchFamily="18" charset="0"/>
                        </a:rPr>
                        <a:t>συνθήκη):</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εντολή</a:t>
                      </a:r>
                      <a:r>
                        <a:rPr lang="el-GR" sz="2500" b="1" kern="100" dirty="0">
                          <a:latin typeface="Arial" panose="020B0604020202020204" pitchFamily="34" charset="0"/>
                          <a:ea typeface="Calibri" panose="020F0502020204030204" pitchFamily="34" charset="0"/>
                          <a:cs typeface="Times New Roman" panose="02020603050405020304" pitchFamily="18" charset="0"/>
                        </a:rPr>
                        <a:t>1</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εντολή2</a:t>
                      </a:r>
                    </a:p>
                    <a:p>
                      <a:pPr marL="0" indent="0">
                        <a:buNone/>
                      </a:pPr>
                      <a:r>
                        <a:rPr lang="el-GR" sz="2500" b="1" kern="100" dirty="0">
                          <a:latin typeface="Arial" panose="020B0604020202020204" pitchFamily="34" charset="0"/>
                          <a:ea typeface="Calibri" panose="020F0502020204030204" pitchFamily="34" charset="0"/>
                          <a:cs typeface="Times New Roman" panose="02020603050405020304" pitchFamily="18" charset="0"/>
                        </a:rPr>
                        <a:t>	…</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εντολή ν</a:t>
                      </a:r>
                    </a:p>
                    <a:p>
                      <a:endParaRPr lang="el-GR" sz="2500" dirty="0"/>
                    </a:p>
                  </a:txBody>
                  <a:tcPr/>
                </a:tc>
                <a:tc>
                  <a:txBody>
                    <a:bodyPr/>
                    <a:lstStyle/>
                    <a:p>
                      <a:r>
                        <a:rPr lang="el-GR" sz="2500" dirty="0"/>
                        <a:t>Ελέγχει μία συνθήκη και αν το αποτέλεσμα είναι Αληθές εκτελούνται οι εντολές του </a:t>
                      </a:r>
                      <a:r>
                        <a:rPr lang="en-US" sz="2500" dirty="0"/>
                        <a:t>block</a:t>
                      </a:r>
                    </a:p>
                    <a:p>
                      <a:r>
                        <a:rPr lang="el-GR" sz="2500" dirty="0"/>
                        <a:t>Σε κάθε περίπτωση η ροή του προγράμματος συνεχίζει στην επόμενη εντολή (έξω από την </a:t>
                      </a:r>
                      <a:r>
                        <a:rPr lang="en-US" sz="2500" dirty="0"/>
                        <a:t>if)</a:t>
                      </a:r>
                      <a:endParaRPr lang="el-GR" sz="2500" dirty="0"/>
                    </a:p>
                  </a:txBody>
                  <a:tcPr/>
                </a:tc>
                <a:extLst>
                  <a:ext uri="{0D108BD9-81ED-4DB2-BD59-A6C34878D82A}">
                    <a16:rowId xmlns:a16="http://schemas.microsoft.com/office/drawing/2014/main" val="2707627545"/>
                  </a:ext>
                </a:extLst>
              </a:tr>
            </a:tbl>
          </a:graphicData>
        </a:graphic>
      </p:graphicFrame>
    </p:spTree>
    <p:extLst>
      <p:ext uri="{BB962C8B-B14F-4D97-AF65-F5344CB8AC3E}">
        <p14:creationId xmlns:p14="http://schemas.microsoft.com/office/powerpoint/2010/main" val="1925479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255C6-8C8A-5D04-4A59-3F1FDB64FE0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1CBD71DF-1153-D25F-4B75-62498DF36386}"/>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if-else</a:t>
            </a:r>
            <a:endParaRPr lang="el-GR" dirty="0"/>
          </a:p>
        </p:txBody>
      </p:sp>
      <p:sp>
        <p:nvSpPr>
          <p:cNvPr id="3" name="Θέση περιεχομένου 2">
            <a:extLst>
              <a:ext uri="{FF2B5EF4-FFF2-40B4-BE49-F238E27FC236}">
                <a16:creationId xmlns:a16="http://schemas.microsoft.com/office/drawing/2014/main" id="{81E29F1E-14D8-4AE4-6D7E-3EC1D512F735}"/>
              </a:ext>
            </a:extLst>
          </p:cNvPr>
          <p:cNvSpPr>
            <a:spLocks noGrp="1"/>
          </p:cNvSpPr>
          <p:nvPr>
            <p:ph idx="1"/>
          </p:nvPr>
        </p:nvSpPr>
        <p:spPr>
          <a:xfrm>
            <a:off x="677333" y="1534511"/>
            <a:ext cx="9160350" cy="4824248"/>
          </a:xfrm>
        </p:spPr>
        <p:txBody>
          <a:bodyPr>
            <a:normAutofit/>
          </a:bodyPr>
          <a:lstStyle/>
          <a:p>
            <a:pPr marL="0" indent="0">
              <a:buNone/>
            </a:pPr>
            <a:endParaRPr lang="el-GR" dirty="0"/>
          </a:p>
          <a:p>
            <a:pPr marL="0" indent="0">
              <a:buNone/>
            </a:pPr>
            <a:endParaRPr lang="el-GR" dirty="0"/>
          </a:p>
        </p:txBody>
      </p:sp>
      <p:graphicFrame>
        <p:nvGraphicFramePr>
          <p:cNvPr id="4" name="Πίνακας 3">
            <a:extLst>
              <a:ext uri="{FF2B5EF4-FFF2-40B4-BE49-F238E27FC236}">
                <a16:creationId xmlns:a16="http://schemas.microsoft.com/office/drawing/2014/main" id="{8E0AE52D-4CC5-7B90-5647-A9B6657D0240}"/>
              </a:ext>
            </a:extLst>
          </p:cNvPr>
          <p:cNvGraphicFramePr>
            <a:graphicFrameLocks noGrp="1"/>
          </p:cNvGraphicFramePr>
          <p:nvPr>
            <p:extLst>
              <p:ext uri="{D42A27DB-BD31-4B8C-83A1-F6EECF244321}">
                <p14:modId xmlns:p14="http://schemas.microsoft.com/office/powerpoint/2010/main" val="1885338684"/>
              </p:ext>
            </p:extLst>
          </p:nvPr>
        </p:nvGraphicFramePr>
        <p:xfrm>
          <a:off x="551207" y="1171611"/>
          <a:ext cx="9286476" cy="5044440"/>
        </p:xfrm>
        <a:graphic>
          <a:graphicData uri="http://schemas.openxmlformats.org/drawingml/2006/table">
            <a:tbl>
              <a:tblPr firstRow="1" bandRow="1">
                <a:tableStyleId>{5C22544A-7EE6-4342-B048-85BDC9FD1C3A}</a:tableStyleId>
              </a:tblPr>
              <a:tblGrid>
                <a:gridCol w="4643238">
                  <a:extLst>
                    <a:ext uri="{9D8B030D-6E8A-4147-A177-3AD203B41FA5}">
                      <a16:colId xmlns:a16="http://schemas.microsoft.com/office/drawing/2014/main" val="2237982317"/>
                    </a:ext>
                  </a:extLst>
                </a:gridCol>
                <a:gridCol w="4643238">
                  <a:extLst>
                    <a:ext uri="{9D8B030D-6E8A-4147-A177-3AD203B41FA5}">
                      <a16:colId xmlns:a16="http://schemas.microsoft.com/office/drawing/2014/main" val="2617604321"/>
                    </a:ext>
                  </a:extLst>
                </a:gridCol>
              </a:tblGrid>
              <a:tr h="370840">
                <a:tc>
                  <a:txBody>
                    <a:bodyPr/>
                    <a:lstStyle/>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Σύνταξη:</a:t>
                      </a:r>
                    </a:p>
                    <a:p>
                      <a:pPr marL="0" indent="0">
                        <a:buNone/>
                      </a:pPr>
                      <a:r>
                        <a:rPr lang="en-US" sz="2500" b="1" kern="100" dirty="0">
                          <a:latin typeface="Arial" panose="020B0604020202020204" pitchFamily="34" charset="0"/>
                          <a:ea typeface="Calibri" panose="020F0502020204030204" pitchFamily="34" charset="0"/>
                          <a:cs typeface="Times New Roman" panose="02020603050405020304" pitchFamily="18" charset="0"/>
                        </a:rPr>
                        <a:t>if (</a:t>
                      </a:r>
                      <a:r>
                        <a:rPr lang="el-GR" sz="2500" b="1" kern="100" dirty="0">
                          <a:latin typeface="Arial" panose="020B0604020202020204" pitchFamily="34" charset="0"/>
                          <a:ea typeface="Calibri" panose="020F0502020204030204" pitchFamily="34" charset="0"/>
                          <a:cs typeface="Times New Roman" panose="02020603050405020304" pitchFamily="18" charset="0"/>
                        </a:rPr>
                        <a:t>συνθήκη):</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εντολή</a:t>
                      </a:r>
                      <a:r>
                        <a:rPr lang="el-GR" sz="2500" b="1" kern="100" dirty="0">
                          <a:latin typeface="Arial" panose="020B0604020202020204" pitchFamily="34" charset="0"/>
                          <a:ea typeface="Calibri" panose="020F0502020204030204" pitchFamily="34" charset="0"/>
                          <a:cs typeface="Times New Roman" panose="02020603050405020304" pitchFamily="18" charset="0"/>
                        </a:rPr>
                        <a:t>1</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εντολή2</a:t>
                      </a:r>
                    </a:p>
                    <a:p>
                      <a:pPr marL="0" indent="0">
                        <a:buNone/>
                      </a:pPr>
                      <a:r>
                        <a:rPr lang="el-GR" sz="2500" b="1" kern="100" dirty="0">
                          <a:latin typeface="Arial" panose="020B0604020202020204" pitchFamily="34" charset="0"/>
                          <a:ea typeface="Calibri" panose="020F0502020204030204" pitchFamily="34" charset="0"/>
                          <a:cs typeface="Times New Roman" panose="02020603050405020304" pitchFamily="18" charset="0"/>
                        </a:rPr>
                        <a:t>	…</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εντολή ν</a:t>
                      </a:r>
                      <a:endParaRPr lang="en-US" sz="2500" b="1"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US" sz="2500" b="1" kern="100" dirty="0">
                          <a:effectLst/>
                          <a:latin typeface="Arial" panose="020B0604020202020204" pitchFamily="34" charset="0"/>
                          <a:ea typeface="Calibri" panose="020F0502020204030204" pitchFamily="34" charset="0"/>
                          <a:cs typeface="Times New Roman" panose="02020603050405020304" pitchFamily="18" charset="0"/>
                        </a:rPr>
                        <a:t>else:</a:t>
                      </a:r>
                    </a:p>
                    <a:p>
                      <a:pPr marL="0" indent="0">
                        <a:buNone/>
                      </a:pPr>
                      <a:r>
                        <a:rPr lang="en-US" sz="2500" b="1" kern="100" dirty="0">
                          <a:effectLst/>
                          <a:latin typeface="Arial" panose="020B0604020202020204" pitchFamily="34" charset="0"/>
                          <a:ea typeface="Calibri" panose="020F0502020204030204" pitchFamily="34" charset="0"/>
                          <a:cs typeface="Times New Roman" panose="02020603050405020304" pitchFamily="18" charset="0"/>
                        </a:rPr>
                        <a:t>      </a:t>
                      </a: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εντολή</a:t>
                      </a:r>
                      <a:r>
                        <a:rPr lang="el-GR" sz="2500" b="1" kern="100" dirty="0">
                          <a:latin typeface="Arial" panose="020B0604020202020204" pitchFamily="34" charset="0"/>
                          <a:ea typeface="Calibri" panose="020F0502020204030204" pitchFamily="34" charset="0"/>
                          <a:cs typeface="Times New Roman" panose="02020603050405020304" pitchFamily="18" charset="0"/>
                        </a:rPr>
                        <a:t>1</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a:t>
                      </a:r>
                      <a:r>
                        <a:rPr lang="en-US" sz="2500" b="1" kern="100" dirty="0">
                          <a:effectLst/>
                          <a:latin typeface="Arial" panose="020B0604020202020204" pitchFamily="34" charset="0"/>
                          <a:ea typeface="Calibri" panose="020F0502020204030204" pitchFamily="34" charset="0"/>
                          <a:cs typeface="Times New Roman" panose="02020603050405020304" pitchFamily="18" charset="0"/>
                        </a:rPr>
                        <a:t> </a:t>
                      </a: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εντολή2</a:t>
                      </a:r>
                    </a:p>
                    <a:p>
                      <a:pPr marL="0" indent="0">
                        <a:buNone/>
                      </a:pPr>
                      <a:r>
                        <a:rPr lang="el-GR" sz="2500" b="1" kern="100" dirty="0">
                          <a:latin typeface="Arial" panose="020B0604020202020204" pitchFamily="34" charset="0"/>
                          <a:ea typeface="Calibri" panose="020F0502020204030204" pitchFamily="34" charset="0"/>
                          <a:cs typeface="Times New Roman" panose="02020603050405020304" pitchFamily="18" charset="0"/>
                        </a:rPr>
                        <a:t>	</a:t>
                      </a:r>
                      <a:r>
                        <a:rPr lang="en-US" sz="2500" b="1" kern="100" dirty="0">
                          <a:latin typeface="Arial" panose="020B0604020202020204" pitchFamily="34" charset="0"/>
                          <a:ea typeface="Calibri" panose="020F0502020204030204" pitchFamily="34" charset="0"/>
                          <a:cs typeface="Times New Roman" panose="02020603050405020304" pitchFamily="18" charset="0"/>
                        </a:rPr>
                        <a:t> </a:t>
                      </a:r>
                      <a:r>
                        <a:rPr lang="el-GR" sz="2500" b="1" kern="100" dirty="0">
                          <a:latin typeface="Arial" panose="020B0604020202020204" pitchFamily="34" charset="0"/>
                          <a:ea typeface="Calibri" panose="020F0502020204030204" pitchFamily="34" charset="0"/>
                          <a:cs typeface="Times New Roman" panose="02020603050405020304" pitchFamily="18" charset="0"/>
                        </a:rPr>
                        <a:t>…</a:t>
                      </a:r>
                    </a:p>
                    <a:p>
                      <a:pPr marL="0" indent="0">
                        <a:buNone/>
                      </a:pP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	</a:t>
                      </a:r>
                      <a:r>
                        <a:rPr lang="en-US" sz="2500" b="1" kern="100" dirty="0">
                          <a:effectLst/>
                          <a:latin typeface="Arial" panose="020B0604020202020204" pitchFamily="34" charset="0"/>
                          <a:ea typeface="Calibri" panose="020F0502020204030204" pitchFamily="34" charset="0"/>
                          <a:cs typeface="Times New Roman" panose="02020603050405020304" pitchFamily="18" charset="0"/>
                        </a:rPr>
                        <a:t> </a:t>
                      </a:r>
                      <a:r>
                        <a:rPr lang="el-GR" sz="2500" b="1" kern="100" dirty="0">
                          <a:effectLst/>
                          <a:latin typeface="Arial" panose="020B0604020202020204" pitchFamily="34" charset="0"/>
                          <a:ea typeface="Calibri" panose="020F0502020204030204" pitchFamily="34" charset="0"/>
                          <a:cs typeface="Times New Roman" panose="02020603050405020304" pitchFamily="18" charset="0"/>
                        </a:rPr>
                        <a:t>εντολή ν</a:t>
                      </a:r>
                      <a:endParaRPr lang="en-US" sz="2500" b="1"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l-GR" sz="2500" b="1"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l-GR" sz="2500" dirty="0"/>
                    </a:p>
                  </a:txBody>
                  <a:tcPr/>
                </a:tc>
                <a:tc>
                  <a:txBody>
                    <a:bodyPr/>
                    <a:lstStyle/>
                    <a:p>
                      <a:r>
                        <a:rPr lang="el-GR" sz="2500" dirty="0"/>
                        <a:t>Ελέγχει μία συνθήκη και αν το αποτέλεσμα είναι Αληθές εκτελούνται οι εντολές του </a:t>
                      </a:r>
                      <a:r>
                        <a:rPr lang="en-US" sz="2500" dirty="0"/>
                        <a:t>1</a:t>
                      </a:r>
                      <a:r>
                        <a:rPr lang="el-GR" sz="2500" baseline="30000" dirty="0"/>
                        <a:t>ου</a:t>
                      </a:r>
                      <a:r>
                        <a:rPr lang="el-GR" sz="2500" dirty="0"/>
                        <a:t> </a:t>
                      </a:r>
                      <a:r>
                        <a:rPr lang="en-US" sz="2500" dirty="0"/>
                        <a:t>block</a:t>
                      </a:r>
                      <a:r>
                        <a:rPr lang="el-GR" sz="2500" dirty="0"/>
                        <a:t> (του </a:t>
                      </a:r>
                      <a:r>
                        <a:rPr lang="en-US" sz="2500" dirty="0"/>
                        <a:t>if) </a:t>
                      </a:r>
                      <a:r>
                        <a:rPr lang="el-GR" sz="2500" dirty="0"/>
                        <a:t>ενώ αν το αποτέλεσμα είναι Ψευδές εκτελούνται οι εντολές </a:t>
                      </a:r>
                      <a:r>
                        <a:rPr lang="en-US" sz="2500" dirty="0"/>
                        <a:t>toy 2</a:t>
                      </a:r>
                      <a:r>
                        <a:rPr lang="el-GR" sz="2500" baseline="30000" dirty="0"/>
                        <a:t>ου</a:t>
                      </a:r>
                      <a:r>
                        <a:rPr lang="el-GR" sz="2500" dirty="0"/>
                        <a:t> </a:t>
                      </a:r>
                      <a:r>
                        <a:rPr lang="en-US" sz="2500" dirty="0"/>
                        <a:t>block (</a:t>
                      </a:r>
                      <a:r>
                        <a:rPr lang="el-GR" sz="2500" dirty="0"/>
                        <a:t>του </a:t>
                      </a:r>
                      <a:r>
                        <a:rPr lang="en-US" sz="2500" dirty="0"/>
                        <a:t>else).</a:t>
                      </a:r>
                    </a:p>
                    <a:p>
                      <a:r>
                        <a:rPr lang="el-GR" sz="2500" dirty="0"/>
                        <a:t>Σε κάθε περίπτωση η ροή του προγράμματος συνεχίζει στην επόμενη εντολή (έξω από την </a:t>
                      </a:r>
                      <a:r>
                        <a:rPr lang="en-US" sz="2500" dirty="0"/>
                        <a:t>if)</a:t>
                      </a:r>
                      <a:endParaRPr lang="el-GR" sz="2500" dirty="0"/>
                    </a:p>
                  </a:txBody>
                  <a:tcPr/>
                </a:tc>
                <a:extLst>
                  <a:ext uri="{0D108BD9-81ED-4DB2-BD59-A6C34878D82A}">
                    <a16:rowId xmlns:a16="http://schemas.microsoft.com/office/drawing/2014/main" val="2707627545"/>
                  </a:ext>
                </a:extLst>
              </a:tr>
            </a:tbl>
          </a:graphicData>
        </a:graphic>
      </p:graphicFrame>
    </p:spTree>
    <p:extLst>
      <p:ext uri="{BB962C8B-B14F-4D97-AF65-F5344CB8AC3E}">
        <p14:creationId xmlns:p14="http://schemas.microsoft.com/office/powerpoint/2010/main" val="69205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C23B0-FDB9-0290-E773-52007A96018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70BEBDB-2988-9035-03E5-1A011FFECF0C}"/>
              </a:ext>
            </a:extLst>
          </p:cNvPr>
          <p:cNvSpPr>
            <a:spLocks noGrp="1"/>
          </p:cNvSpPr>
          <p:nvPr>
            <p:ph type="title"/>
          </p:nvPr>
        </p:nvSpPr>
        <p:spPr/>
        <p:txBody>
          <a:bodyPr/>
          <a:lstStyle/>
          <a:p>
            <a:r>
              <a:rPr lang="el-GR" dirty="0"/>
              <a:t>Εγκατάσταση </a:t>
            </a:r>
            <a:r>
              <a:rPr lang="en-US" dirty="0"/>
              <a:t>Python</a:t>
            </a:r>
            <a:endParaRPr lang="el-GR" dirty="0"/>
          </a:p>
        </p:txBody>
      </p:sp>
      <p:sp>
        <p:nvSpPr>
          <p:cNvPr id="3" name="Θέση περιεχομένου 2">
            <a:extLst>
              <a:ext uri="{FF2B5EF4-FFF2-40B4-BE49-F238E27FC236}">
                <a16:creationId xmlns:a16="http://schemas.microsoft.com/office/drawing/2014/main" id="{4120493F-D808-69B7-820F-F7FD42222110}"/>
              </a:ext>
            </a:extLst>
          </p:cNvPr>
          <p:cNvSpPr>
            <a:spLocks noGrp="1"/>
          </p:cNvSpPr>
          <p:nvPr>
            <p:ph idx="1"/>
          </p:nvPr>
        </p:nvSpPr>
        <p:spPr/>
        <p:txBody>
          <a:bodyPr/>
          <a:lstStyle/>
          <a:p>
            <a:r>
              <a:rPr lang="el-GR" dirty="0"/>
              <a:t>Ο πιο απλός τρόπος να προγραμματίσουμε σε </a:t>
            </a:r>
            <a:r>
              <a:rPr lang="el-GR" dirty="0" err="1"/>
              <a:t>Python</a:t>
            </a:r>
            <a:r>
              <a:rPr lang="el-GR" dirty="0"/>
              <a:t>, είναι με την εγκατάσταση των απαραίτητων πακέτων από την επίσημη σελίδα </a:t>
            </a:r>
            <a:r>
              <a:rPr lang="el-GR" dirty="0">
                <a:hlinkClick r:id="rId2"/>
              </a:rPr>
              <a:t>https://www.python.org/downloads/</a:t>
            </a:r>
            <a:r>
              <a:rPr lang="el-GR" dirty="0"/>
              <a:t> </a:t>
            </a:r>
          </a:p>
          <a:p>
            <a:r>
              <a:rPr lang="el-GR" dirty="0"/>
              <a:t>η </a:t>
            </a:r>
            <a:r>
              <a:rPr lang="el-GR" dirty="0" err="1"/>
              <a:t>Python</a:t>
            </a:r>
            <a:r>
              <a:rPr lang="el-GR" dirty="0"/>
              <a:t> και όλα τα σχετικά της πακέτα, καθώς και οδηγοί εκμάθησης και χρήσης (της ιστοσελίδας) είναι εντελώς δωρεάν. </a:t>
            </a:r>
          </a:p>
        </p:txBody>
      </p:sp>
    </p:spTree>
    <p:extLst>
      <p:ext uri="{BB962C8B-B14F-4D97-AF65-F5344CB8AC3E}">
        <p14:creationId xmlns:p14="http://schemas.microsoft.com/office/powerpoint/2010/main" val="3450731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80BDD-D551-B830-5897-695E0CD7719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B9C7E79-3472-F3B0-C9C3-EDA2803E736B}"/>
              </a:ext>
            </a:extLst>
          </p:cNvPr>
          <p:cNvSpPr>
            <a:spLocks noGrp="1"/>
          </p:cNvSpPr>
          <p:nvPr>
            <p:ph type="title"/>
          </p:nvPr>
        </p:nvSpPr>
        <p:spPr>
          <a:xfrm>
            <a:off x="677334" y="346842"/>
            <a:ext cx="8596668" cy="578069"/>
          </a:xfrm>
        </p:spPr>
        <p:txBody>
          <a:bodyPr>
            <a:normAutofit fontScale="90000"/>
          </a:bodyPr>
          <a:lstStyle/>
          <a:p>
            <a:r>
              <a:rPr lang="el-GR" dirty="0"/>
              <a:t>Επαναλήψεις</a:t>
            </a:r>
          </a:p>
        </p:txBody>
      </p:sp>
      <p:sp>
        <p:nvSpPr>
          <p:cNvPr id="3" name="Θέση περιεχομένου 2">
            <a:extLst>
              <a:ext uri="{FF2B5EF4-FFF2-40B4-BE49-F238E27FC236}">
                <a16:creationId xmlns:a16="http://schemas.microsoft.com/office/drawing/2014/main" id="{FC50A97B-23A8-A69A-0B4F-1578B5C282BC}"/>
              </a:ext>
            </a:extLst>
          </p:cNvPr>
          <p:cNvSpPr>
            <a:spLocks noGrp="1"/>
          </p:cNvSpPr>
          <p:nvPr>
            <p:ph idx="1"/>
          </p:nvPr>
        </p:nvSpPr>
        <p:spPr>
          <a:xfrm>
            <a:off x="677333" y="1534511"/>
            <a:ext cx="10085259" cy="4824248"/>
          </a:xfrm>
        </p:spPr>
        <p:txBody>
          <a:bodyPr>
            <a:normAutofit/>
          </a:bodyPr>
          <a:lstStyle/>
          <a:p>
            <a:r>
              <a:rPr lang="el-GR" dirty="0"/>
              <a:t>Όταν γράφουμε προγράμματα, πολλές φορές χρειάζεται να επαναλάβουμε κάποιες εντολές.</a:t>
            </a:r>
          </a:p>
          <a:p>
            <a:r>
              <a:rPr lang="el-GR" dirty="0"/>
              <a:t>Για παράδειγμα, στο παιχνίδι “Μάντεψε τον αριθμό που σκέφτομαι”, θα πρέπει να δώσουμε 2 ή και 3 ευκαιρίες σε κάποιον να το βρει. </a:t>
            </a:r>
          </a:p>
          <a:p>
            <a:r>
              <a:rPr lang="el-GR" dirty="0"/>
              <a:t>Ένας τρόπος είναι να γράψουμε όλες τις εντολές 3 φορές.</a:t>
            </a:r>
          </a:p>
          <a:p>
            <a:r>
              <a:rPr lang="el-GR" dirty="0"/>
              <a:t>Άλλος τρόπος είναι, με κάποιες εντολές, να επαναλάβουμε 3 (ή και περισσότερες) φορές την εκτέλεση τους. </a:t>
            </a:r>
          </a:p>
          <a:p>
            <a:r>
              <a:rPr lang="el-GR" dirty="0"/>
              <a:t>Οι επαναλήψεις (</a:t>
            </a:r>
            <a:r>
              <a:rPr lang="el-GR" dirty="0" err="1"/>
              <a:t>loops</a:t>
            </a:r>
            <a:r>
              <a:rPr lang="el-GR" dirty="0"/>
              <a:t>) είναι ιδιαίτερα χρήσιμες γιατί μας επιτρέπουν να δημιουργήσουμε πολύπλοκα προγράμματα</a:t>
            </a:r>
          </a:p>
          <a:p>
            <a:pPr marL="0" indent="0">
              <a:buNone/>
            </a:pPr>
            <a:endParaRPr lang="el-GR" dirty="0"/>
          </a:p>
        </p:txBody>
      </p:sp>
    </p:spTree>
    <p:extLst>
      <p:ext uri="{BB962C8B-B14F-4D97-AF65-F5344CB8AC3E}">
        <p14:creationId xmlns:p14="http://schemas.microsoft.com/office/powerpoint/2010/main" val="3818550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A4091-6B15-0755-7DDA-B5379F9935F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4E36064-E608-142B-1772-BE98A751E6F9}"/>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While</a:t>
            </a:r>
            <a:endParaRPr lang="el-GR" dirty="0"/>
          </a:p>
        </p:txBody>
      </p:sp>
      <p:graphicFrame>
        <p:nvGraphicFramePr>
          <p:cNvPr id="6" name="Θέση περιεχομένου 5">
            <a:extLst>
              <a:ext uri="{FF2B5EF4-FFF2-40B4-BE49-F238E27FC236}">
                <a16:creationId xmlns:a16="http://schemas.microsoft.com/office/drawing/2014/main" id="{BCE8677E-201A-635E-6E8F-EE0162DFC89D}"/>
              </a:ext>
            </a:extLst>
          </p:cNvPr>
          <p:cNvGraphicFramePr>
            <a:graphicFrameLocks noGrp="1"/>
          </p:cNvGraphicFramePr>
          <p:nvPr>
            <p:ph idx="1"/>
            <p:extLst>
              <p:ext uri="{D42A27DB-BD31-4B8C-83A1-F6EECF244321}">
                <p14:modId xmlns:p14="http://schemas.microsoft.com/office/powerpoint/2010/main" val="3314180084"/>
              </p:ext>
            </p:extLst>
          </p:nvPr>
        </p:nvGraphicFramePr>
        <p:xfrm>
          <a:off x="677863" y="2160588"/>
          <a:ext cx="8596312" cy="199644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3782250017"/>
                    </a:ext>
                  </a:extLst>
                </a:gridCol>
                <a:gridCol w="4298156">
                  <a:extLst>
                    <a:ext uri="{9D8B030D-6E8A-4147-A177-3AD203B41FA5}">
                      <a16:colId xmlns:a16="http://schemas.microsoft.com/office/drawing/2014/main" val="3017221375"/>
                    </a:ext>
                  </a:extLst>
                </a:gridCol>
              </a:tblGrid>
              <a:tr h="370840">
                <a:tc>
                  <a:txBody>
                    <a:bodyPr/>
                    <a:lstStyle/>
                    <a:p>
                      <a:r>
                        <a:rPr lang="en-US" sz="2500" dirty="0"/>
                        <a:t>While (</a:t>
                      </a:r>
                      <a:r>
                        <a:rPr lang="el-GR" sz="2500" dirty="0"/>
                        <a:t>συνθήκη)</a:t>
                      </a:r>
                    </a:p>
                    <a:p>
                      <a:r>
                        <a:rPr lang="el-GR" sz="2500" dirty="0"/>
                        <a:t>      εντολή1</a:t>
                      </a:r>
                    </a:p>
                    <a:p>
                      <a:r>
                        <a:rPr lang="el-GR" sz="2500" dirty="0"/>
                        <a:t>      εντολή 2</a:t>
                      </a:r>
                    </a:p>
                    <a:p>
                      <a:r>
                        <a:rPr lang="el-GR" sz="2500" dirty="0"/>
                        <a:t>       …</a:t>
                      </a:r>
                    </a:p>
                    <a:p>
                      <a:r>
                        <a:rPr lang="el-GR" sz="2500" dirty="0"/>
                        <a:t>      εντολή ν</a:t>
                      </a:r>
                    </a:p>
                  </a:txBody>
                  <a:tcPr/>
                </a:tc>
                <a:tc>
                  <a:txBody>
                    <a:bodyPr/>
                    <a:lstStyle/>
                    <a:p>
                      <a:r>
                        <a:rPr lang="el-GR" sz="2500" dirty="0"/>
                        <a:t>Όσο η συνθήκη που ελέγχει είναι αληθής, επαναλαμβάνει τις εντολές του </a:t>
                      </a:r>
                      <a:r>
                        <a:rPr lang="en-US" sz="2500" dirty="0"/>
                        <a:t>block</a:t>
                      </a:r>
                      <a:endParaRPr lang="el-GR" sz="2500" dirty="0"/>
                    </a:p>
                  </a:txBody>
                  <a:tcPr/>
                </a:tc>
                <a:extLst>
                  <a:ext uri="{0D108BD9-81ED-4DB2-BD59-A6C34878D82A}">
                    <a16:rowId xmlns:a16="http://schemas.microsoft.com/office/drawing/2014/main" val="2660455390"/>
                  </a:ext>
                </a:extLst>
              </a:tr>
            </a:tbl>
          </a:graphicData>
        </a:graphic>
      </p:graphicFrame>
    </p:spTree>
    <p:extLst>
      <p:ext uri="{BB962C8B-B14F-4D97-AF65-F5344CB8AC3E}">
        <p14:creationId xmlns:p14="http://schemas.microsoft.com/office/powerpoint/2010/main" val="336383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B185D-2DBC-CB3C-6E1F-4C411209322C}"/>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685181E-116A-0AC4-00B9-6EA271EF5671}"/>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8153AF0E-CB87-31B6-01C1-2EB84621CE59}"/>
              </a:ext>
            </a:extLst>
          </p:cNvPr>
          <p:cNvSpPr>
            <a:spLocks noGrp="1"/>
          </p:cNvSpPr>
          <p:nvPr>
            <p:ph idx="1"/>
          </p:nvPr>
        </p:nvSpPr>
        <p:spPr>
          <a:xfrm>
            <a:off x="677333" y="1534511"/>
            <a:ext cx="10085259" cy="4824248"/>
          </a:xfrm>
        </p:spPr>
        <p:txBody>
          <a:bodyPr>
            <a:normAutofit/>
          </a:bodyPr>
          <a:lstStyle/>
          <a:p>
            <a:r>
              <a:rPr lang="el-GR" dirty="0"/>
              <a:t>Έστω ότι θέλουμε να δημιουργήσουμε ένα απλό παιχνίδι για την ηλικία του πύθωνα.</a:t>
            </a:r>
          </a:p>
          <a:p>
            <a:pPr marL="0" indent="0">
              <a:buNone/>
            </a:pPr>
            <a:r>
              <a:rPr lang="el-GR" dirty="0"/>
              <a:t>Θα ρωτάμε τον χρήστη αν ξέρει πόσα χρόνια ζει ο πύθωνας και θα μαντεύει μέχρι να απαντήσει σωστά, δηλαδή το 10 χρόνια.</a:t>
            </a:r>
          </a:p>
          <a:p>
            <a:pPr marL="0" indent="0">
              <a:buNone/>
            </a:pPr>
            <a:endParaRPr lang="el-GR" dirty="0"/>
          </a:p>
          <a:p>
            <a:pPr marL="0" indent="0">
              <a:buNone/>
            </a:pPr>
            <a:r>
              <a:rPr lang="en-US" b="1" dirty="0">
                <a:solidFill>
                  <a:srgbClr val="FF0000"/>
                </a:solidFill>
              </a:rPr>
              <a:t>While (age!=10)</a:t>
            </a:r>
          </a:p>
          <a:p>
            <a:pPr marL="0" indent="0">
              <a:buNone/>
            </a:pPr>
            <a:r>
              <a:rPr lang="en-US" dirty="0"/>
              <a:t>	</a:t>
            </a:r>
            <a:r>
              <a:rPr lang="el-GR" dirty="0" err="1"/>
              <a:t>age</a:t>
            </a:r>
            <a:r>
              <a:rPr lang="el-GR" dirty="0"/>
              <a:t>=</a:t>
            </a:r>
            <a:r>
              <a:rPr lang="el-GR" dirty="0" err="1"/>
              <a:t>input</a:t>
            </a:r>
            <a:r>
              <a:rPr lang="el-GR" dirty="0"/>
              <a:t>(“Πόσα χρόνια ζει ένας πύθωνας;”)</a:t>
            </a:r>
          </a:p>
          <a:p>
            <a:pPr marL="0" indent="0">
              <a:buNone/>
            </a:pPr>
            <a:r>
              <a:rPr lang="en-US" dirty="0"/>
              <a:t>	</a:t>
            </a:r>
            <a:r>
              <a:rPr lang="el-GR" dirty="0" err="1"/>
              <a:t>if</a:t>
            </a:r>
            <a:r>
              <a:rPr lang="el-GR" dirty="0"/>
              <a:t> </a:t>
            </a:r>
            <a:r>
              <a:rPr lang="el-GR" dirty="0" err="1"/>
              <a:t>age</a:t>
            </a:r>
            <a:r>
              <a:rPr lang="el-GR" dirty="0"/>
              <a:t>==10: </a:t>
            </a:r>
          </a:p>
          <a:p>
            <a:pPr marL="0" indent="0">
              <a:buNone/>
            </a:pPr>
            <a:r>
              <a:rPr lang="el-GR" dirty="0"/>
              <a:t>	</a:t>
            </a:r>
            <a:r>
              <a:rPr lang="en-US" dirty="0"/>
              <a:t>	</a:t>
            </a:r>
            <a:r>
              <a:rPr lang="el-GR" dirty="0" err="1"/>
              <a:t>print</a:t>
            </a:r>
            <a:r>
              <a:rPr lang="el-GR" dirty="0"/>
              <a:t>(“Βρήκατε τη σωστή ηλικία!”) </a:t>
            </a:r>
          </a:p>
          <a:p>
            <a:pPr marL="0" indent="0">
              <a:buNone/>
            </a:pPr>
            <a:r>
              <a:rPr lang="en-US" dirty="0"/>
              <a:t>	</a:t>
            </a:r>
            <a:r>
              <a:rPr lang="el-GR" dirty="0" err="1"/>
              <a:t>else</a:t>
            </a:r>
            <a:r>
              <a:rPr lang="el-GR" dirty="0"/>
              <a:t>: </a:t>
            </a:r>
          </a:p>
          <a:p>
            <a:pPr marL="0" indent="0">
              <a:buNone/>
            </a:pPr>
            <a:r>
              <a:rPr lang="el-GR" dirty="0"/>
              <a:t>	</a:t>
            </a:r>
            <a:r>
              <a:rPr lang="en-US" dirty="0"/>
              <a:t>	</a:t>
            </a:r>
            <a:r>
              <a:rPr lang="el-GR" dirty="0" err="1"/>
              <a:t>print</a:t>
            </a:r>
            <a:r>
              <a:rPr lang="el-GR" dirty="0"/>
              <a:t>(“Δυστυχώς κάνατε λάθος”)</a:t>
            </a:r>
            <a:endParaRPr lang="en-US" dirty="0"/>
          </a:p>
          <a:p>
            <a:pPr marL="0" indent="0">
              <a:buNone/>
            </a:pPr>
            <a:r>
              <a:rPr lang="el-GR" i="1" dirty="0"/>
              <a:t>Στην πιο πάνω εντολή, όσο η τιμή που πληκτρολογούμε είναι διαφορετική από το 10, θα συνεχίσει το πρόγραμμα να εκτελεί τις εντολές</a:t>
            </a:r>
            <a:r>
              <a:rPr lang="en-US" i="1" dirty="0"/>
              <a:t>.</a:t>
            </a:r>
            <a:endParaRPr lang="el-GR" i="1" dirty="0"/>
          </a:p>
        </p:txBody>
      </p:sp>
    </p:spTree>
    <p:extLst>
      <p:ext uri="{BB962C8B-B14F-4D97-AF65-F5344CB8AC3E}">
        <p14:creationId xmlns:p14="http://schemas.microsoft.com/office/powerpoint/2010/main" val="629144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FA75F-8BB3-6622-2313-3F8457BA1CF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46B39895-E287-1854-F549-6475AD0587C3}"/>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0D792EA5-F1FF-EF6B-7C57-CE0748209A15}"/>
              </a:ext>
            </a:extLst>
          </p:cNvPr>
          <p:cNvSpPr>
            <a:spLocks noGrp="1"/>
          </p:cNvSpPr>
          <p:nvPr>
            <p:ph idx="1"/>
          </p:nvPr>
        </p:nvSpPr>
        <p:spPr>
          <a:xfrm>
            <a:off x="677333" y="1534511"/>
            <a:ext cx="10085259" cy="4824248"/>
          </a:xfrm>
        </p:spPr>
        <p:txBody>
          <a:bodyPr>
            <a:normAutofit/>
          </a:bodyPr>
          <a:lstStyle/>
          <a:p>
            <a:r>
              <a:rPr lang="el-GR" dirty="0"/>
              <a:t>Αν τρέξουμε τον κώδικα θα δούμε ότι εμφανίζει πρόβλημα.</a:t>
            </a:r>
          </a:p>
          <a:p>
            <a:r>
              <a:rPr lang="el-GR" dirty="0"/>
              <a:t>Σημαντικό: πριν την εντολή </a:t>
            </a:r>
            <a:r>
              <a:rPr lang="el-GR" dirty="0" err="1"/>
              <a:t>while</a:t>
            </a:r>
            <a:r>
              <a:rPr lang="el-GR" dirty="0"/>
              <a:t>, θα πρέπει να δώσουμε μια αρχική τιμή στη μεταβλητή που θα χρησιμοποιήσουμε. </a:t>
            </a:r>
          </a:p>
          <a:p>
            <a:pPr marL="0" indent="0">
              <a:buNone/>
            </a:pPr>
            <a:r>
              <a:rPr lang="el-GR" dirty="0"/>
              <a:t>	</a:t>
            </a:r>
            <a:r>
              <a:rPr lang="el-GR" b="1" dirty="0" err="1"/>
              <a:t>age</a:t>
            </a:r>
            <a:r>
              <a:rPr lang="el-GR" b="1" dirty="0"/>
              <a:t>=</a:t>
            </a:r>
            <a:r>
              <a:rPr lang="el-GR" b="1" dirty="0" err="1"/>
              <a:t>input</a:t>
            </a:r>
            <a:r>
              <a:rPr lang="el-GR" b="1" dirty="0"/>
              <a:t>(“Πόσα χρόνια ζει ένας πύθωνας;”)</a:t>
            </a:r>
            <a:endParaRPr lang="el-GR" b="1" i="1" dirty="0"/>
          </a:p>
        </p:txBody>
      </p:sp>
    </p:spTree>
    <p:extLst>
      <p:ext uri="{BB962C8B-B14F-4D97-AF65-F5344CB8AC3E}">
        <p14:creationId xmlns:p14="http://schemas.microsoft.com/office/powerpoint/2010/main" val="67802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5940F-4EDD-F644-C46C-14C6162E0BB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63C2FBB-69EF-4F1F-75FB-DAA51585C931}"/>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F9BBB572-5A3E-B98C-F58F-2CB23C29265E}"/>
              </a:ext>
            </a:extLst>
          </p:cNvPr>
          <p:cNvSpPr>
            <a:spLocks noGrp="1"/>
          </p:cNvSpPr>
          <p:nvPr>
            <p:ph idx="1"/>
          </p:nvPr>
        </p:nvSpPr>
        <p:spPr>
          <a:xfrm>
            <a:off x="677334" y="1282263"/>
            <a:ext cx="10085259" cy="4824248"/>
          </a:xfrm>
        </p:spPr>
        <p:txBody>
          <a:bodyPr>
            <a:normAutofit lnSpcReduction="10000"/>
          </a:bodyPr>
          <a:lstStyle/>
          <a:p>
            <a:r>
              <a:rPr lang="el-GR" dirty="0"/>
              <a:t>Στο προηγούμενο παράδειγμα, είδαμε τον τρόπο με τον οποίο δίνουμε ξανά και ξανά την ηλικία του Πύθωνα, μέχρι να βρούμε το σωστό αποτέλεσμα. Αυτό μπορεί να πάρει ώρες (ή και μέρες!) αν δεν βάλουμε κάποιο περιορισμό. </a:t>
            </a:r>
          </a:p>
          <a:p>
            <a:r>
              <a:rPr lang="el-GR" dirty="0"/>
              <a:t>Θα αλλάξουμε λίγο τον κώδικα μας, ώστε να σταματά να ζητά αριθμό μετά από 3 προσπάθειες! </a:t>
            </a:r>
          </a:p>
          <a:p>
            <a:r>
              <a:rPr lang="el-GR" dirty="0"/>
              <a:t>Ξεκινάμε με μια νέα μεταβλητή, την οποία θα χρησιμοποιήσουμε ως “μετρητή”:</a:t>
            </a:r>
          </a:p>
          <a:p>
            <a:pPr marL="0" indent="0">
              <a:buNone/>
            </a:pPr>
            <a:r>
              <a:rPr lang="el-GR" dirty="0"/>
              <a:t> </a:t>
            </a:r>
            <a:r>
              <a:rPr lang="el-GR" b="1" dirty="0" err="1"/>
              <a:t>count</a:t>
            </a:r>
            <a:r>
              <a:rPr lang="el-GR" b="1" dirty="0"/>
              <a:t>=1 </a:t>
            </a:r>
          </a:p>
          <a:p>
            <a:pPr marL="0" indent="0">
              <a:buNone/>
            </a:pPr>
            <a:r>
              <a:rPr lang="el-GR" dirty="0"/>
              <a:t>Με την πιο πάνω μεταβλητή, θα μετράμε τις προσπάθειές μας (και άρα, τόσες επαναλήψεις θα κάνουμε).</a:t>
            </a:r>
          </a:p>
          <a:p>
            <a:pPr marL="0" indent="0">
              <a:buNone/>
            </a:pPr>
            <a:r>
              <a:rPr lang="en-US" dirty="0"/>
              <a:t>while count&lt;3:</a:t>
            </a:r>
            <a:endParaRPr lang="el-GR" dirty="0"/>
          </a:p>
          <a:p>
            <a:pPr marL="0" indent="0">
              <a:buNone/>
            </a:pPr>
            <a:r>
              <a:rPr lang="el-GR" b="1" i="1" dirty="0"/>
              <a:t>	</a:t>
            </a:r>
            <a:r>
              <a:rPr lang="el-GR" dirty="0" err="1"/>
              <a:t>if</a:t>
            </a:r>
            <a:r>
              <a:rPr lang="el-GR" dirty="0"/>
              <a:t> </a:t>
            </a:r>
            <a:r>
              <a:rPr lang="el-GR" dirty="0" err="1"/>
              <a:t>age</a:t>
            </a:r>
            <a:r>
              <a:rPr lang="el-GR" dirty="0"/>
              <a:t>==10: </a:t>
            </a:r>
          </a:p>
          <a:p>
            <a:pPr marL="0" indent="0">
              <a:buNone/>
            </a:pPr>
            <a:r>
              <a:rPr lang="el-GR" dirty="0"/>
              <a:t>	</a:t>
            </a:r>
            <a:r>
              <a:rPr lang="en-US" dirty="0"/>
              <a:t>	</a:t>
            </a:r>
            <a:r>
              <a:rPr lang="el-GR" dirty="0" err="1"/>
              <a:t>print</a:t>
            </a:r>
            <a:r>
              <a:rPr lang="el-GR" dirty="0"/>
              <a:t>(“Βρήκατε τη σωστή ηλικία!”) </a:t>
            </a:r>
          </a:p>
          <a:p>
            <a:pPr marL="0" indent="0">
              <a:buNone/>
            </a:pPr>
            <a:r>
              <a:rPr lang="en-US" dirty="0"/>
              <a:t>	</a:t>
            </a:r>
            <a:r>
              <a:rPr lang="el-GR" dirty="0" err="1"/>
              <a:t>else</a:t>
            </a:r>
            <a:r>
              <a:rPr lang="el-GR" dirty="0"/>
              <a:t>: </a:t>
            </a:r>
          </a:p>
          <a:p>
            <a:pPr marL="0" indent="0">
              <a:buNone/>
            </a:pPr>
            <a:r>
              <a:rPr lang="el-GR" dirty="0"/>
              <a:t>	</a:t>
            </a:r>
            <a:r>
              <a:rPr lang="en-US" dirty="0"/>
              <a:t>	</a:t>
            </a:r>
            <a:r>
              <a:rPr lang="el-GR" dirty="0" err="1"/>
              <a:t>print</a:t>
            </a:r>
            <a:r>
              <a:rPr lang="el-GR" dirty="0"/>
              <a:t>(“Δυστυχώς κάνατε λάθος”)</a:t>
            </a:r>
            <a:endParaRPr lang="en-US" dirty="0"/>
          </a:p>
          <a:p>
            <a:pPr marL="0" indent="0">
              <a:buNone/>
            </a:pPr>
            <a:endParaRPr lang="el-GR" b="1" i="1" dirty="0"/>
          </a:p>
        </p:txBody>
      </p:sp>
    </p:spTree>
    <p:extLst>
      <p:ext uri="{BB962C8B-B14F-4D97-AF65-F5344CB8AC3E}">
        <p14:creationId xmlns:p14="http://schemas.microsoft.com/office/powerpoint/2010/main" val="41492208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E5C27-68D7-4BEE-A49F-EE5012BAC72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20F9429-023C-2D46-8C96-B6478F4E0407}"/>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033C93F7-DB59-6C4A-38D3-F7341B73F2BF}"/>
              </a:ext>
            </a:extLst>
          </p:cNvPr>
          <p:cNvSpPr>
            <a:spLocks noGrp="1"/>
          </p:cNvSpPr>
          <p:nvPr>
            <p:ph idx="1"/>
          </p:nvPr>
        </p:nvSpPr>
        <p:spPr>
          <a:xfrm>
            <a:off x="677334" y="1282263"/>
            <a:ext cx="10085259" cy="4824248"/>
          </a:xfrm>
        </p:spPr>
        <p:txBody>
          <a:bodyPr>
            <a:normAutofit/>
          </a:bodyPr>
          <a:lstStyle/>
          <a:p>
            <a:r>
              <a:rPr lang="el-GR" dirty="0"/>
              <a:t>Εδώ θα πρέπει να προσθέσουμε ακόμη μια γραμμή: μετά τον έλεγχο με το </a:t>
            </a:r>
            <a:r>
              <a:rPr lang="el-GR" dirty="0" err="1"/>
              <a:t>if</a:t>
            </a:r>
            <a:r>
              <a:rPr lang="el-GR" dirty="0"/>
              <a:t>, θα πρέπει να αυξήσουμε την τιμή του </a:t>
            </a:r>
            <a:r>
              <a:rPr lang="el-GR" dirty="0" err="1"/>
              <a:t>count</a:t>
            </a:r>
            <a:r>
              <a:rPr lang="el-GR" dirty="0"/>
              <a:t> κατά 1. Αυτό είναι σημαντικό, γιατί είπαμε πως η επανάληψη θα γίνει μόνο 3 </a:t>
            </a:r>
            <a:r>
              <a:rPr lang="el-GR" dirty="0" err="1"/>
              <a:t>φορες</a:t>
            </a:r>
            <a:r>
              <a:rPr lang="el-GR" dirty="0"/>
              <a:t>. </a:t>
            </a:r>
          </a:p>
          <a:p>
            <a:r>
              <a:rPr lang="el-GR" dirty="0"/>
              <a:t>Ο κώδικας είναι: </a:t>
            </a:r>
            <a:r>
              <a:rPr lang="el-GR" b="1" dirty="0" err="1"/>
              <a:t>count</a:t>
            </a:r>
            <a:r>
              <a:rPr lang="el-GR" b="1" dirty="0"/>
              <a:t>=count+1</a:t>
            </a:r>
          </a:p>
          <a:p>
            <a:pPr marL="0" indent="0">
              <a:buNone/>
            </a:pPr>
            <a:endParaRPr lang="el-GR" b="1" i="1" dirty="0"/>
          </a:p>
          <a:p>
            <a:pPr marL="0" indent="0">
              <a:buNone/>
            </a:pPr>
            <a:r>
              <a:rPr lang="el-GR" dirty="0"/>
              <a:t>					Στον προγραμματισμό, οι εντολές διαβάζονται από δεξιά προς αριστερά. 					Η πιο πάνω εντολή διαβάζεται ως “πρόσθεσε 1 στην τιμή που έχει ήδη η 					</a:t>
            </a:r>
            <a:r>
              <a:rPr lang="el-GR" dirty="0" err="1"/>
              <a:t>count</a:t>
            </a:r>
            <a:r>
              <a:rPr lang="el-GR" dirty="0"/>
              <a:t>, και αποθήκευσε το νέο περιεχόμενο στην ίδια μεταβλητή</a:t>
            </a:r>
          </a:p>
          <a:p>
            <a:pPr marL="0" indent="0">
              <a:buNone/>
            </a:pPr>
            <a:endParaRPr lang="el-GR" b="1" i="1" dirty="0"/>
          </a:p>
          <a:p>
            <a:pPr marL="0" indent="0">
              <a:buNone/>
            </a:pPr>
            <a:endParaRPr lang="el-GR" b="1" i="1" dirty="0"/>
          </a:p>
          <a:p>
            <a:pPr marL="0" indent="0">
              <a:buNone/>
            </a:pPr>
            <a:r>
              <a:rPr lang="el-GR" dirty="0"/>
              <a:t>Τρέξτε το πρόγραμμά σας. Τι παρατηρείτε;</a:t>
            </a:r>
          </a:p>
          <a:p>
            <a:pPr marL="0" indent="0">
              <a:buNone/>
            </a:pPr>
            <a:endParaRPr lang="el-GR" b="1" i="1" dirty="0"/>
          </a:p>
        </p:txBody>
      </p:sp>
      <p:pic>
        <p:nvPicPr>
          <p:cNvPr id="5" name="Εικόνα 4">
            <a:extLst>
              <a:ext uri="{FF2B5EF4-FFF2-40B4-BE49-F238E27FC236}">
                <a16:creationId xmlns:a16="http://schemas.microsoft.com/office/drawing/2014/main" id="{18E4A402-819A-0029-E8F1-7C1CC82514EC}"/>
              </a:ext>
            </a:extLst>
          </p:cNvPr>
          <p:cNvPicPr>
            <a:picLocks noChangeAspect="1"/>
          </p:cNvPicPr>
          <p:nvPr/>
        </p:nvPicPr>
        <p:blipFill>
          <a:blip r:embed="rId2"/>
          <a:stretch>
            <a:fillRect/>
          </a:stretch>
        </p:blipFill>
        <p:spPr>
          <a:xfrm>
            <a:off x="1429407" y="2664787"/>
            <a:ext cx="1114581" cy="1733792"/>
          </a:xfrm>
          <a:prstGeom prst="rect">
            <a:avLst/>
          </a:prstGeom>
        </p:spPr>
      </p:pic>
    </p:spTree>
    <p:extLst>
      <p:ext uri="{BB962C8B-B14F-4D97-AF65-F5344CB8AC3E}">
        <p14:creationId xmlns:p14="http://schemas.microsoft.com/office/powerpoint/2010/main" val="30638680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E73A4-065F-F738-E6FD-95303DDB22D3}"/>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4B6C643B-5636-2C55-D08A-F02F66BBE67C}"/>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071C4D1B-4034-16F2-10E3-C29221FF8C12}"/>
              </a:ext>
            </a:extLst>
          </p:cNvPr>
          <p:cNvSpPr>
            <a:spLocks noGrp="1"/>
          </p:cNvSpPr>
          <p:nvPr>
            <p:ph idx="1"/>
          </p:nvPr>
        </p:nvSpPr>
        <p:spPr>
          <a:xfrm>
            <a:off x="677335" y="1282263"/>
            <a:ext cx="3663438" cy="4824248"/>
          </a:xfrm>
        </p:spPr>
        <p:txBody>
          <a:bodyPr>
            <a:normAutofit/>
          </a:bodyPr>
          <a:lstStyle/>
          <a:p>
            <a:pPr marL="0" indent="0">
              <a:buNone/>
            </a:pPr>
            <a:r>
              <a:rPr lang="el-GR" dirty="0"/>
              <a:t>Αντί για 3 επαναλήψεις, έγιναν μόνο 2! </a:t>
            </a:r>
          </a:p>
          <a:p>
            <a:pPr marL="0" indent="0">
              <a:buNone/>
            </a:pPr>
            <a:r>
              <a:rPr lang="el-GR" dirty="0"/>
              <a:t>Για να λύσουμε αυτό το “μυστήριο”.</a:t>
            </a:r>
          </a:p>
          <a:p>
            <a:pPr marL="0" indent="0">
              <a:buNone/>
            </a:pPr>
            <a:r>
              <a:rPr lang="el-GR" dirty="0"/>
              <a:t> </a:t>
            </a:r>
            <a:r>
              <a:rPr lang="el-GR" b="1" dirty="0" err="1"/>
              <a:t>count</a:t>
            </a:r>
            <a:r>
              <a:rPr lang="el-GR" b="1" dirty="0"/>
              <a:t>=1 </a:t>
            </a:r>
          </a:p>
          <a:p>
            <a:pPr marL="0" indent="0">
              <a:buNone/>
            </a:pPr>
            <a:r>
              <a:rPr lang="el-GR" b="1" dirty="0" err="1"/>
              <a:t>while</a:t>
            </a:r>
            <a:r>
              <a:rPr lang="el-GR" b="1" dirty="0"/>
              <a:t> </a:t>
            </a:r>
            <a:r>
              <a:rPr lang="el-GR" b="1" dirty="0" err="1"/>
              <a:t>count</a:t>
            </a:r>
            <a:r>
              <a:rPr lang="el-GR" b="1" dirty="0"/>
              <a:t>&lt;3:</a:t>
            </a:r>
          </a:p>
          <a:p>
            <a:pPr marL="0" indent="0">
              <a:buNone/>
            </a:pPr>
            <a:r>
              <a:rPr lang="el-GR" b="1" i="1" dirty="0"/>
              <a:t>	</a:t>
            </a:r>
            <a:r>
              <a:rPr lang="en-US" b="1" dirty="0"/>
              <a:t>count=count+1</a:t>
            </a:r>
            <a:endParaRPr lang="el-GR" b="1" dirty="0"/>
          </a:p>
          <a:p>
            <a:pPr marL="0" indent="0">
              <a:buNone/>
            </a:pPr>
            <a:endParaRPr lang="el-GR" b="1" dirty="0"/>
          </a:p>
          <a:p>
            <a:pPr marL="0" indent="0">
              <a:buNone/>
            </a:pPr>
            <a:r>
              <a:rPr lang="el-GR" b="1" u="sng" dirty="0"/>
              <a:t>Τι αλλαγή πρέπει να κάνουμε;</a:t>
            </a:r>
            <a:r>
              <a:rPr lang="en-US" b="1" u="sng" dirty="0"/>
              <a:t> </a:t>
            </a:r>
            <a:endParaRPr lang="el-GR" b="1" i="1" u="sng" dirty="0"/>
          </a:p>
        </p:txBody>
      </p:sp>
      <p:sp>
        <p:nvSpPr>
          <p:cNvPr id="4" name="TextBox 3">
            <a:extLst>
              <a:ext uri="{FF2B5EF4-FFF2-40B4-BE49-F238E27FC236}">
                <a16:creationId xmlns:a16="http://schemas.microsoft.com/office/drawing/2014/main" id="{5E9A133A-2FA5-82B1-1334-AF89753112C1}"/>
              </a:ext>
            </a:extLst>
          </p:cNvPr>
          <p:cNvSpPr txBox="1"/>
          <p:nvPr/>
        </p:nvSpPr>
        <p:spPr>
          <a:xfrm>
            <a:off x="4929352" y="1355834"/>
            <a:ext cx="5591503" cy="4524315"/>
          </a:xfrm>
          <a:prstGeom prst="rect">
            <a:avLst/>
          </a:prstGeom>
          <a:noFill/>
        </p:spPr>
        <p:txBody>
          <a:bodyPr wrap="square" rtlCol="0">
            <a:spAutoFit/>
          </a:bodyPr>
          <a:lstStyle/>
          <a:p>
            <a:pPr marL="285750" indent="-285750">
              <a:buFont typeface="Arial" panose="020B0604020202020204" pitchFamily="34" charset="0"/>
              <a:buChar char="•"/>
            </a:pPr>
            <a:r>
              <a:rPr lang="el-GR" dirty="0"/>
              <a:t>Αρχικά η </a:t>
            </a:r>
            <a:r>
              <a:rPr lang="el-GR" dirty="0" err="1"/>
              <a:t>count</a:t>
            </a:r>
            <a:r>
              <a:rPr lang="el-GR" dirty="0"/>
              <a:t> έχει την τιμή 1. Το </a:t>
            </a:r>
            <a:r>
              <a:rPr lang="el-GR" dirty="0" err="1"/>
              <a:t>while</a:t>
            </a:r>
            <a:r>
              <a:rPr lang="el-GR" dirty="0"/>
              <a:t> ελέγχει κατά πόσο η </a:t>
            </a:r>
            <a:r>
              <a:rPr lang="el-GR" dirty="0" err="1"/>
              <a:t>count</a:t>
            </a:r>
            <a:r>
              <a:rPr lang="el-GR" dirty="0"/>
              <a:t> είναι μικρότερη από 3. Επειδή ισχύει αυτό (</a:t>
            </a:r>
            <a:r>
              <a:rPr lang="el-GR" dirty="0" err="1"/>
              <a:t>count</a:t>
            </a:r>
            <a:r>
              <a:rPr lang="el-GR" dirty="0"/>
              <a:t>=1), προχωρά με την επόμενη εντολή (</a:t>
            </a:r>
            <a:r>
              <a:rPr lang="el-GR" dirty="0" err="1"/>
              <a:t>count</a:t>
            </a:r>
            <a:r>
              <a:rPr lang="el-GR" dirty="0"/>
              <a:t>=count+1). Τώρα η </a:t>
            </a:r>
            <a:r>
              <a:rPr lang="el-GR" dirty="0" err="1"/>
              <a:t>count</a:t>
            </a:r>
            <a:r>
              <a:rPr lang="el-GR" dirty="0"/>
              <a:t> είναι 2. Αυτή είναι η πρώτη επανάληψη.</a:t>
            </a:r>
          </a:p>
          <a:p>
            <a:pPr marL="285750" indent="-285750">
              <a:buFont typeface="Arial" panose="020B0604020202020204" pitchFamily="34" charset="0"/>
              <a:buChar char="•"/>
            </a:pPr>
            <a:r>
              <a:rPr lang="el-GR" dirty="0"/>
              <a:t>Το </a:t>
            </a:r>
            <a:r>
              <a:rPr lang="el-GR" dirty="0" err="1"/>
              <a:t>while</a:t>
            </a:r>
            <a:r>
              <a:rPr lang="el-GR" dirty="0"/>
              <a:t> ελέγχει ξανά κατά πόσο το </a:t>
            </a:r>
            <a:r>
              <a:rPr lang="el-GR" dirty="0" err="1"/>
              <a:t>count</a:t>
            </a:r>
            <a:r>
              <a:rPr lang="el-GR" dirty="0"/>
              <a:t> είναι μικρότερο από 3. Όπως είδαμε, το </a:t>
            </a:r>
            <a:r>
              <a:rPr lang="el-GR" dirty="0" err="1"/>
              <a:t>count</a:t>
            </a:r>
            <a:r>
              <a:rPr lang="el-GR" dirty="0"/>
              <a:t>=2, άρα συνεχίζει την εκτέλεση των εντολών. Η επόμενη εντολή λέει στο </a:t>
            </a:r>
            <a:r>
              <a:rPr lang="el-GR" dirty="0" err="1"/>
              <a:t>count</a:t>
            </a:r>
            <a:r>
              <a:rPr lang="el-GR" dirty="0"/>
              <a:t> να αυξήσει την τιμή του κατά 1. Αφού το </a:t>
            </a:r>
            <a:r>
              <a:rPr lang="el-GR" dirty="0" err="1"/>
              <a:t>count</a:t>
            </a:r>
            <a:r>
              <a:rPr lang="el-GR" dirty="0"/>
              <a:t> είχε την τιμή 2, τώρα θα γίνει 3 (</a:t>
            </a:r>
            <a:r>
              <a:rPr lang="el-GR" dirty="0" err="1"/>
              <a:t>count</a:t>
            </a:r>
            <a:r>
              <a:rPr lang="el-GR" dirty="0"/>
              <a:t>=2+1). Αυτή είναι η δεύτερη επανάληψη. </a:t>
            </a:r>
          </a:p>
          <a:p>
            <a:pPr marL="285750" indent="-285750">
              <a:buFont typeface="Arial" panose="020B0604020202020204" pitchFamily="34" charset="0"/>
              <a:buChar char="•"/>
            </a:pPr>
            <a:r>
              <a:rPr lang="el-GR" dirty="0"/>
              <a:t>Το </a:t>
            </a:r>
            <a:r>
              <a:rPr lang="el-GR" dirty="0" err="1"/>
              <a:t>count</a:t>
            </a:r>
            <a:r>
              <a:rPr lang="el-GR" dirty="0"/>
              <a:t> έχει την τιμή 3 τώρα. Στον έλεγχο του </a:t>
            </a:r>
            <a:r>
              <a:rPr lang="el-GR" dirty="0" err="1"/>
              <a:t>while</a:t>
            </a:r>
            <a:r>
              <a:rPr lang="el-GR" dirty="0"/>
              <a:t> (κατά πόσο το </a:t>
            </a:r>
            <a:r>
              <a:rPr lang="el-GR" dirty="0" err="1"/>
              <a:t>count</a:t>
            </a:r>
            <a:r>
              <a:rPr lang="el-GR" dirty="0"/>
              <a:t> είναι μικρότερο του 3), βλέπουμε ότι πλέον δεν ισχύει! Και σταματά να ισχύει στη δεύτερη επανάληψη! </a:t>
            </a:r>
          </a:p>
        </p:txBody>
      </p:sp>
    </p:spTree>
    <p:extLst>
      <p:ext uri="{BB962C8B-B14F-4D97-AF65-F5344CB8AC3E}">
        <p14:creationId xmlns:p14="http://schemas.microsoft.com/office/powerpoint/2010/main" val="24789251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C5116-B865-C032-FAE6-E350BA26A08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ACD31AA-4CC4-E452-7B55-C8271B1AD164}"/>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68CFE99F-2786-51DE-95C8-ABEC3C21C5B9}"/>
              </a:ext>
            </a:extLst>
          </p:cNvPr>
          <p:cNvSpPr>
            <a:spLocks noGrp="1"/>
          </p:cNvSpPr>
          <p:nvPr>
            <p:ph idx="1"/>
          </p:nvPr>
        </p:nvSpPr>
        <p:spPr>
          <a:xfrm>
            <a:off x="677334" y="1282263"/>
            <a:ext cx="10085259" cy="4824248"/>
          </a:xfrm>
        </p:spPr>
        <p:txBody>
          <a:bodyPr>
            <a:normAutofit/>
          </a:bodyPr>
          <a:lstStyle/>
          <a:p>
            <a:r>
              <a:rPr lang="el-GR" dirty="0"/>
              <a:t>Για να λειτουργήσει το πρόγραμμα μας όπως το θέλουμε (να μας δώσει τουλάχιστο 3 προσπάθειες) θα πρέπει να κάνουμε την ακόλουθη αλλαγή: </a:t>
            </a:r>
          </a:p>
          <a:p>
            <a:pPr marL="0" indent="0">
              <a:buNone/>
            </a:pPr>
            <a:r>
              <a:rPr lang="en-US" b="1" i="1" dirty="0"/>
              <a:t>count-0</a:t>
            </a:r>
            <a:r>
              <a:rPr lang="el-GR" b="1" i="1" dirty="0"/>
              <a:t> </a:t>
            </a:r>
            <a:endParaRPr lang="en-US" b="1" i="1" dirty="0"/>
          </a:p>
          <a:p>
            <a:pPr marL="0" indent="0">
              <a:buNone/>
            </a:pPr>
            <a:r>
              <a:rPr lang="en-US" b="1" i="1" dirty="0"/>
              <a:t>while count&lt;3:</a:t>
            </a:r>
          </a:p>
          <a:p>
            <a:pPr marL="0" indent="0">
              <a:buNone/>
            </a:pPr>
            <a:r>
              <a:rPr lang="en-US" b="1" i="1" dirty="0"/>
              <a:t>	count=count+1</a:t>
            </a:r>
            <a:endParaRPr lang="el-GR" b="1" i="1" dirty="0"/>
          </a:p>
        </p:txBody>
      </p:sp>
    </p:spTree>
    <p:extLst>
      <p:ext uri="{BB962C8B-B14F-4D97-AF65-F5344CB8AC3E}">
        <p14:creationId xmlns:p14="http://schemas.microsoft.com/office/powerpoint/2010/main" val="3891484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F5E50-4D96-BAA7-725A-D7E3D9517B2F}"/>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F9BAF81F-A24D-6498-110F-0CDFDB4A8AA0}"/>
              </a:ext>
            </a:extLst>
          </p:cNvPr>
          <p:cNvSpPr>
            <a:spLocks noGrp="1"/>
          </p:cNvSpPr>
          <p:nvPr>
            <p:ph type="title"/>
          </p:nvPr>
        </p:nvSpPr>
        <p:spPr>
          <a:xfrm>
            <a:off x="677334" y="346842"/>
            <a:ext cx="8596668" cy="578069"/>
          </a:xfrm>
        </p:spPr>
        <p:txBody>
          <a:bodyPr>
            <a:normAutofit fontScale="90000"/>
          </a:bodyPr>
          <a:lstStyle/>
          <a:p>
            <a:r>
              <a:rPr lang="el-GR" dirty="0"/>
              <a:t>Δραστηριότητα</a:t>
            </a:r>
          </a:p>
        </p:txBody>
      </p:sp>
      <p:sp>
        <p:nvSpPr>
          <p:cNvPr id="3" name="Θέση περιεχομένου 2">
            <a:extLst>
              <a:ext uri="{FF2B5EF4-FFF2-40B4-BE49-F238E27FC236}">
                <a16:creationId xmlns:a16="http://schemas.microsoft.com/office/drawing/2014/main" id="{AFC3424E-E581-4414-972A-28420DACAF76}"/>
              </a:ext>
            </a:extLst>
          </p:cNvPr>
          <p:cNvSpPr>
            <a:spLocks noGrp="1"/>
          </p:cNvSpPr>
          <p:nvPr>
            <p:ph idx="1"/>
          </p:nvPr>
        </p:nvSpPr>
        <p:spPr>
          <a:xfrm>
            <a:off x="677334" y="1282263"/>
            <a:ext cx="10085259" cy="4824248"/>
          </a:xfrm>
        </p:spPr>
        <p:txBody>
          <a:bodyPr>
            <a:normAutofit lnSpcReduction="10000"/>
          </a:bodyPr>
          <a:lstStyle/>
          <a:p>
            <a:r>
              <a:rPr lang="el-GR" dirty="0"/>
              <a:t>Στον πιο πάνω κώδικα, η επανάληψη συνεχίζεται για 3 προσπάθειες.</a:t>
            </a:r>
            <a:endParaRPr lang="en-US" dirty="0"/>
          </a:p>
          <a:p>
            <a:r>
              <a:rPr lang="el-GR" dirty="0"/>
              <a:t> Όμως, ακόμη και αν βρούμε τη σωστή ηλικία από την πρώτη φορά, θα συνεχίσει για άλλες 2! </a:t>
            </a:r>
            <a:endParaRPr lang="en-US" dirty="0"/>
          </a:p>
          <a:p>
            <a:r>
              <a:rPr lang="el-GR" dirty="0"/>
              <a:t>Αυτό διορθώνεται εύκολα με την εντολή </a:t>
            </a:r>
            <a:r>
              <a:rPr lang="el-GR" dirty="0" err="1"/>
              <a:t>break</a:t>
            </a:r>
            <a:r>
              <a:rPr lang="el-GR" dirty="0"/>
              <a:t> και κάποιες αλλαγές στη συνθήκη </a:t>
            </a:r>
            <a:r>
              <a:rPr lang="el-GR" dirty="0" err="1"/>
              <a:t>if</a:t>
            </a:r>
            <a:r>
              <a:rPr lang="el-GR" dirty="0"/>
              <a:t>.</a:t>
            </a:r>
            <a:endParaRPr lang="en-US" dirty="0"/>
          </a:p>
          <a:p>
            <a:pPr marL="0" indent="0">
              <a:buNone/>
            </a:pPr>
            <a:r>
              <a:rPr lang="en-US" b="1" dirty="0"/>
              <a:t>count=0 #αρχική </a:t>
            </a:r>
            <a:r>
              <a:rPr lang="en-US" b="1" dirty="0" err="1"/>
              <a:t>τιμή</a:t>
            </a:r>
            <a:r>
              <a:rPr lang="en-US" b="1" dirty="0"/>
              <a:t> </a:t>
            </a:r>
            <a:r>
              <a:rPr lang="en-US" b="1" dirty="0" err="1"/>
              <a:t>της</a:t>
            </a:r>
            <a:r>
              <a:rPr lang="en-US" b="1" dirty="0"/>
              <a:t> count </a:t>
            </a:r>
          </a:p>
          <a:p>
            <a:pPr marL="0" indent="0">
              <a:buNone/>
            </a:pPr>
            <a:r>
              <a:rPr lang="el-GR" b="1" dirty="0" err="1"/>
              <a:t>age</a:t>
            </a:r>
            <a:r>
              <a:rPr lang="el-GR" b="1" dirty="0"/>
              <a:t>=</a:t>
            </a:r>
            <a:r>
              <a:rPr lang="el-GR" b="1" dirty="0" err="1"/>
              <a:t>input</a:t>
            </a:r>
            <a:r>
              <a:rPr lang="el-GR" b="1" dirty="0"/>
              <a:t>(“Πόσα χρόνια ζει ένας πύθωνας;”)</a:t>
            </a:r>
            <a:endParaRPr lang="en-US" b="1" dirty="0"/>
          </a:p>
          <a:p>
            <a:pPr marL="0" indent="0">
              <a:buNone/>
            </a:pPr>
            <a:r>
              <a:rPr lang="en-US" b="1" dirty="0"/>
              <a:t>while count&lt;3:</a:t>
            </a:r>
          </a:p>
          <a:p>
            <a:pPr marL="0" indent="0">
              <a:buNone/>
            </a:pPr>
            <a:r>
              <a:rPr lang="en-US" b="1" dirty="0"/>
              <a:t>c</a:t>
            </a:r>
            <a:r>
              <a:rPr lang="en-US" b="1"/>
              <a:t>ount</a:t>
            </a:r>
            <a:r>
              <a:rPr lang="en-US" b="1" dirty="0"/>
              <a:t>=count+1</a:t>
            </a:r>
          </a:p>
          <a:p>
            <a:pPr marL="0" indent="0">
              <a:buNone/>
            </a:pPr>
            <a:r>
              <a:rPr lang="en-US" b="1" i="1" dirty="0"/>
              <a:t>	</a:t>
            </a:r>
            <a:r>
              <a:rPr lang="el-GR" b="1" dirty="0" err="1"/>
              <a:t>if</a:t>
            </a:r>
            <a:r>
              <a:rPr lang="el-GR" b="1" dirty="0"/>
              <a:t> </a:t>
            </a:r>
            <a:r>
              <a:rPr lang="el-GR" b="1" dirty="0" err="1"/>
              <a:t>age</a:t>
            </a:r>
            <a:r>
              <a:rPr lang="el-GR" b="1" dirty="0"/>
              <a:t>==10: </a:t>
            </a:r>
          </a:p>
          <a:p>
            <a:pPr marL="0" indent="0">
              <a:buNone/>
            </a:pPr>
            <a:r>
              <a:rPr lang="el-GR" b="1" dirty="0"/>
              <a:t>	</a:t>
            </a:r>
            <a:r>
              <a:rPr lang="en-US" b="1" dirty="0"/>
              <a:t>	</a:t>
            </a:r>
            <a:r>
              <a:rPr lang="el-GR" b="1" dirty="0" err="1"/>
              <a:t>print</a:t>
            </a:r>
            <a:r>
              <a:rPr lang="el-GR" b="1" dirty="0"/>
              <a:t>(“Βρήκατε τη σωστή ηλικία!”) </a:t>
            </a:r>
            <a:endParaRPr lang="en-US" b="1" dirty="0"/>
          </a:p>
          <a:p>
            <a:pPr marL="0" indent="0">
              <a:buNone/>
            </a:pPr>
            <a:r>
              <a:rPr lang="en-US" dirty="0"/>
              <a:t>		</a:t>
            </a:r>
            <a:r>
              <a:rPr lang="el-GR" b="1" dirty="0" err="1">
                <a:solidFill>
                  <a:srgbClr val="FF0000"/>
                </a:solidFill>
              </a:rPr>
              <a:t>break</a:t>
            </a:r>
            <a:r>
              <a:rPr lang="el-GR" dirty="0"/>
              <a:t> #σταματά η εκτέλεση της </a:t>
            </a:r>
            <a:r>
              <a:rPr lang="el-GR" dirty="0" err="1"/>
              <a:t>while</a:t>
            </a:r>
            <a:endParaRPr lang="el-GR" b="1" dirty="0"/>
          </a:p>
          <a:p>
            <a:pPr marL="0" indent="0">
              <a:buNone/>
            </a:pPr>
            <a:r>
              <a:rPr lang="en-US" b="1" dirty="0"/>
              <a:t>	</a:t>
            </a:r>
            <a:r>
              <a:rPr lang="el-GR" b="1" dirty="0" err="1"/>
              <a:t>else</a:t>
            </a:r>
            <a:r>
              <a:rPr lang="el-GR" b="1" dirty="0"/>
              <a:t>: </a:t>
            </a:r>
          </a:p>
          <a:p>
            <a:pPr marL="0" indent="0">
              <a:buNone/>
            </a:pPr>
            <a:r>
              <a:rPr lang="el-GR" b="1" dirty="0"/>
              <a:t>	</a:t>
            </a:r>
            <a:r>
              <a:rPr lang="en-US" b="1" dirty="0"/>
              <a:t>	</a:t>
            </a:r>
            <a:r>
              <a:rPr lang="el-GR" b="1" dirty="0" err="1"/>
              <a:t>print</a:t>
            </a:r>
            <a:r>
              <a:rPr lang="el-GR" b="1" dirty="0"/>
              <a:t>(“Δυστυχώς κάνατε λάθος”)</a:t>
            </a:r>
            <a:endParaRPr lang="en-US" b="1" dirty="0"/>
          </a:p>
          <a:p>
            <a:pPr marL="0" indent="0">
              <a:buNone/>
            </a:pPr>
            <a:endParaRPr lang="el-GR" b="1" i="1" dirty="0"/>
          </a:p>
        </p:txBody>
      </p:sp>
    </p:spTree>
    <p:extLst>
      <p:ext uri="{BB962C8B-B14F-4D97-AF65-F5344CB8AC3E}">
        <p14:creationId xmlns:p14="http://schemas.microsoft.com/office/powerpoint/2010/main" val="301638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867B4-1C67-D91F-7A9A-FE1703AE203F}"/>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96ED021-75C3-3589-FB7E-4FF0B7C84C90}"/>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for</a:t>
            </a:r>
            <a:endParaRPr lang="el-GR" dirty="0"/>
          </a:p>
        </p:txBody>
      </p:sp>
      <p:sp>
        <p:nvSpPr>
          <p:cNvPr id="3" name="Θέση περιεχομένου 2">
            <a:extLst>
              <a:ext uri="{FF2B5EF4-FFF2-40B4-BE49-F238E27FC236}">
                <a16:creationId xmlns:a16="http://schemas.microsoft.com/office/drawing/2014/main" id="{43BFBB94-8317-6F3B-5E08-11422578E4EC}"/>
              </a:ext>
            </a:extLst>
          </p:cNvPr>
          <p:cNvSpPr>
            <a:spLocks noGrp="1"/>
          </p:cNvSpPr>
          <p:nvPr>
            <p:ph idx="1"/>
          </p:nvPr>
        </p:nvSpPr>
        <p:spPr>
          <a:xfrm>
            <a:off x="677334" y="1282263"/>
            <a:ext cx="10085259" cy="4824248"/>
          </a:xfrm>
        </p:spPr>
        <p:txBody>
          <a:bodyPr>
            <a:normAutofit/>
          </a:bodyPr>
          <a:lstStyle/>
          <a:p>
            <a:pPr algn="l"/>
            <a:r>
              <a:rPr lang="el-GR" sz="1800" b="0" i="0" u="none" strike="noStrike" baseline="0" dirty="0">
                <a:latin typeface="AvenirNext-Regular"/>
              </a:rPr>
              <a:t>Για επαναλήψεις, μπορούμε να χρησιμοποιήσουμε και την</a:t>
            </a:r>
            <a:r>
              <a:rPr lang="en-US" sz="1800" b="0" i="0" u="none" strike="noStrike" baseline="0" dirty="0">
                <a:latin typeface="AvenirNext-Regular"/>
              </a:rPr>
              <a:t> </a:t>
            </a:r>
            <a:r>
              <a:rPr lang="el-GR" sz="1800" b="0" i="0" u="none" strike="noStrike" baseline="0" dirty="0">
                <a:latin typeface="AvenirNext-Regular"/>
              </a:rPr>
              <a:t>εντολή </a:t>
            </a:r>
            <a:r>
              <a:rPr lang="en-US" sz="1800" b="0" i="0" u="none" strike="noStrike" baseline="0" dirty="0">
                <a:latin typeface="AvenirNext-Regular"/>
              </a:rPr>
              <a:t>For.</a:t>
            </a:r>
            <a:endParaRPr lang="el-GR" sz="1800" b="0" i="0" u="none" strike="noStrike" baseline="0" dirty="0">
              <a:latin typeface="AvenirNext-Regular"/>
            </a:endParaRPr>
          </a:p>
          <a:p>
            <a:pPr algn="l"/>
            <a:r>
              <a:rPr lang="el-GR" u="sng" dirty="0">
                <a:latin typeface="AvenirNext-Regular"/>
              </a:rPr>
              <a:t>Σύνταξη</a:t>
            </a:r>
            <a:r>
              <a:rPr lang="el-GR" dirty="0">
                <a:latin typeface="AvenirNext-Regular"/>
              </a:rPr>
              <a:t>: </a:t>
            </a:r>
          </a:p>
          <a:p>
            <a:pPr marL="0" indent="0" algn="l">
              <a:buNone/>
            </a:pPr>
            <a:r>
              <a:rPr lang="en-US" b="1" dirty="0">
                <a:latin typeface="AvenirNext-Regular"/>
              </a:rPr>
              <a:t>for </a:t>
            </a:r>
            <a:r>
              <a:rPr lang="el-GR" b="1" dirty="0">
                <a:latin typeface="AvenirNext-Regular"/>
              </a:rPr>
              <a:t>μεταβλητή </a:t>
            </a:r>
            <a:r>
              <a:rPr lang="en-US" b="1" dirty="0">
                <a:latin typeface="AvenirNext-Regular"/>
              </a:rPr>
              <a:t>in range (</a:t>
            </a:r>
            <a:r>
              <a:rPr lang="el-GR" b="1" dirty="0">
                <a:latin typeface="AvenirNext-Regular"/>
              </a:rPr>
              <a:t>αρχική τιμή, τελική τιμή, βήμα):</a:t>
            </a:r>
          </a:p>
          <a:p>
            <a:pPr marL="0" indent="0" algn="l">
              <a:buNone/>
            </a:pPr>
            <a:r>
              <a:rPr lang="el-GR" b="1" dirty="0">
                <a:latin typeface="AvenirNext-Regular"/>
              </a:rPr>
              <a:t>	εντολή1</a:t>
            </a:r>
          </a:p>
          <a:p>
            <a:pPr marL="0" indent="0" algn="l">
              <a:buNone/>
            </a:pPr>
            <a:r>
              <a:rPr lang="el-GR" b="1" dirty="0">
                <a:latin typeface="AvenirNext-Regular"/>
              </a:rPr>
              <a:t>	εντολή2</a:t>
            </a:r>
          </a:p>
          <a:p>
            <a:pPr marL="0" indent="0" algn="l">
              <a:buNone/>
            </a:pPr>
            <a:r>
              <a:rPr lang="el-GR" b="1" dirty="0">
                <a:latin typeface="AvenirNext-Regular"/>
              </a:rPr>
              <a:t>	…</a:t>
            </a:r>
          </a:p>
          <a:p>
            <a:pPr marL="0" indent="0" algn="l">
              <a:buNone/>
            </a:pPr>
            <a:r>
              <a:rPr lang="el-GR" b="1" dirty="0">
                <a:latin typeface="AvenirNext-Regular"/>
              </a:rPr>
              <a:t>	εντολή ν</a:t>
            </a:r>
            <a:endParaRPr lang="en-US" sz="1800" b="0" i="0" u="none" strike="noStrike" baseline="0" dirty="0">
              <a:latin typeface="AvenirNext-Regular"/>
            </a:endParaRPr>
          </a:p>
        </p:txBody>
      </p:sp>
    </p:spTree>
    <p:extLst>
      <p:ext uri="{BB962C8B-B14F-4D97-AF65-F5344CB8AC3E}">
        <p14:creationId xmlns:p14="http://schemas.microsoft.com/office/powerpoint/2010/main" val="952377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CE5DF-F5C5-66EF-6FD2-910369C3239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7DD4020-A73C-216A-0978-E05966D7FC0C}"/>
              </a:ext>
            </a:extLst>
          </p:cNvPr>
          <p:cNvSpPr>
            <a:spLocks noGrp="1"/>
          </p:cNvSpPr>
          <p:nvPr>
            <p:ph type="title"/>
          </p:nvPr>
        </p:nvSpPr>
        <p:spPr/>
        <p:txBody>
          <a:bodyPr/>
          <a:lstStyle/>
          <a:p>
            <a:r>
              <a:rPr lang="el-GR" dirty="0"/>
              <a:t>Πρώτες εντολές</a:t>
            </a:r>
          </a:p>
        </p:txBody>
      </p:sp>
      <p:sp>
        <p:nvSpPr>
          <p:cNvPr id="3" name="Θέση περιεχομένου 2">
            <a:extLst>
              <a:ext uri="{FF2B5EF4-FFF2-40B4-BE49-F238E27FC236}">
                <a16:creationId xmlns:a16="http://schemas.microsoft.com/office/drawing/2014/main" id="{483197DA-6FF9-C0EE-8272-C75AD35FF874}"/>
              </a:ext>
            </a:extLst>
          </p:cNvPr>
          <p:cNvSpPr>
            <a:spLocks noGrp="1"/>
          </p:cNvSpPr>
          <p:nvPr>
            <p:ph idx="1"/>
          </p:nvPr>
        </p:nvSpPr>
        <p:spPr>
          <a:xfrm>
            <a:off x="677333" y="2160589"/>
            <a:ext cx="9097287" cy="3880773"/>
          </a:xfrm>
        </p:spPr>
        <p:txBody>
          <a:bodyPr/>
          <a:lstStyle/>
          <a:p>
            <a:r>
              <a:rPr lang="el-GR" dirty="0"/>
              <a:t>Αρχικά θα δουλεύουμε σε “</a:t>
            </a:r>
            <a:r>
              <a:rPr lang="el-GR" dirty="0" err="1"/>
              <a:t>διαδραστική</a:t>
            </a:r>
            <a:r>
              <a:rPr lang="el-GR" dirty="0"/>
              <a:t>” μορφή λειτουργίας. Αυτό σημαίνει ότι η </a:t>
            </a:r>
            <a:r>
              <a:rPr lang="el-GR" dirty="0" err="1"/>
              <a:t>Python</a:t>
            </a:r>
            <a:r>
              <a:rPr lang="el-GR" dirty="0"/>
              <a:t> θα εκτελεί κάθε εντολή που πληκτρολογούμε, </a:t>
            </a:r>
            <a:r>
              <a:rPr lang="el-GR" b="1" dirty="0"/>
              <a:t>μία κάθε φορά</a:t>
            </a:r>
            <a:r>
              <a:rPr lang="el-GR" dirty="0"/>
              <a:t>. Αυτό σίγουρα δεν είναι βολικό αν θέλουμε να δημιουργήσουμε ένα πρόγραμμα με αρκετές εντολές. Είναι όμως ιδανικός τρόπος για να ξεκινήσουμε και να γνωρίσουμε εντολές της </a:t>
            </a:r>
            <a:r>
              <a:rPr lang="el-GR" dirty="0" err="1"/>
              <a:t>Python</a:t>
            </a:r>
            <a:r>
              <a:rPr lang="el-GR" dirty="0"/>
              <a:t>, καθώς και τη λογική του προγραμματισμού.</a:t>
            </a:r>
          </a:p>
          <a:p>
            <a:r>
              <a:rPr lang="el-GR" dirty="0"/>
              <a:t>οι γλώσσες προγραμματισμού αναγνωρίζουν τις εντολές ακριβώς όπως πρέπει να είναι γραμμένες. Με λίγα λόγια, αν κάνουμε ορθογραφικά λάθη σε μια εντολή, τότε το πρόγραμμα μας δε θα την εκτελέσει!</a:t>
            </a:r>
          </a:p>
          <a:p>
            <a:r>
              <a:rPr lang="el-GR" dirty="0"/>
              <a:t>Κάθε εντολή εκτελείται με το πάτημα του </a:t>
            </a:r>
            <a:r>
              <a:rPr lang="en-US" b="1" dirty="0"/>
              <a:t>Enter</a:t>
            </a:r>
            <a:r>
              <a:rPr lang="el-GR" dirty="0"/>
              <a:t> </a:t>
            </a:r>
          </a:p>
        </p:txBody>
      </p:sp>
    </p:spTree>
    <p:extLst>
      <p:ext uri="{BB962C8B-B14F-4D97-AF65-F5344CB8AC3E}">
        <p14:creationId xmlns:p14="http://schemas.microsoft.com/office/powerpoint/2010/main" val="2872652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DC5AD-E717-1496-0080-7B8362F4B52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04E2C4C9-2BAB-9314-7E6F-B90EB57D6CE4}"/>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for</a:t>
            </a:r>
            <a:endParaRPr lang="el-GR" dirty="0"/>
          </a:p>
        </p:txBody>
      </p:sp>
      <p:sp>
        <p:nvSpPr>
          <p:cNvPr id="3" name="Θέση περιεχομένου 2">
            <a:extLst>
              <a:ext uri="{FF2B5EF4-FFF2-40B4-BE49-F238E27FC236}">
                <a16:creationId xmlns:a16="http://schemas.microsoft.com/office/drawing/2014/main" id="{B76277FF-9202-5372-AF6A-F99B551D4A95}"/>
              </a:ext>
            </a:extLst>
          </p:cNvPr>
          <p:cNvSpPr>
            <a:spLocks noGrp="1"/>
          </p:cNvSpPr>
          <p:nvPr>
            <p:ph idx="1"/>
          </p:nvPr>
        </p:nvSpPr>
        <p:spPr>
          <a:xfrm>
            <a:off x="677334" y="1282263"/>
            <a:ext cx="10085259" cy="4824248"/>
          </a:xfrm>
        </p:spPr>
        <p:txBody>
          <a:bodyPr>
            <a:normAutofit/>
          </a:bodyPr>
          <a:lstStyle/>
          <a:p>
            <a:pPr algn="l"/>
            <a:r>
              <a:rPr lang="el-GR" sz="1800" b="0" i="0" u="none" strike="noStrike" baseline="0" dirty="0">
                <a:latin typeface="AvenirNext-Regular"/>
              </a:rPr>
              <a:t>Θα δημιουργήσουμε ένα νέο παιχνίδι, στο οποίο θα πρέπει</a:t>
            </a:r>
            <a:r>
              <a:rPr lang="en-US" sz="1800" b="0" i="0" u="none" strike="noStrike" baseline="0" dirty="0">
                <a:latin typeface="AvenirNext-Regular"/>
              </a:rPr>
              <a:t> </a:t>
            </a:r>
            <a:r>
              <a:rPr lang="el-GR" sz="1800" b="0" i="0" u="none" strike="noStrike" baseline="0" dirty="0">
                <a:latin typeface="AvenirNext-Regular"/>
              </a:rPr>
              <a:t>να μαντέψουμε έναν αριθμό που “σκέφτεται” ο</a:t>
            </a:r>
            <a:r>
              <a:rPr lang="en-US" sz="1800" b="0" i="0" u="none" strike="noStrike" baseline="0" dirty="0">
                <a:latin typeface="AvenirNext-Regular"/>
              </a:rPr>
              <a:t> </a:t>
            </a:r>
            <a:r>
              <a:rPr lang="el-GR" sz="1800" b="0" i="0" u="none" strike="noStrike" baseline="0" dirty="0">
                <a:latin typeface="AvenirNext-Regular"/>
              </a:rPr>
              <a:t>υπολογιστής! Θα χρησιμοποιήσουμε την επανάληψη For,</a:t>
            </a:r>
            <a:r>
              <a:rPr lang="en-US" sz="1800" b="0" i="0" u="none" strike="noStrike" baseline="0" dirty="0">
                <a:latin typeface="AvenirNext-Regular"/>
              </a:rPr>
              <a:t> </a:t>
            </a:r>
            <a:r>
              <a:rPr lang="el-GR" sz="1800" b="0" i="0" u="none" strike="noStrike" baseline="0" dirty="0">
                <a:latin typeface="AvenirNext-Regular"/>
              </a:rPr>
              <a:t>καθώς και τη συνάρτηση </a:t>
            </a:r>
            <a:r>
              <a:rPr lang="el-GR" sz="1800" b="0" i="0" u="none" strike="noStrike" baseline="0" dirty="0" err="1">
                <a:latin typeface="AvenirNext-Regular"/>
              </a:rPr>
              <a:t>range</a:t>
            </a:r>
            <a:r>
              <a:rPr lang="el-GR" sz="1800" b="0" i="0" u="none" strike="noStrike" baseline="0" dirty="0">
                <a:latin typeface="AvenirNext-Regular"/>
              </a:rPr>
              <a:t>().</a:t>
            </a:r>
          </a:p>
          <a:p>
            <a:pPr algn="l"/>
            <a:r>
              <a:rPr lang="el-GR" sz="1800" b="0" i="0" u="none" strike="noStrike" baseline="0" dirty="0">
                <a:latin typeface="AvenirNext-Regular"/>
              </a:rPr>
              <a:t>Η </a:t>
            </a:r>
            <a:r>
              <a:rPr lang="el-GR" sz="1800" b="0" i="0" u="none" strike="noStrike" baseline="0" dirty="0" err="1">
                <a:latin typeface="AvenirNext-Regular"/>
              </a:rPr>
              <a:t>range</a:t>
            </a:r>
            <a:r>
              <a:rPr lang="el-GR" sz="1800" b="0" i="0" u="none" strike="noStrike" baseline="0" dirty="0">
                <a:latin typeface="AvenirNext-Regular"/>
              </a:rPr>
              <a:t>() </a:t>
            </a:r>
            <a:r>
              <a:rPr lang="el-GR" dirty="0">
                <a:latin typeface="AvenirNext-Regular"/>
              </a:rPr>
              <a:t>μ</a:t>
            </a:r>
            <a:r>
              <a:rPr lang="el-GR" sz="1800" b="0" i="0" u="none" strike="noStrike" baseline="0" dirty="0">
                <a:latin typeface="AvenirNext-Regular"/>
              </a:rPr>
              <a:t>ας βοηθά να</a:t>
            </a:r>
            <a:r>
              <a:rPr lang="en-US" sz="1800" b="0" i="0" u="none" strike="noStrike" baseline="0" dirty="0">
                <a:latin typeface="AvenirNext-Regular"/>
              </a:rPr>
              <a:t> </a:t>
            </a:r>
            <a:r>
              <a:rPr lang="el-GR" sz="1800" b="0" i="0" u="none" strike="noStrike" baseline="0" dirty="0">
                <a:latin typeface="AvenirNext-Regular"/>
              </a:rPr>
              <a:t>χρησιμοποιήσουμε ένα εύρος τιμών (από έναν αριθμό σε</a:t>
            </a:r>
            <a:r>
              <a:rPr lang="en-US" sz="1800" b="0" i="0" u="none" strike="noStrike" baseline="0" dirty="0">
                <a:latin typeface="AvenirNext-Regular"/>
              </a:rPr>
              <a:t> </a:t>
            </a:r>
            <a:r>
              <a:rPr lang="el-GR" sz="1800" b="0" i="0" u="none" strike="noStrike" baseline="0" dirty="0">
                <a:latin typeface="AvenirNext-Regular"/>
              </a:rPr>
              <a:t>έναν άλλον).</a:t>
            </a:r>
          </a:p>
          <a:p>
            <a:pPr algn="l"/>
            <a:r>
              <a:rPr lang="el-GR" sz="1800" b="0" i="0" u="none" strike="noStrike" baseline="0" dirty="0">
                <a:latin typeface="AvenirNext-Regular"/>
              </a:rPr>
              <a:t>Κώδικας </a:t>
            </a:r>
          </a:p>
          <a:p>
            <a:pPr marL="0" indent="0" algn="l">
              <a:buNone/>
            </a:pPr>
            <a:r>
              <a:rPr lang="en-US" sz="1800" b="0" i="0" u="none" strike="noStrike" baseline="0" dirty="0">
                <a:solidFill>
                  <a:srgbClr val="FF9400"/>
                </a:solidFill>
                <a:latin typeface="Ayuthaya"/>
              </a:rPr>
              <a:t>for </a:t>
            </a:r>
            <a:r>
              <a:rPr lang="en-US" sz="1800" b="0" i="0" u="none" strike="noStrike" baseline="0" dirty="0">
                <a:solidFill>
                  <a:srgbClr val="000000"/>
                </a:solidFill>
                <a:latin typeface="Ayuthaya"/>
              </a:rPr>
              <a:t>counter </a:t>
            </a:r>
            <a:r>
              <a:rPr lang="en-US" sz="1800" b="0" i="0" u="none" strike="noStrike" baseline="0" dirty="0">
                <a:solidFill>
                  <a:srgbClr val="FF9400"/>
                </a:solidFill>
                <a:latin typeface="Ayuthaya"/>
              </a:rPr>
              <a:t>in </a:t>
            </a:r>
            <a:r>
              <a:rPr lang="en-US" sz="1800" b="0" i="0" u="none" strike="noStrike" baseline="0" dirty="0">
                <a:solidFill>
                  <a:srgbClr val="FF41FF"/>
                </a:solidFill>
                <a:latin typeface="Ayuthaya"/>
              </a:rPr>
              <a:t>range</a:t>
            </a:r>
            <a:r>
              <a:rPr lang="en-US" sz="1800" b="0" i="0" u="none" strike="noStrike" baseline="0" dirty="0">
                <a:solidFill>
                  <a:srgbClr val="000000"/>
                </a:solidFill>
                <a:latin typeface="Ayuthaya"/>
              </a:rPr>
              <a:t>(3):</a:t>
            </a:r>
          </a:p>
          <a:p>
            <a:pPr marL="0" indent="0" algn="l">
              <a:buNone/>
            </a:pPr>
            <a:r>
              <a:rPr lang="el-GR" sz="1800" b="0" i="0" u="none" strike="noStrike" baseline="0" dirty="0">
                <a:solidFill>
                  <a:srgbClr val="FF41FF"/>
                </a:solidFill>
                <a:latin typeface="Ayuthaya"/>
              </a:rPr>
              <a:t>	</a:t>
            </a:r>
            <a:r>
              <a:rPr lang="en-US" sz="1800" b="0" i="0" u="none" strike="noStrike" baseline="0" dirty="0">
                <a:solidFill>
                  <a:srgbClr val="FF41FF"/>
                </a:solidFill>
                <a:latin typeface="Ayuthaya"/>
              </a:rPr>
              <a:t>print</a:t>
            </a:r>
            <a:r>
              <a:rPr lang="en-US" sz="1800" b="0" i="0" u="none" strike="noStrike" baseline="0" dirty="0">
                <a:solidFill>
                  <a:srgbClr val="000000"/>
                </a:solidFill>
                <a:latin typeface="Ayuthaya"/>
              </a:rPr>
              <a:t>(counter)</a:t>
            </a:r>
          </a:p>
          <a:p>
            <a:pPr marL="0" indent="0" algn="l">
              <a:buNone/>
            </a:pPr>
            <a:endParaRPr lang="el-GR" sz="1800" b="0" i="0" u="none" strike="noStrike" baseline="0" dirty="0">
              <a:solidFill>
                <a:srgbClr val="000000"/>
              </a:solidFill>
              <a:latin typeface="AvenirNext-Regular"/>
            </a:endParaRPr>
          </a:p>
          <a:p>
            <a:pPr marL="0" indent="0" algn="l">
              <a:buNone/>
            </a:pPr>
            <a:r>
              <a:rPr lang="el-GR" sz="1800" b="0" i="0" u="none" strike="noStrike" baseline="0" dirty="0">
                <a:solidFill>
                  <a:srgbClr val="000000"/>
                </a:solidFill>
                <a:latin typeface="AvenirNext-Regular"/>
              </a:rPr>
              <a:t>Ας εξετάσουμε τις εντολές:</a:t>
            </a:r>
          </a:p>
          <a:p>
            <a:pPr algn="l"/>
            <a:r>
              <a:rPr lang="el-GR" sz="1800" b="0" i="0" u="none" strike="noStrike" baseline="0" dirty="0">
                <a:solidFill>
                  <a:srgbClr val="000000"/>
                </a:solidFill>
                <a:latin typeface="AvenirNext-Regular"/>
              </a:rPr>
              <a:t>Το </a:t>
            </a:r>
            <a:r>
              <a:rPr lang="el-GR" sz="1800" b="0" i="0" u="none" strike="noStrike" baseline="0" dirty="0" err="1">
                <a:solidFill>
                  <a:srgbClr val="000000"/>
                </a:solidFill>
                <a:latin typeface="AvenirNext-Regular"/>
              </a:rPr>
              <a:t>counter</a:t>
            </a:r>
            <a:r>
              <a:rPr lang="el-GR" sz="1800" b="0" i="0" u="none" strike="noStrike" baseline="0" dirty="0">
                <a:solidFill>
                  <a:srgbClr val="000000"/>
                </a:solidFill>
                <a:latin typeface="AvenirNext-Regular"/>
              </a:rPr>
              <a:t> είναι μια μεταβλητή. </a:t>
            </a:r>
          </a:p>
          <a:p>
            <a:pPr algn="l"/>
            <a:r>
              <a:rPr lang="el-GR" sz="1800" b="0" i="0" u="none" strike="noStrike" baseline="0" dirty="0">
                <a:solidFill>
                  <a:srgbClr val="000000"/>
                </a:solidFill>
                <a:latin typeface="AvenirNext-Regular"/>
              </a:rPr>
              <a:t>Με τη συνάρτηση </a:t>
            </a:r>
            <a:r>
              <a:rPr lang="el-GR" sz="1800" b="0" i="0" u="none" strike="noStrike" baseline="0" dirty="0" err="1">
                <a:solidFill>
                  <a:srgbClr val="000000"/>
                </a:solidFill>
                <a:latin typeface="AvenirNext-Regular"/>
              </a:rPr>
              <a:t>range</a:t>
            </a:r>
            <a:r>
              <a:rPr lang="el-GR" sz="1800" b="0" i="0" u="none" strike="noStrike" baseline="0" dirty="0">
                <a:solidFill>
                  <a:srgbClr val="000000"/>
                </a:solidFill>
                <a:latin typeface="AvenirNext-Regular"/>
              </a:rPr>
              <a:t>(3), η μεταβλητή παίρνει τιμές από το 0 (που είναι η αρχική τιμή) μέχρι και το 2. O αριθμός 3 μας λέει, </a:t>
            </a:r>
            <a:r>
              <a:rPr lang="el-GR" sz="1800" b="0" i="0" u="none" strike="noStrike" baseline="0" dirty="0" err="1">
                <a:solidFill>
                  <a:srgbClr val="000000"/>
                </a:solidFill>
                <a:latin typeface="AvenirNext-Regular"/>
              </a:rPr>
              <a:t>δηλαδή,να</a:t>
            </a:r>
            <a:r>
              <a:rPr lang="el-GR" sz="1800" b="0" i="0" u="none" strike="noStrike" baseline="0" dirty="0">
                <a:solidFill>
                  <a:srgbClr val="000000"/>
                </a:solidFill>
                <a:latin typeface="AvenirNext-Regular"/>
              </a:rPr>
              <a:t> πάρουμε 3 αριθμούς με τη σειρά, ΑΛΛΑ ο πρώτος είναι το 0 (άρα οι αριθμοί είναι 0, 1 και 2).</a:t>
            </a:r>
            <a:endParaRPr lang="el-GR" b="1" i="1" dirty="0"/>
          </a:p>
        </p:txBody>
      </p:sp>
    </p:spTree>
    <p:extLst>
      <p:ext uri="{BB962C8B-B14F-4D97-AF65-F5344CB8AC3E}">
        <p14:creationId xmlns:p14="http://schemas.microsoft.com/office/powerpoint/2010/main" val="2876669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25D2D-9375-9CD6-2F2B-5CBF4DC2215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B67942A-102A-E62F-B69F-5693DA60EBA8}"/>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for</a:t>
            </a:r>
            <a:endParaRPr lang="el-GR" dirty="0"/>
          </a:p>
        </p:txBody>
      </p:sp>
      <p:sp>
        <p:nvSpPr>
          <p:cNvPr id="3" name="Θέση περιεχομένου 2">
            <a:extLst>
              <a:ext uri="{FF2B5EF4-FFF2-40B4-BE49-F238E27FC236}">
                <a16:creationId xmlns:a16="http://schemas.microsoft.com/office/drawing/2014/main" id="{8D8A8C2F-2917-4433-2AED-18F69C6D607A}"/>
              </a:ext>
            </a:extLst>
          </p:cNvPr>
          <p:cNvSpPr>
            <a:spLocks noGrp="1"/>
          </p:cNvSpPr>
          <p:nvPr>
            <p:ph idx="1"/>
          </p:nvPr>
        </p:nvSpPr>
        <p:spPr>
          <a:xfrm>
            <a:off x="677334" y="1282263"/>
            <a:ext cx="10085259" cy="4824248"/>
          </a:xfrm>
        </p:spPr>
        <p:txBody>
          <a:bodyPr>
            <a:normAutofit/>
          </a:bodyPr>
          <a:lstStyle/>
          <a:p>
            <a:pPr marL="0" indent="0" algn="l">
              <a:buNone/>
            </a:pPr>
            <a:r>
              <a:rPr lang="el-GR" sz="1800" b="0" i="0" u="none" strike="noStrike" baseline="0" dirty="0">
                <a:solidFill>
                  <a:srgbClr val="000000"/>
                </a:solidFill>
                <a:latin typeface="AvenirNext-Regular"/>
              </a:rPr>
              <a:t>Η εντολή for θα εκτελέσει το πρόγραμμα 3 φορές. </a:t>
            </a:r>
          </a:p>
          <a:p>
            <a:r>
              <a:rPr lang="el-GR" sz="1800" b="0" i="0" u="none" strike="noStrike" baseline="0" dirty="0">
                <a:solidFill>
                  <a:srgbClr val="000000"/>
                </a:solidFill>
                <a:latin typeface="AvenirNext-Regular"/>
              </a:rPr>
              <a:t>Στην</a:t>
            </a:r>
            <a:r>
              <a:rPr lang="el-GR" dirty="0">
                <a:solidFill>
                  <a:srgbClr val="000000"/>
                </a:solidFill>
                <a:latin typeface="AvenirNext-Regular"/>
              </a:rPr>
              <a:t> </a:t>
            </a:r>
            <a:r>
              <a:rPr lang="el-GR" sz="1800" b="0" i="0" u="none" strike="noStrike" baseline="0" dirty="0">
                <a:solidFill>
                  <a:srgbClr val="000000"/>
                </a:solidFill>
                <a:latin typeface="AvenirNext-Regular"/>
              </a:rPr>
              <a:t>πρώτη εκτέλεση, θα τυπώσει στην οθόνη τον αριθμό 0.</a:t>
            </a:r>
          </a:p>
          <a:p>
            <a:pPr algn="l"/>
            <a:r>
              <a:rPr lang="el-GR" sz="1800" b="0" i="0" u="none" strike="noStrike" baseline="0" dirty="0">
                <a:solidFill>
                  <a:srgbClr val="000000"/>
                </a:solidFill>
                <a:latin typeface="AvenirNext-Regular"/>
              </a:rPr>
              <a:t>Στη δεύτερη εκτέλεση, τον αριθμό 1 και </a:t>
            </a:r>
          </a:p>
          <a:p>
            <a:pPr algn="l"/>
            <a:r>
              <a:rPr lang="el-GR" sz="1800" b="0" i="0" u="none" strike="noStrike" baseline="0" dirty="0">
                <a:solidFill>
                  <a:srgbClr val="000000"/>
                </a:solidFill>
                <a:latin typeface="AvenirNext-Regular"/>
              </a:rPr>
              <a:t>στην Τρίτη εκτέλεση, τον αριθμό 2.</a:t>
            </a:r>
          </a:p>
          <a:p>
            <a:pPr marL="0" indent="0" algn="l">
              <a:buNone/>
            </a:pPr>
            <a:r>
              <a:rPr lang="el-GR" sz="1800" b="0" i="0" u="none" strike="noStrike" baseline="0" dirty="0">
                <a:solidFill>
                  <a:srgbClr val="0433FF"/>
                </a:solidFill>
                <a:latin typeface="Ayuthaya"/>
              </a:rPr>
              <a:t>0</a:t>
            </a:r>
          </a:p>
          <a:p>
            <a:pPr marL="0" indent="0" algn="l">
              <a:buNone/>
            </a:pPr>
            <a:r>
              <a:rPr lang="el-GR" sz="1800" b="0" i="0" u="none" strike="noStrike" baseline="0" dirty="0">
                <a:solidFill>
                  <a:srgbClr val="0433FF"/>
                </a:solidFill>
                <a:latin typeface="Ayuthaya"/>
              </a:rPr>
              <a:t>1</a:t>
            </a:r>
          </a:p>
          <a:p>
            <a:pPr marL="0" indent="0" algn="l">
              <a:buNone/>
            </a:pPr>
            <a:r>
              <a:rPr lang="el-GR" sz="1800" b="0" i="0" u="none" strike="noStrike" baseline="0" dirty="0">
                <a:solidFill>
                  <a:srgbClr val="0433FF"/>
                </a:solidFill>
                <a:latin typeface="Ayuthaya"/>
              </a:rPr>
              <a:t>2</a:t>
            </a:r>
            <a:endParaRPr lang="el-GR" b="1" i="1" dirty="0"/>
          </a:p>
        </p:txBody>
      </p:sp>
    </p:spTree>
    <p:extLst>
      <p:ext uri="{BB962C8B-B14F-4D97-AF65-F5344CB8AC3E}">
        <p14:creationId xmlns:p14="http://schemas.microsoft.com/office/powerpoint/2010/main" val="38170205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BC6B1-D116-9548-31C3-2284AA80680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8462C05-2FFC-5C49-F083-EB9D98683418}"/>
              </a:ext>
            </a:extLst>
          </p:cNvPr>
          <p:cNvSpPr>
            <a:spLocks noGrp="1"/>
          </p:cNvSpPr>
          <p:nvPr>
            <p:ph type="title"/>
          </p:nvPr>
        </p:nvSpPr>
        <p:spPr>
          <a:xfrm>
            <a:off x="677334" y="346842"/>
            <a:ext cx="8596668" cy="578069"/>
          </a:xfrm>
        </p:spPr>
        <p:txBody>
          <a:bodyPr>
            <a:normAutofit fontScale="90000"/>
          </a:bodyPr>
          <a:lstStyle/>
          <a:p>
            <a:r>
              <a:rPr lang="el-GR" dirty="0"/>
              <a:t>Εντολή </a:t>
            </a:r>
            <a:r>
              <a:rPr lang="en-US" dirty="0"/>
              <a:t>for</a:t>
            </a:r>
            <a:endParaRPr lang="el-GR" dirty="0"/>
          </a:p>
        </p:txBody>
      </p:sp>
      <p:sp>
        <p:nvSpPr>
          <p:cNvPr id="3" name="Θέση περιεχομένου 2">
            <a:extLst>
              <a:ext uri="{FF2B5EF4-FFF2-40B4-BE49-F238E27FC236}">
                <a16:creationId xmlns:a16="http://schemas.microsoft.com/office/drawing/2014/main" id="{156C1327-FF69-BFA3-927A-6965D16785F9}"/>
              </a:ext>
            </a:extLst>
          </p:cNvPr>
          <p:cNvSpPr>
            <a:spLocks noGrp="1"/>
          </p:cNvSpPr>
          <p:nvPr>
            <p:ph idx="1"/>
          </p:nvPr>
        </p:nvSpPr>
        <p:spPr>
          <a:xfrm>
            <a:off x="677334" y="1282263"/>
            <a:ext cx="10085259" cy="4824248"/>
          </a:xfrm>
        </p:spPr>
        <p:txBody>
          <a:bodyPr>
            <a:normAutofit/>
          </a:bodyPr>
          <a:lstStyle/>
          <a:p>
            <a:pPr marL="0" indent="0" algn="l">
              <a:buNone/>
            </a:pPr>
            <a:r>
              <a:rPr lang="el-GR" sz="1800" b="0" i="0" u="none" strike="noStrike" baseline="0" dirty="0">
                <a:solidFill>
                  <a:srgbClr val="000000"/>
                </a:solidFill>
                <a:latin typeface="AvenirNext-Regular"/>
              </a:rPr>
              <a:t>Ας δούμε ένα παράδειγμα χρήσης του for για προβολή πίνακα πολλαπλασιασμού:</a:t>
            </a:r>
          </a:p>
          <a:p>
            <a:pPr marL="0" indent="0" algn="l">
              <a:buNone/>
            </a:pPr>
            <a:r>
              <a:rPr lang="en-US" sz="1800" b="0" i="0" u="none" strike="noStrike" baseline="0" dirty="0">
                <a:solidFill>
                  <a:srgbClr val="FF9400"/>
                </a:solidFill>
                <a:latin typeface="AvenirNext-Regular"/>
              </a:rPr>
              <a:t>for </a:t>
            </a:r>
            <a:r>
              <a:rPr lang="en-US" sz="1800" b="0" i="0" u="none" strike="noStrike" baseline="0" dirty="0">
                <a:solidFill>
                  <a:srgbClr val="000000"/>
                </a:solidFill>
                <a:latin typeface="AvenirNext-Regular"/>
              </a:rPr>
              <a:t>counter </a:t>
            </a:r>
            <a:r>
              <a:rPr lang="en-US" sz="1800" b="0" i="0" u="none" strike="noStrike" baseline="0" dirty="0">
                <a:solidFill>
                  <a:srgbClr val="FF9400"/>
                </a:solidFill>
                <a:latin typeface="AvenirNext-Regular"/>
              </a:rPr>
              <a:t>in </a:t>
            </a:r>
            <a:r>
              <a:rPr lang="en-US" sz="1800" b="0" i="0" u="none" strike="noStrike" baseline="0" dirty="0">
                <a:solidFill>
                  <a:srgbClr val="FF41FF"/>
                </a:solidFill>
                <a:latin typeface="AvenirNext-Regular"/>
              </a:rPr>
              <a:t>range</a:t>
            </a:r>
            <a:r>
              <a:rPr lang="en-US" sz="1800" b="0" i="0" u="none" strike="noStrike" baseline="0" dirty="0">
                <a:solidFill>
                  <a:srgbClr val="000000"/>
                </a:solidFill>
                <a:latin typeface="AvenirNext-Regular"/>
              </a:rPr>
              <a:t>(1, 13):</a:t>
            </a:r>
            <a:r>
              <a:rPr lang="el-GR" sz="1800" b="0" i="0" u="none" strike="noStrike" baseline="0" dirty="0">
                <a:solidFill>
                  <a:srgbClr val="000000"/>
                </a:solidFill>
                <a:latin typeface="AvenirNext-Regular"/>
              </a:rPr>
              <a:t>			</a:t>
            </a:r>
            <a:r>
              <a:rPr lang="el-GR" dirty="0">
                <a:solidFill>
                  <a:srgbClr val="FF2600"/>
                </a:solidFill>
                <a:latin typeface="AvenirNext-Regular"/>
              </a:rPr>
              <a:t>#Στη γραμμή πιο πάνω, θέτουμε το εύρος να είναι από το 1</a:t>
            </a:r>
          </a:p>
          <a:p>
            <a:pPr marL="0" indent="0" algn="l">
              <a:buNone/>
            </a:pPr>
            <a:r>
              <a:rPr lang="el-GR" dirty="0">
                <a:solidFill>
                  <a:srgbClr val="FF2600"/>
                </a:solidFill>
                <a:latin typeface="AvenirNext-Regular"/>
              </a:rPr>
              <a:t>								#μέχρι το 13. Αν βάζαμε </a:t>
            </a:r>
            <a:r>
              <a:rPr lang="el-GR" dirty="0" err="1">
                <a:solidFill>
                  <a:srgbClr val="FF2600"/>
                </a:solidFill>
                <a:latin typeface="AvenirNext-Regular"/>
              </a:rPr>
              <a:t>range</a:t>
            </a:r>
            <a:r>
              <a:rPr lang="el-GR" dirty="0">
                <a:solidFill>
                  <a:srgbClr val="FF2600"/>
                </a:solidFill>
                <a:latin typeface="AvenirNext-Regular"/>
              </a:rPr>
              <a:t>(13), τότε θα ξεκινούσε από</a:t>
            </a:r>
          </a:p>
          <a:p>
            <a:pPr marL="0" indent="0" algn="l">
              <a:buNone/>
            </a:pPr>
            <a:r>
              <a:rPr lang="el-GR" dirty="0">
                <a:solidFill>
                  <a:srgbClr val="FF2600"/>
                </a:solidFill>
                <a:latin typeface="AvenirNext-Regular"/>
              </a:rPr>
              <a:t>								#το 0 μέχρι το 12. Εμείς θέλουμε να ξεκινά από το 1 μέχρι</a:t>
            </a:r>
          </a:p>
          <a:p>
            <a:pPr marL="0" indent="0" algn="l">
              <a:buNone/>
            </a:pPr>
            <a:r>
              <a:rPr lang="el-GR" dirty="0">
                <a:solidFill>
                  <a:srgbClr val="FF2600"/>
                </a:solidFill>
                <a:latin typeface="AvenirNext-Regular"/>
              </a:rPr>
              <a:t>								#το 12. </a:t>
            </a:r>
          </a:p>
          <a:p>
            <a:pPr marL="0" indent="0" algn="l">
              <a:buNone/>
            </a:pPr>
            <a:r>
              <a:rPr lang="el-GR" sz="1800" b="0" i="0" u="none" strike="noStrike" baseline="0" dirty="0">
                <a:solidFill>
                  <a:srgbClr val="000000"/>
                </a:solidFill>
                <a:latin typeface="AvenirNext-Regular"/>
              </a:rPr>
              <a:t>Προσθέτουμε και την επόμενη εντολή:</a:t>
            </a:r>
          </a:p>
          <a:p>
            <a:pPr marL="0" indent="0" algn="l">
              <a:buNone/>
            </a:pPr>
            <a:r>
              <a:rPr lang="el-GR" sz="1800" b="0" i="0" u="none" strike="noStrike" baseline="0" dirty="0" err="1">
                <a:solidFill>
                  <a:srgbClr val="FF41FF"/>
                </a:solidFill>
                <a:latin typeface="AvenirNext-Regular"/>
              </a:rPr>
              <a:t>print</a:t>
            </a:r>
            <a:r>
              <a:rPr lang="el-GR" sz="1800" b="0" i="0" u="none" strike="noStrike" baseline="0" dirty="0">
                <a:solidFill>
                  <a:srgbClr val="000000"/>
                </a:solidFill>
                <a:latin typeface="AvenirNext-Regular"/>
              </a:rPr>
              <a:t>(8*</a:t>
            </a:r>
            <a:r>
              <a:rPr lang="el-GR" sz="1800" b="0" i="0" u="none" strike="noStrike" baseline="0" dirty="0" err="1">
                <a:solidFill>
                  <a:srgbClr val="000000"/>
                </a:solidFill>
                <a:latin typeface="AvenirNext-Regular"/>
              </a:rPr>
              <a:t>counter</a:t>
            </a:r>
            <a:r>
              <a:rPr lang="el-GR" sz="1800" b="0" i="0" u="none" strike="noStrike" baseline="0" dirty="0">
                <a:solidFill>
                  <a:srgbClr val="000000"/>
                </a:solidFill>
                <a:latin typeface="AvenirNext-Regular"/>
              </a:rPr>
              <a:t>) 					</a:t>
            </a:r>
            <a:r>
              <a:rPr lang="el-GR" sz="1800" b="0" i="0" u="none" strike="noStrike" baseline="0" dirty="0">
                <a:solidFill>
                  <a:srgbClr val="FF2600"/>
                </a:solidFill>
                <a:latin typeface="AvenirNext-Regular"/>
              </a:rPr>
              <a:t>#θα εμφανιστεί ο πίνακας του 8</a:t>
            </a:r>
            <a:endParaRPr lang="el-GR" b="1" i="1" dirty="0"/>
          </a:p>
        </p:txBody>
      </p:sp>
    </p:spTree>
    <p:extLst>
      <p:ext uri="{BB962C8B-B14F-4D97-AF65-F5344CB8AC3E}">
        <p14:creationId xmlns:p14="http://schemas.microsoft.com/office/powerpoint/2010/main" val="3275885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56866-6EC9-BD67-4FF5-DBF42D86053C}"/>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1F30BEE3-09EC-ED72-21E6-7EF888B9897D}"/>
              </a:ext>
            </a:extLst>
          </p:cNvPr>
          <p:cNvSpPr>
            <a:spLocks noGrp="1"/>
          </p:cNvSpPr>
          <p:nvPr>
            <p:ph type="title"/>
          </p:nvPr>
        </p:nvSpPr>
        <p:spPr/>
        <p:txBody>
          <a:bodyPr/>
          <a:lstStyle/>
          <a:p>
            <a:r>
              <a:rPr lang="el-GR" dirty="0"/>
              <a:t>Εντολή </a:t>
            </a:r>
            <a:r>
              <a:rPr lang="en-US" dirty="0"/>
              <a:t>print</a:t>
            </a:r>
            <a:endParaRPr lang="el-GR" dirty="0"/>
          </a:p>
        </p:txBody>
      </p:sp>
      <p:sp>
        <p:nvSpPr>
          <p:cNvPr id="3" name="Θέση περιεχομένου 2">
            <a:extLst>
              <a:ext uri="{FF2B5EF4-FFF2-40B4-BE49-F238E27FC236}">
                <a16:creationId xmlns:a16="http://schemas.microsoft.com/office/drawing/2014/main" id="{71387EB4-6EA4-CB4F-FF2B-DA3DCEECE49D}"/>
              </a:ext>
            </a:extLst>
          </p:cNvPr>
          <p:cNvSpPr>
            <a:spLocks noGrp="1"/>
          </p:cNvSpPr>
          <p:nvPr>
            <p:ph idx="1"/>
          </p:nvPr>
        </p:nvSpPr>
        <p:spPr>
          <a:xfrm>
            <a:off x="677333" y="2160589"/>
            <a:ext cx="8792487" cy="3880773"/>
          </a:xfrm>
        </p:spPr>
        <p:txBody>
          <a:bodyPr>
            <a:normAutofit fontScale="92500" lnSpcReduction="10000"/>
          </a:bodyPr>
          <a:lstStyle/>
          <a:p>
            <a:r>
              <a:rPr lang="el-GR" dirty="0"/>
              <a:t>Εμφανίζει μηνύματα στην οθόνη μας. </a:t>
            </a:r>
            <a:endParaRPr lang="en-US" dirty="0"/>
          </a:p>
          <a:p>
            <a:r>
              <a:rPr lang="el-GR" b="1" dirty="0"/>
              <a:t>Σύνταξη</a:t>
            </a:r>
            <a:r>
              <a:rPr lang="el-GR" dirty="0"/>
              <a:t>: </a:t>
            </a:r>
            <a:r>
              <a:rPr lang="en-US" dirty="0"/>
              <a:t>print (“this I my first text”).</a:t>
            </a:r>
          </a:p>
          <a:p>
            <a:pPr marL="0" indent="0">
              <a:buNone/>
            </a:pPr>
            <a:r>
              <a:rPr lang="en-US" dirty="0"/>
              <a:t>O</a:t>
            </a:r>
            <a:r>
              <a:rPr lang="el-GR" dirty="0"/>
              <a:t>τιδήποτε βάλουμε στην παρένθεση, όταν πατήσουμε το πλήκτρο ENTER θα εμφανιστεί στην οθόνη. Παρατηρήστε πως το </a:t>
            </a:r>
            <a:r>
              <a:rPr lang="en-US" b="1" i="1" dirty="0"/>
              <a:t>this is my first text </a:t>
            </a:r>
            <a:r>
              <a:rPr lang="el-GR" dirty="0"/>
              <a:t>δεν εμφανίζεται με εισαγωγικά, καθώς τα εισαγωγικά χρησιμεύουν μόνο για να “πουν” στην </a:t>
            </a:r>
            <a:r>
              <a:rPr lang="el-GR" dirty="0" err="1"/>
              <a:t>Python</a:t>
            </a:r>
            <a:r>
              <a:rPr lang="el-GR" dirty="0"/>
              <a:t> ποιο κείμενο να εμφανίσει στην οθόνη.</a:t>
            </a:r>
            <a:endParaRPr lang="en-US" dirty="0"/>
          </a:p>
          <a:p>
            <a:r>
              <a:rPr lang="el-GR" dirty="0"/>
              <a:t>Με λίγα λόγια, οτιδήποτε βάλουμε στην παρένθεση, όταν πατήσουμε το πλήκτρο ENTER στο πληκτρολόγιό μας, θα εμφανιστεί στην οθόνη. Θα παρατηρήσατε πως το </a:t>
            </a:r>
            <a:r>
              <a:rPr lang="el-GR" dirty="0" err="1"/>
              <a:t>Hello</a:t>
            </a:r>
            <a:r>
              <a:rPr lang="el-GR" dirty="0"/>
              <a:t> World δεν εμφανίζεται με εισαγωγικά. Και πολύ σωστά δεν εμφανίζεται, καθώς τα εισαγωγικά χρησιμεύουν μόνο για να “πουν” στην </a:t>
            </a:r>
            <a:r>
              <a:rPr lang="el-GR" dirty="0" err="1"/>
              <a:t>Python</a:t>
            </a:r>
            <a:r>
              <a:rPr lang="el-GR" dirty="0"/>
              <a:t> ποιο κείμενο να εμφανίσει στην οθόνη. </a:t>
            </a:r>
          </a:p>
          <a:p>
            <a:r>
              <a:rPr lang="el-GR" dirty="0"/>
              <a:t>Με την </a:t>
            </a:r>
            <a:r>
              <a:rPr lang="el-GR" dirty="0" err="1"/>
              <a:t>print</a:t>
            </a:r>
            <a:r>
              <a:rPr lang="el-GR" dirty="0"/>
              <a:t>() μπορούμε να εμφανίσουμε </a:t>
            </a:r>
            <a:r>
              <a:rPr lang="el-GR" b="1" dirty="0"/>
              <a:t>κείμενο</a:t>
            </a:r>
            <a:r>
              <a:rPr lang="el-GR" dirty="0"/>
              <a:t> (ή σειρές χαρακτήρων) πάνω στην οθόνη. Για να εκτελεστεί η εντολή, θα πρέπει, μέσα στην παρένθεση, το κείμενο μας να είναι σε </a:t>
            </a:r>
            <a:r>
              <a:rPr lang="el-GR" b="1" dirty="0"/>
              <a:t>εισαγωγικά</a:t>
            </a:r>
            <a:r>
              <a:rPr lang="el-GR" dirty="0"/>
              <a:t>.</a:t>
            </a:r>
          </a:p>
        </p:txBody>
      </p:sp>
    </p:spTree>
    <p:extLst>
      <p:ext uri="{BB962C8B-B14F-4D97-AF65-F5344CB8AC3E}">
        <p14:creationId xmlns:p14="http://schemas.microsoft.com/office/powerpoint/2010/main" val="327357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A1830-4332-85B7-8BA0-1A929DC805A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220ED7A-133E-2383-2A05-33FB28C9DE2C}"/>
              </a:ext>
            </a:extLst>
          </p:cNvPr>
          <p:cNvSpPr>
            <a:spLocks noGrp="1"/>
          </p:cNvSpPr>
          <p:nvPr>
            <p:ph type="title"/>
          </p:nvPr>
        </p:nvSpPr>
        <p:spPr/>
        <p:txBody>
          <a:bodyPr/>
          <a:lstStyle/>
          <a:p>
            <a:r>
              <a:rPr lang="el-GR" dirty="0"/>
              <a:t>Εντολή </a:t>
            </a:r>
            <a:r>
              <a:rPr lang="en-US" dirty="0"/>
              <a:t>print</a:t>
            </a:r>
            <a:endParaRPr lang="el-GR" dirty="0"/>
          </a:p>
        </p:txBody>
      </p:sp>
      <p:sp>
        <p:nvSpPr>
          <p:cNvPr id="3" name="Θέση περιεχομένου 2">
            <a:extLst>
              <a:ext uri="{FF2B5EF4-FFF2-40B4-BE49-F238E27FC236}">
                <a16:creationId xmlns:a16="http://schemas.microsoft.com/office/drawing/2014/main" id="{7CC2F9A5-8CFC-E02A-6C82-E91AA7D44CFF}"/>
              </a:ext>
            </a:extLst>
          </p:cNvPr>
          <p:cNvSpPr>
            <a:spLocks noGrp="1"/>
          </p:cNvSpPr>
          <p:nvPr>
            <p:ph idx="1"/>
          </p:nvPr>
        </p:nvSpPr>
        <p:spPr/>
        <p:txBody>
          <a:bodyPr>
            <a:normAutofit lnSpcReduction="10000"/>
          </a:bodyPr>
          <a:lstStyle/>
          <a:p>
            <a:r>
              <a:rPr lang="el-GR" dirty="0"/>
              <a:t>Εμφανίζει και αριθμούς πχ. </a:t>
            </a:r>
            <a:r>
              <a:rPr lang="en-US" b="1" dirty="0"/>
              <a:t>print(1234) </a:t>
            </a:r>
            <a:r>
              <a:rPr lang="el-GR" dirty="0"/>
              <a:t>θα τυπώσει το 1234</a:t>
            </a:r>
          </a:p>
          <a:p>
            <a:r>
              <a:rPr lang="el-GR" dirty="0"/>
              <a:t>Όμως αν γράψουμε </a:t>
            </a:r>
            <a:r>
              <a:rPr lang="en-US" b="1" dirty="0"/>
              <a:t>print(“1234”) </a:t>
            </a:r>
            <a:r>
              <a:rPr lang="el-GR" dirty="0"/>
              <a:t>θα το κάνει πράσινο χρώμα και θα εμφανίσει πάλι 1234. Το αποτέλεσμα φαίνεται να είναι το ίδιο, όμως υπάρχει μεγάλη διαφορά, κάτι που θα δούμε στη συνέχεια!</a:t>
            </a:r>
          </a:p>
          <a:p>
            <a:pPr marL="0" indent="0">
              <a:buNone/>
            </a:pPr>
            <a:r>
              <a:rPr lang="el-GR" dirty="0"/>
              <a:t>Παράδειγμα : </a:t>
            </a:r>
            <a:r>
              <a:rPr lang="en-US" dirty="0"/>
              <a:t>print(“12+5”) </a:t>
            </a:r>
            <a:r>
              <a:rPr lang="el-GR" dirty="0"/>
              <a:t>θα εμφανίσει 12+5 ενώ </a:t>
            </a:r>
            <a:r>
              <a:rPr lang="en-US" dirty="0"/>
              <a:t>print(12+5) </a:t>
            </a:r>
            <a:r>
              <a:rPr lang="el-GR" dirty="0"/>
              <a:t>θα εμφανίσει 17.</a:t>
            </a:r>
          </a:p>
          <a:p>
            <a:pPr marL="0" indent="0">
              <a:buNone/>
            </a:pPr>
            <a:r>
              <a:rPr lang="el-GR" dirty="0"/>
              <a:t>Στη δεύτερη εντολή, που δεν έχουμε χρησιμοποιήσει εισαγωγικά, η </a:t>
            </a:r>
            <a:r>
              <a:rPr lang="el-GR" dirty="0" err="1"/>
              <a:t>Python</a:t>
            </a:r>
            <a:r>
              <a:rPr lang="el-GR" dirty="0"/>
              <a:t> θεωρεί πως θέλουμε να εμφανίσουμε όχι την πράξη 12+5, αλλά το αποτέλεσμα της πράξης. </a:t>
            </a:r>
          </a:p>
          <a:p>
            <a:r>
              <a:rPr lang="en-US" dirty="0"/>
              <a:t> </a:t>
            </a:r>
            <a:r>
              <a:rPr lang="el-GR" b="1" dirty="0"/>
              <a:t>Προτεραιότητα πράξεων</a:t>
            </a:r>
            <a:r>
              <a:rPr lang="el-GR" dirty="0"/>
              <a:t>: Η </a:t>
            </a:r>
            <a:r>
              <a:rPr lang="el-GR" dirty="0" err="1"/>
              <a:t>Python</a:t>
            </a:r>
            <a:r>
              <a:rPr lang="el-GR" dirty="0"/>
              <a:t> εκτελεί τις εντολές με τη σωστή σειρά. Πρώτα πράξεις σε παρενθέσεις, στη συνέχεια δυνάμεις, μετά πολλαπλασιασμοί και διαιρέσεις και τέλος προσθέσεις και αφαιρέσεις. </a:t>
            </a:r>
          </a:p>
          <a:p>
            <a:pPr marL="0" indent="0">
              <a:buNone/>
            </a:pPr>
            <a:r>
              <a:rPr lang="el-GR" dirty="0"/>
              <a:t>Π.χ</a:t>
            </a:r>
            <a:r>
              <a:rPr lang="el-GR" b="1" dirty="0"/>
              <a:t>.  </a:t>
            </a:r>
            <a:r>
              <a:rPr lang="el-GR" b="1" dirty="0" err="1"/>
              <a:t>print</a:t>
            </a:r>
            <a:r>
              <a:rPr lang="el-GR" b="1" dirty="0"/>
              <a:t>((10-2)*2)</a:t>
            </a:r>
          </a:p>
        </p:txBody>
      </p:sp>
    </p:spTree>
    <p:extLst>
      <p:ext uri="{BB962C8B-B14F-4D97-AF65-F5344CB8AC3E}">
        <p14:creationId xmlns:p14="http://schemas.microsoft.com/office/powerpoint/2010/main" val="2118718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186A4C-A29D-3624-D4DB-58DA39C8ED61}"/>
              </a:ext>
            </a:extLst>
          </p:cNvPr>
          <p:cNvSpPr>
            <a:spLocks noGrp="1"/>
          </p:cNvSpPr>
          <p:nvPr>
            <p:ph type="title"/>
          </p:nvPr>
        </p:nvSpPr>
        <p:spPr/>
        <p:txBody>
          <a:bodyPr/>
          <a:lstStyle/>
          <a:p>
            <a:r>
              <a:rPr lang="el-GR" dirty="0"/>
              <a:t>Τελεστές (Σύμβολα Πράξεων)</a:t>
            </a:r>
          </a:p>
        </p:txBody>
      </p:sp>
      <p:sp>
        <p:nvSpPr>
          <p:cNvPr id="3" name="Θέση περιεχομένου 2">
            <a:extLst>
              <a:ext uri="{FF2B5EF4-FFF2-40B4-BE49-F238E27FC236}">
                <a16:creationId xmlns:a16="http://schemas.microsoft.com/office/drawing/2014/main" id="{E9BD4E34-AA21-B721-2149-E1454A97FB06}"/>
              </a:ext>
            </a:extLst>
          </p:cNvPr>
          <p:cNvSpPr>
            <a:spLocks noGrp="1"/>
          </p:cNvSpPr>
          <p:nvPr>
            <p:ph idx="1"/>
          </p:nvPr>
        </p:nvSpPr>
        <p:spPr/>
        <p:txBody>
          <a:bodyPr/>
          <a:lstStyle/>
          <a:p>
            <a:pPr marL="0" indent="0">
              <a:buNone/>
            </a:pPr>
            <a:r>
              <a:rPr lang="el-GR" b="1" dirty="0"/>
              <a:t>(Α) Αριθμητικοί Τελεστές</a:t>
            </a:r>
          </a:p>
          <a:p>
            <a:pPr marL="0" indent="0">
              <a:buNone/>
            </a:pPr>
            <a:endParaRPr lang="el-GR" dirty="0"/>
          </a:p>
          <a:p>
            <a:endParaRPr lang="el-GR" dirty="0"/>
          </a:p>
        </p:txBody>
      </p:sp>
      <p:graphicFrame>
        <p:nvGraphicFramePr>
          <p:cNvPr id="4" name="Πίνακας 3">
            <a:extLst>
              <a:ext uri="{FF2B5EF4-FFF2-40B4-BE49-F238E27FC236}">
                <a16:creationId xmlns:a16="http://schemas.microsoft.com/office/drawing/2014/main" id="{DC56A958-258E-7B59-AC63-13220DDA8F4E}"/>
              </a:ext>
            </a:extLst>
          </p:cNvPr>
          <p:cNvGraphicFramePr>
            <a:graphicFrameLocks noGrp="1"/>
          </p:cNvGraphicFramePr>
          <p:nvPr>
            <p:extLst>
              <p:ext uri="{D42A27DB-BD31-4B8C-83A1-F6EECF244321}">
                <p14:modId xmlns:p14="http://schemas.microsoft.com/office/powerpoint/2010/main" val="4261370823"/>
              </p:ext>
            </p:extLst>
          </p:nvPr>
        </p:nvGraphicFramePr>
        <p:xfrm>
          <a:off x="911668" y="2821735"/>
          <a:ext cx="8128000" cy="2595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59220362"/>
                    </a:ext>
                  </a:extLst>
                </a:gridCol>
                <a:gridCol w="4064000">
                  <a:extLst>
                    <a:ext uri="{9D8B030D-6E8A-4147-A177-3AD203B41FA5}">
                      <a16:colId xmlns:a16="http://schemas.microsoft.com/office/drawing/2014/main" val="3430681988"/>
                    </a:ext>
                  </a:extLst>
                </a:gridCol>
              </a:tblGrid>
              <a:tr h="370840">
                <a:tc>
                  <a:txBody>
                    <a:bodyPr/>
                    <a:lstStyle/>
                    <a:p>
                      <a:r>
                        <a:rPr lang="el-GR" dirty="0"/>
                        <a:t>Τελεστής</a:t>
                      </a:r>
                    </a:p>
                  </a:txBody>
                  <a:tcPr/>
                </a:tc>
                <a:tc>
                  <a:txBody>
                    <a:bodyPr/>
                    <a:lstStyle/>
                    <a:p>
                      <a:r>
                        <a:rPr lang="el-GR" dirty="0"/>
                        <a:t>Συμβολισμός</a:t>
                      </a:r>
                    </a:p>
                  </a:txBody>
                  <a:tcPr/>
                </a:tc>
                <a:extLst>
                  <a:ext uri="{0D108BD9-81ED-4DB2-BD59-A6C34878D82A}">
                    <a16:rowId xmlns:a16="http://schemas.microsoft.com/office/drawing/2014/main" val="1223082363"/>
                  </a:ext>
                </a:extLst>
              </a:tr>
              <a:tr h="370840">
                <a:tc>
                  <a:txBody>
                    <a:bodyPr/>
                    <a:lstStyle/>
                    <a:p>
                      <a:r>
                        <a:rPr lang="el-GR" dirty="0"/>
                        <a:t>Δύναμη</a:t>
                      </a:r>
                    </a:p>
                  </a:txBody>
                  <a:tcPr/>
                </a:tc>
                <a:tc>
                  <a:txBody>
                    <a:bodyPr/>
                    <a:lstStyle/>
                    <a:p>
                      <a:r>
                        <a:rPr lang="el-GR" dirty="0"/>
                        <a:t>**</a:t>
                      </a:r>
                    </a:p>
                  </a:txBody>
                  <a:tcPr/>
                </a:tc>
                <a:extLst>
                  <a:ext uri="{0D108BD9-81ED-4DB2-BD59-A6C34878D82A}">
                    <a16:rowId xmlns:a16="http://schemas.microsoft.com/office/drawing/2014/main" val="637046596"/>
                  </a:ext>
                </a:extLst>
              </a:tr>
              <a:tr h="370840">
                <a:tc>
                  <a:txBody>
                    <a:bodyPr/>
                    <a:lstStyle/>
                    <a:p>
                      <a:r>
                        <a:rPr lang="el-GR" dirty="0"/>
                        <a:t>Πολλαπλασιασμός</a:t>
                      </a:r>
                    </a:p>
                  </a:txBody>
                  <a:tcPr/>
                </a:tc>
                <a:tc>
                  <a:txBody>
                    <a:bodyPr/>
                    <a:lstStyle/>
                    <a:p>
                      <a:r>
                        <a:rPr lang="el-GR" dirty="0"/>
                        <a:t>*</a:t>
                      </a:r>
                    </a:p>
                  </a:txBody>
                  <a:tcPr/>
                </a:tc>
                <a:extLst>
                  <a:ext uri="{0D108BD9-81ED-4DB2-BD59-A6C34878D82A}">
                    <a16:rowId xmlns:a16="http://schemas.microsoft.com/office/drawing/2014/main" val="4137829543"/>
                  </a:ext>
                </a:extLst>
              </a:tr>
              <a:tr h="370840">
                <a:tc>
                  <a:txBody>
                    <a:bodyPr/>
                    <a:lstStyle/>
                    <a:p>
                      <a:r>
                        <a:rPr lang="el-GR" dirty="0"/>
                        <a:t>Διαίρεση</a:t>
                      </a:r>
                    </a:p>
                  </a:txBody>
                  <a:tcPr/>
                </a:tc>
                <a:tc>
                  <a:txBody>
                    <a:bodyPr/>
                    <a:lstStyle/>
                    <a:p>
                      <a:r>
                        <a:rPr lang="el-GR" dirty="0"/>
                        <a:t>/</a:t>
                      </a:r>
                    </a:p>
                  </a:txBody>
                  <a:tcPr/>
                </a:tc>
                <a:extLst>
                  <a:ext uri="{0D108BD9-81ED-4DB2-BD59-A6C34878D82A}">
                    <a16:rowId xmlns:a16="http://schemas.microsoft.com/office/drawing/2014/main" val="3172145347"/>
                  </a:ext>
                </a:extLst>
              </a:tr>
              <a:tr h="370840">
                <a:tc>
                  <a:txBody>
                    <a:bodyPr/>
                    <a:lstStyle/>
                    <a:p>
                      <a:r>
                        <a:rPr lang="el-GR" dirty="0"/>
                        <a:t>Υπόλοιπο</a:t>
                      </a:r>
                    </a:p>
                  </a:txBody>
                  <a:tcPr/>
                </a:tc>
                <a:tc>
                  <a:txBody>
                    <a:bodyPr/>
                    <a:lstStyle/>
                    <a:p>
                      <a:r>
                        <a:rPr lang="el-GR" dirty="0"/>
                        <a:t>%</a:t>
                      </a:r>
                    </a:p>
                  </a:txBody>
                  <a:tcPr/>
                </a:tc>
                <a:extLst>
                  <a:ext uri="{0D108BD9-81ED-4DB2-BD59-A6C34878D82A}">
                    <a16:rowId xmlns:a16="http://schemas.microsoft.com/office/drawing/2014/main" val="2707025124"/>
                  </a:ext>
                </a:extLst>
              </a:tr>
              <a:tr h="370840">
                <a:tc>
                  <a:txBody>
                    <a:bodyPr/>
                    <a:lstStyle/>
                    <a:p>
                      <a:r>
                        <a:rPr lang="el-GR" dirty="0"/>
                        <a:t>Πρόσθεση</a:t>
                      </a:r>
                    </a:p>
                  </a:txBody>
                  <a:tcPr/>
                </a:tc>
                <a:tc>
                  <a:txBody>
                    <a:bodyPr/>
                    <a:lstStyle/>
                    <a:p>
                      <a:r>
                        <a:rPr lang="el-GR" dirty="0"/>
                        <a:t>+</a:t>
                      </a:r>
                    </a:p>
                  </a:txBody>
                  <a:tcPr/>
                </a:tc>
                <a:extLst>
                  <a:ext uri="{0D108BD9-81ED-4DB2-BD59-A6C34878D82A}">
                    <a16:rowId xmlns:a16="http://schemas.microsoft.com/office/drawing/2014/main" val="3034432778"/>
                  </a:ext>
                </a:extLst>
              </a:tr>
              <a:tr h="370840">
                <a:tc>
                  <a:txBody>
                    <a:bodyPr/>
                    <a:lstStyle/>
                    <a:p>
                      <a:r>
                        <a:rPr lang="el-GR" dirty="0"/>
                        <a:t>Αφαίρεση</a:t>
                      </a:r>
                    </a:p>
                  </a:txBody>
                  <a:tcPr/>
                </a:tc>
                <a:tc>
                  <a:txBody>
                    <a:bodyPr/>
                    <a:lstStyle/>
                    <a:p>
                      <a:r>
                        <a:rPr lang="el-GR" dirty="0"/>
                        <a:t>-</a:t>
                      </a:r>
                    </a:p>
                  </a:txBody>
                  <a:tcPr/>
                </a:tc>
                <a:extLst>
                  <a:ext uri="{0D108BD9-81ED-4DB2-BD59-A6C34878D82A}">
                    <a16:rowId xmlns:a16="http://schemas.microsoft.com/office/drawing/2014/main" val="2990795570"/>
                  </a:ext>
                </a:extLst>
              </a:tr>
            </a:tbl>
          </a:graphicData>
        </a:graphic>
      </p:graphicFrame>
    </p:spTree>
    <p:extLst>
      <p:ext uri="{BB962C8B-B14F-4D97-AF65-F5344CB8AC3E}">
        <p14:creationId xmlns:p14="http://schemas.microsoft.com/office/powerpoint/2010/main" val="2020924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AB6F2-7BD5-26EA-94F0-C8008DD78AD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BEE80D0-5EE7-1C08-68C5-A4DB50889972}"/>
              </a:ext>
            </a:extLst>
          </p:cNvPr>
          <p:cNvSpPr>
            <a:spLocks noGrp="1"/>
          </p:cNvSpPr>
          <p:nvPr>
            <p:ph type="title"/>
          </p:nvPr>
        </p:nvSpPr>
        <p:spPr/>
        <p:txBody>
          <a:bodyPr/>
          <a:lstStyle/>
          <a:p>
            <a:r>
              <a:rPr lang="el-GR" dirty="0"/>
              <a:t>Τελεστές (Σύμβολα Πράξεων)</a:t>
            </a:r>
          </a:p>
        </p:txBody>
      </p:sp>
      <p:sp>
        <p:nvSpPr>
          <p:cNvPr id="3" name="Θέση περιεχομένου 2">
            <a:extLst>
              <a:ext uri="{FF2B5EF4-FFF2-40B4-BE49-F238E27FC236}">
                <a16:creationId xmlns:a16="http://schemas.microsoft.com/office/drawing/2014/main" id="{01D62A3C-0F09-9AC3-F2D2-697B6B921A12}"/>
              </a:ext>
            </a:extLst>
          </p:cNvPr>
          <p:cNvSpPr>
            <a:spLocks noGrp="1"/>
          </p:cNvSpPr>
          <p:nvPr>
            <p:ph idx="1"/>
          </p:nvPr>
        </p:nvSpPr>
        <p:spPr/>
        <p:txBody>
          <a:bodyPr/>
          <a:lstStyle/>
          <a:p>
            <a:pPr marL="0" indent="0">
              <a:buNone/>
            </a:pPr>
            <a:r>
              <a:rPr lang="el-GR" b="1" dirty="0"/>
              <a:t>(Β) Συγκριτικοί</a:t>
            </a:r>
          </a:p>
          <a:p>
            <a:pPr marL="0" indent="0">
              <a:buNone/>
            </a:pPr>
            <a:endParaRPr lang="el-GR" dirty="0"/>
          </a:p>
          <a:p>
            <a:endParaRPr lang="el-GR" dirty="0"/>
          </a:p>
        </p:txBody>
      </p:sp>
      <p:graphicFrame>
        <p:nvGraphicFramePr>
          <p:cNvPr id="4" name="Πίνακας 3">
            <a:extLst>
              <a:ext uri="{FF2B5EF4-FFF2-40B4-BE49-F238E27FC236}">
                <a16:creationId xmlns:a16="http://schemas.microsoft.com/office/drawing/2014/main" id="{F22573C0-72C7-114C-2D39-D7A501043F86}"/>
              </a:ext>
            </a:extLst>
          </p:cNvPr>
          <p:cNvGraphicFramePr>
            <a:graphicFrameLocks noGrp="1"/>
          </p:cNvGraphicFramePr>
          <p:nvPr>
            <p:extLst>
              <p:ext uri="{D42A27DB-BD31-4B8C-83A1-F6EECF244321}">
                <p14:modId xmlns:p14="http://schemas.microsoft.com/office/powerpoint/2010/main" val="3597276178"/>
              </p:ext>
            </p:extLst>
          </p:nvPr>
        </p:nvGraphicFramePr>
        <p:xfrm>
          <a:off x="911668" y="2821735"/>
          <a:ext cx="8128000" cy="2595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59220362"/>
                    </a:ext>
                  </a:extLst>
                </a:gridCol>
                <a:gridCol w="4064000">
                  <a:extLst>
                    <a:ext uri="{9D8B030D-6E8A-4147-A177-3AD203B41FA5}">
                      <a16:colId xmlns:a16="http://schemas.microsoft.com/office/drawing/2014/main" val="3430681988"/>
                    </a:ext>
                  </a:extLst>
                </a:gridCol>
              </a:tblGrid>
              <a:tr h="370840">
                <a:tc>
                  <a:txBody>
                    <a:bodyPr/>
                    <a:lstStyle/>
                    <a:p>
                      <a:r>
                        <a:rPr lang="el-GR" dirty="0"/>
                        <a:t>Τελεστής</a:t>
                      </a:r>
                    </a:p>
                  </a:txBody>
                  <a:tcPr/>
                </a:tc>
                <a:tc>
                  <a:txBody>
                    <a:bodyPr/>
                    <a:lstStyle/>
                    <a:p>
                      <a:r>
                        <a:rPr lang="el-GR" dirty="0"/>
                        <a:t>Συμβολισμός</a:t>
                      </a:r>
                    </a:p>
                  </a:txBody>
                  <a:tcPr/>
                </a:tc>
                <a:extLst>
                  <a:ext uri="{0D108BD9-81ED-4DB2-BD59-A6C34878D82A}">
                    <a16:rowId xmlns:a16="http://schemas.microsoft.com/office/drawing/2014/main" val="1223082363"/>
                  </a:ext>
                </a:extLst>
              </a:tr>
              <a:tr h="370840">
                <a:tc>
                  <a:txBody>
                    <a:bodyPr/>
                    <a:lstStyle/>
                    <a:p>
                      <a:r>
                        <a:rPr lang="el-GR" dirty="0"/>
                        <a:t>Μεγαλύτερο</a:t>
                      </a:r>
                    </a:p>
                  </a:txBody>
                  <a:tcPr/>
                </a:tc>
                <a:tc>
                  <a:txBody>
                    <a:bodyPr/>
                    <a:lstStyle/>
                    <a:p>
                      <a:r>
                        <a:rPr lang="el-GR" dirty="0"/>
                        <a:t>&gt;</a:t>
                      </a:r>
                    </a:p>
                  </a:txBody>
                  <a:tcPr/>
                </a:tc>
                <a:extLst>
                  <a:ext uri="{0D108BD9-81ED-4DB2-BD59-A6C34878D82A}">
                    <a16:rowId xmlns:a16="http://schemas.microsoft.com/office/drawing/2014/main" val="637046596"/>
                  </a:ext>
                </a:extLst>
              </a:tr>
              <a:tr h="370840">
                <a:tc>
                  <a:txBody>
                    <a:bodyPr/>
                    <a:lstStyle/>
                    <a:p>
                      <a:r>
                        <a:rPr lang="el-GR" dirty="0"/>
                        <a:t>Μεγαλύτερο ή ίσο</a:t>
                      </a:r>
                    </a:p>
                  </a:txBody>
                  <a:tcPr/>
                </a:tc>
                <a:tc>
                  <a:txBody>
                    <a:bodyPr/>
                    <a:lstStyle/>
                    <a:p>
                      <a:r>
                        <a:rPr lang="el-GR" dirty="0"/>
                        <a:t>&gt;=</a:t>
                      </a:r>
                    </a:p>
                  </a:txBody>
                  <a:tcPr/>
                </a:tc>
                <a:extLst>
                  <a:ext uri="{0D108BD9-81ED-4DB2-BD59-A6C34878D82A}">
                    <a16:rowId xmlns:a16="http://schemas.microsoft.com/office/drawing/2014/main" val="4137829543"/>
                  </a:ext>
                </a:extLst>
              </a:tr>
              <a:tr h="370840">
                <a:tc>
                  <a:txBody>
                    <a:bodyPr/>
                    <a:lstStyle/>
                    <a:p>
                      <a:r>
                        <a:rPr lang="el-GR" dirty="0"/>
                        <a:t>Μικρότερο</a:t>
                      </a:r>
                    </a:p>
                  </a:txBody>
                  <a:tcPr/>
                </a:tc>
                <a:tc>
                  <a:txBody>
                    <a:bodyPr/>
                    <a:lstStyle/>
                    <a:p>
                      <a:r>
                        <a:rPr lang="el-GR" dirty="0"/>
                        <a:t>&lt;</a:t>
                      </a:r>
                    </a:p>
                  </a:txBody>
                  <a:tcPr/>
                </a:tc>
                <a:extLst>
                  <a:ext uri="{0D108BD9-81ED-4DB2-BD59-A6C34878D82A}">
                    <a16:rowId xmlns:a16="http://schemas.microsoft.com/office/drawing/2014/main" val="3172145347"/>
                  </a:ext>
                </a:extLst>
              </a:tr>
              <a:tr h="370840">
                <a:tc>
                  <a:txBody>
                    <a:bodyPr/>
                    <a:lstStyle/>
                    <a:p>
                      <a:r>
                        <a:rPr lang="el-GR" dirty="0"/>
                        <a:t>Μικρότερο ή ίσο</a:t>
                      </a:r>
                    </a:p>
                  </a:txBody>
                  <a:tcPr/>
                </a:tc>
                <a:tc>
                  <a:txBody>
                    <a:bodyPr/>
                    <a:lstStyle/>
                    <a:p>
                      <a:r>
                        <a:rPr lang="el-GR" dirty="0"/>
                        <a:t>&lt;=</a:t>
                      </a:r>
                    </a:p>
                  </a:txBody>
                  <a:tcPr/>
                </a:tc>
                <a:extLst>
                  <a:ext uri="{0D108BD9-81ED-4DB2-BD59-A6C34878D82A}">
                    <a16:rowId xmlns:a16="http://schemas.microsoft.com/office/drawing/2014/main" val="2707025124"/>
                  </a:ext>
                </a:extLst>
              </a:tr>
              <a:tr h="370840">
                <a:tc>
                  <a:txBody>
                    <a:bodyPr/>
                    <a:lstStyle/>
                    <a:p>
                      <a:r>
                        <a:rPr lang="el-GR" dirty="0"/>
                        <a:t>Ίσο</a:t>
                      </a:r>
                    </a:p>
                  </a:txBody>
                  <a:tcPr/>
                </a:tc>
                <a:tc>
                  <a:txBody>
                    <a:bodyPr/>
                    <a:lstStyle/>
                    <a:p>
                      <a:r>
                        <a:rPr lang="el-GR" dirty="0"/>
                        <a:t>=</a:t>
                      </a:r>
                      <a:r>
                        <a:rPr lang="en-US" dirty="0"/>
                        <a:t>=</a:t>
                      </a:r>
                      <a:endParaRPr lang="el-GR" dirty="0"/>
                    </a:p>
                  </a:txBody>
                  <a:tcPr/>
                </a:tc>
                <a:extLst>
                  <a:ext uri="{0D108BD9-81ED-4DB2-BD59-A6C34878D82A}">
                    <a16:rowId xmlns:a16="http://schemas.microsoft.com/office/drawing/2014/main" val="2050830179"/>
                  </a:ext>
                </a:extLst>
              </a:tr>
              <a:tr h="370840">
                <a:tc>
                  <a:txBody>
                    <a:bodyPr/>
                    <a:lstStyle/>
                    <a:p>
                      <a:r>
                        <a:rPr lang="el-GR" dirty="0"/>
                        <a:t>Διάφορο</a:t>
                      </a:r>
                    </a:p>
                  </a:txBody>
                  <a:tcPr/>
                </a:tc>
                <a:tc>
                  <a:txBody>
                    <a:bodyPr/>
                    <a:lstStyle/>
                    <a:p>
                      <a:r>
                        <a:rPr lang="en-US" dirty="0"/>
                        <a:t>!=</a:t>
                      </a:r>
                      <a:endParaRPr lang="el-GR" dirty="0"/>
                    </a:p>
                  </a:txBody>
                  <a:tcPr/>
                </a:tc>
                <a:extLst>
                  <a:ext uri="{0D108BD9-81ED-4DB2-BD59-A6C34878D82A}">
                    <a16:rowId xmlns:a16="http://schemas.microsoft.com/office/drawing/2014/main" val="2361613461"/>
                  </a:ext>
                </a:extLst>
              </a:tr>
            </a:tbl>
          </a:graphicData>
        </a:graphic>
      </p:graphicFrame>
    </p:spTree>
    <p:extLst>
      <p:ext uri="{BB962C8B-B14F-4D97-AF65-F5344CB8AC3E}">
        <p14:creationId xmlns:p14="http://schemas.microsoft.com/office/powerpoint/2010/main" val="4097588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43301-8933-4CA9-3A33-FBE570D8DF0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9790504-DBD4-23A0-706E-A6CE6052C069}"/>
              </a:ext>
            </a:extLst>
          </p:cNvPr>
          <p:cNvSpPr>
            <a:spLocks noGrp="1"/>
          </p:cNvSpPr>
          <p:nvPr>
            <p:ph type="title"/>
          </p:nvPr>
        </p:nvSpPr>
        <p:spPr/>
        <p:txBody>
          <a:bodyPr/>
          <a:lstStyle/>
          <a:p>
            <a:r>
              <a:rPr lang="el-GR" dirty="0"/>
              <a:t>Τελεστές (Σύμβολα Πράξεων)</a:t>
            </a:r>
          </a:p>
        </p:txBody>
      </p:sp>
      <p:sp>
        <p:nvSpPr>
          <p:cNvPr id="3" name="Θέση περιεχομένου 2">
            <a:extLst>
              <a:ext uri="{FF2B5EF4-FFF2-40B4-BE49-F238E27FC236}">
                <a16:creationId xmlns:a16="http://schemas.microsoft.com/office/drawing/2014/main" id="{42348D0D-BB9D-F503-8C11-891ECD921CFF}"/>
              </a:ext>
            </a:extLst>
          </p:cNvPr>
          <p:cNvSpPr>
            <a:spLocks noGrp="1"/>
          </p:cNvSpPr>
          <p:nvPr>
            <p:ph idx="1"/>
          </p:nvPr>
        </p:nvSpPr>
        <p:spPr/>
        <p:txBody>
          <a:bodyPr/>
          <a:lstStyle/>
          <a:p>
            <a:pPr marL="0" indent="0">
              <a:buNone/>
            </a:pPr>
            <a:r>
              <a:rPr lang="el-GR" b="1" dirty="0"/>
              <a:t>(Β) Λογικοί</a:t>
            </a:r>
          </a:p>
          <a:p>
            <a:pPr marL="0" indent="0">
              <a:buNone/>
            </a:pPr>
            <a:endParaRPr lang="el-GR" dirty="0"/>
          </a:p>
          <a:p>
            <a:endParaRPr lang="el-GR" dirty="0"/>
          </a:p>
        </p:txBody>
      </p:sp>
      <p:graphicFrame>
        <p:nvGraphicFramePr>
          <p:cNvPr id="4" name="Πίνακας 3">
            <a:extLst>
              <a:ext uri="{FF2B5EF4-FFF2-40B4-BE49-F238E27FC236}">
                <a16:creationId xmlns:a16="http://schemas.microsoft.com/office/drawing/2014/main" id="{B0536767-9658-0B0F-08DE-9CD48425823E}"/>
              </a:ext>
            </a:extLst>
          </p:cNvPr>
          <p:cNvGraphicFramePr>
            <a:graphicFrameLocks noGrp="1"/>
          </p:cNvGraphicFramePr>
          <p:nvPr>
            <p:extLst>
              <p:ext uri="{D42A27DB-BD31-4B8C-83A1-F6EECF244321}">
                <p14:modId xmlns:p14="http://schemas.microsoft.com/office/powerpoint/2010/main" val="3607529565"/>
              </p:ext>
            </p:extLst>
          </p:nvPr>
        </p:nvGraphicFramePr>
        <p:xfrm>
          <a:off x="911668" y="2821735"/>
          <a:ext cx="8128000" cy="1483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59220362"/>
                    </a:ext>
                  </a:extLst>
                </a:gridCol>
                <a:gridCol w="4064000">
                  <a:extLst>
                    <a:ext uri="{9D8B030D-6E8A-4147-A177-3AD203B41FA5}">
                      <a16:colId xmlns:a16="http://schemas.microsoft.com/office/drawing/2014/main" val="3430681988"/>
                    </a:ext>
                  </a:extLst>
                </a:gridCol>
              </a:tblGrid>
              <a:tr h="370840">
                <a:tc>
                  <a:txBody>
                    <a:bodyPr/>
                    <a:lstStyle/>
                    <a:p>
                      <a:r>
                        <a:rPr lang="el-GR" dirty="0"/>
                        <a:t>Τελεστής</a:t>
                      </a:r>
                    </a:p>
                  </a:txBody>
                  <a:tcPr/>
                </a:tc>
                <a:tc>
                  <a:txBody>
                    <a:bodyPr/>
                    <a:lstStyle/>
                    <a:p>
                      <a:r>
                        <a:rPr lang="el-GR" dirty="0"/>
                        <a:t>Συμβολισμός</a:t>
                      </a:r>
                    </a:p>
                  </a:txBody>
                  <a:tcPr/>
                </a:tc>
                <a:extLst>
                  <a:ext uri="{0D108BD9-81ED-4DB2-BD59-A6C34878D82A}">
                    <a16:rowId xmlns:a16="http://schemas.microsoft.com/office/drawing/2014/main" val="1223082363"/>
                  </a:ext>
                </a:extLst>
              </a:tr>
              <a:tr h="370840">
                <a:tc>
                  <a:txBody>
                    <a:bodyPr/>
                    <a:lstStyle/>
                    <a:p>
                      <a:r>
                        <a:rPr lang="en-US" dirty="0"/>
                        <a:t>NOT</a:t>
                      </a:r>
                      <a:endParaRPr lang="el-GR" dirty="0"/>
                    </a:p>
                  </a:txBody>
                  <a:tcPr/>
                </a:tc>
                <a:tc>
                  <a:txBody>
                    <a:bodyPr/>
                    <a:lstStyle/>
                    <a:p>
                      <a:r>
                        <a:rPr lang="el-GR" dirty="0"/>
                        <a:t>Όχι (Άρνηση)</a:t>
                      </a:r>
                    </a:p>
                  </a:txBody>
                  <a:tcPr/>
                </a:tc>
                <a:extLst>
                  <a:ext uri="{0D108BD9-81ED-4DB2-BD59-A6C34878D82A}">
                    <a16:rowId xmlns:a16="http://schemas.microsoft.com/office/drawing/2014/main" val="637046596"/>
                  </a:ext>
                </a:extLst>
              </a:tr>
              <a:tr h="370840">
                <a:tc>
                  <a:txBody>
                    <a:bodyPr/>
                    <a:lstStyle/>
                    <a:p>
                      <a:r>
                        <a:rPr lang="en-US" dirty="0"/>
                        <a:t>AND</a:t>
                      </a:r>
                      <a:endParaRPr lang="el-GR" dirty="0"/>
                    </a:p>
                  </a:txBody>
                  <a:tcPr/>
                </a:tc>
                <a:tc>
                  <a:txBody>
                    <a:bodyPr/>
                    <a:lstStyle/>
                    <a:p>
                      <a:r>
                        <a:rPr lang="el-GR" dirty="0"/>
                        <a:t>ΚΑΙ</a:t>
                      </a:r>
                    </a:p>
                  </a:txBody>
                  <a:tcPr/>
                </a:tc>
                <a:extLst>
                  <a:ext uri="{0D108BD9-81ED-4DB2-BD59-A6C34878D82A}">
                    <a16:rowId xmlns:a16="http://schemas.microsoft.com/office/drawing/2014/main" val="4137829543"/>
                  </a:ext>
                </a:extLst>
              </a:tr>
              <a:tr h="370840">
                <a:tc>
                  <a:txBody>
                    <a:bodyPr/>
                    <a:lstStyle/>
                    <a:p>
                      <a:r>
                        <a:rPr lang="en-US" dirty="0"/>
                        <a:t>OR</a:t>
                      </a:r>
                      <a:endParaRPr lang="el-GR" dirty="0"/>
                    </a:p>
                  </a:txBody>
                  <a:tcPr/>
                </a:tc>
                <a:tc>
                  <a:txBody>
                    <a:bodyPr/>
                    <a:lstStyle/>
                    <a:p>
                      <a:r>
                        <a:rPr lang="el-GR" dirty="0"/>
                        <a:t>Ή</a:t>
                      </a:r>
                    </a:p>
                  </a:txBody>
                  <a:tcPr/>
                </a:tc>
                <a:extLst>
                  <a:ext uri="{0D108BD9-81ED-4DB2-BD59-A6C34878D82A}">
                    <a16:rowId xmlns:a16="http://schemas.microsoft.com/office/drawing/2014/main" val="3172145347"/>
                  </a:ext>
                </a:extLst>
              </a:tr>
            </a:tbl>
          </a:graphicData>
        </a:graphic>
      </p:graphicFrame>
    </p:spTree>
    <p:extLst>
      <p:ext uri="{BB962C8B-B14F-4D97-AF65-F5344CB8AC3E}">
        <p14:creationId xmlns:p14="http://schemas.microsoft.com/office/powerpoint/2010/main" val="3826184042"/>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218</TotalTime>
  <Words>3545</Words>
  <Application>Microsoft Office PowerPoint</Application>
  <PresentationFormat>Ευρεία οθόνη</PresentationFormat>
  <Paragraphs>313</Paragraphs>
  <Slides>42</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42</vt:i4>
      </vt:variant>
    </vt:vector>
  </HeadingPairs>
  <TitlesOfParts>
    <vt:vector size="50" baseType="lpstr">
      <vt:lpstr>Arial</vt:lpstr>
      <vt:lpstr>AvenirNext-Regular</vt:lpstr>
      <vt:lpstr>Ayuthaya</vt:lpstr>
      <vt:lpstr>Tahoma</vt:lpstr>
      <vt:lpstr>Trebuchet MS</vt:lpstr>
      <vt:lpstr>Wingdings</vt:lpstr>
      <vt:lpstr>Wingdings 3</vt:lpstr>
      <vt:lpstr>Όψη</vt:lpstr>
      <vt:lpstr>Python</vt:lpstr>
      <vt:lpstr>Τι είναι η Python</vt:lpstr>
      <vt:lpstr>Εγκατάσταση Python</vt:lpstr>
      <vt:lpstr>Πρώτες εντολές</vt:lpstr>
      <vt:lpstr>Εντολή print</vt:lpstr>
      <vt:lpstr>Εντολή print</vt:lpstr>
      <vt:lpstr>Τελεστές (Σύμβολα Πράξεων)</vt:lpstr>
      <vt:lpstr>Τελεστές (Σύμβολα Πράξεων)</vt:lpstr>
      <vt:lpstr>Τελεστές (Σύμβολα Πράξεων)</vt:lpstr>
      <vt:lpstr>Παραδείγματα πράξεων</vt:lpstr>
      <vt:lpstr>Μεταβλητές</vt:lpstr>
      <vt:lpstr>Μεταβλητές</vt:lpstr>
      <vt:lpstr>Μεταβλητές</vt:lpstr>
      <vt:lpstr>Μεταβλητές</vt:lpstr>
      <vt:lpstr>Μεταβλητές</vt:lpstr>
      <vt:lpstr>Εργασία με μεταβλητές</vt:lpstr>
      <vt:lpstr>Εργασία με μεταβλητές</vt:lpstr>
      <vt:lpstr>Δραστηριότητες</vt:lpstr>
      <vt:lpstr>Δραστηριότητες</vt:lpstr>
      <vt:lpstr>Δραστηριότητες</vt:lpstr>
      <vt:lpstr>Πρόγραμμα</vt:lpstr>
      <vt:lpstr>Εισαγωγή δεδομένων</vt:lpstr>
      <vt:lpstr>Σχόλια</vt:lpstr>
      <vt:lpstr>Τύπος μεταβλητής</vt:lpstr>
      <vt:lpstr>Ασκήσεις στη δομή ακολουθίας</vt:lpstr>
      <vt:lpstr>Ασκήσεις στη δομή ακολουθίας</vt:lpstr>
      <vt:lpstr>Αποφάσεις… (Δομή Επιλογής)</vt:lpstr>
      <vt:lpstr>Εντολή if</vt:lpstr>
      <vt:lpstr>Εντολή if-else</vt:lpstr>
      <vt:lpstr>Επαναλήψεις</vt:lpstr>
      <vt:lpstr>Εντολή While</vt:lpstr>
      <vt:lpstr>Δραστηριότητα</vt:lpstr>
      <vt:lpstr>Δραστηριότητα</vt:lpstr>
      <vt:lpstr>Δραστηριότητα</vt:lpstr>
      <vt:lpstr>Δραστηριότητα</vt:lpstr>
      <vt:lpstr>Δραστηριότητα</vt:lpstr>
      <vt:lpstr>Δραστηριότητα</vt:lpstr>
      <vt:lpstr>Δραστηριότητα</vt:lpstr>
      <vt:lpstr>Εντολή for</vt:lpstr>
      <vt:lpstr>Εντολή for</vt:lpstr>
      <vt:lpstr>Εντολή for</vt:lpstr>
      <vt:lpstr>Εντολή for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ΕΛΕΝΗ</dc:creator>
  <cp:lastModifiedBy>ΕΛΕΝΗ</cp:lastModifiedBy>
  <cp:revision>18</cp:revision>
  <dcterms:created xsi:type="dcterms:W3CDTF">2024-11-18T15:05:50Z</dcterms:created>
  <dcterms:modified xsi:type="dcterms:W3CDTF">2024-11-19T17:19:12Z</dcterms:modified>
</cp:coreProperties>
</file>