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6" r:id="rId7"/>
    <p:sldId id="269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60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64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7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00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675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38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745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72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48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5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88C9-356E-4B12-B09C-80EF8138E4D1}" type="datetimeFigureOut">
              <a:rPr lang="el-GR" smtClean="0"/>
              <a:t>16/10/2022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63738-E6FC-46A4-80B7-EFFD01C47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3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r="5215"/>
          <a:stretch/>
        </p:blipFill>
        <p:spPr bwMode="auto">
          <a:xfrm>
            <a:off x="-1" y="-6504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7483"/>
            <a:ext cx="9143999" cy="1470025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l-GR" b="1" dirty="0" smtClean="0"/>
              <a:t>ΕΡΕΥΝΑ ΚΑΙ ΠΕΙΡΑΜΑΤΙΣΜΟΣ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450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ΜΕΤΡΗΣΗ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4624" y="1340768"/>
            <a:ext cx="8719864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• </a:t>
            </a:r>
            <a:r>
              <a:rPr lang="el-GR" sz="2800" dirty="0"/>
              <a:t>Μέτρηση είναι η </a:t>
            </a:r>
            <a:r>
              <a:rPr lang="el-GR" sz="2800" dirty="0" smtClean="0"/>
              <a:t>συστηματική διαδικασία </a:t>
            </a:r>
            <a:r>
              <a:rPr lang="el-GR" sz="2800" b="1" dirty="0"/>
              <a:t>καταχώρισης</a:t>
            </a:r>
            <a:r>
              <a:rPr lang="el-GR" sz="2800" dirty="0"/>
              <a:t> </a:t>
            </a:r>
            <a:r>
              <a:rPr lang="el-GR" sz="2800" b="1" dirty="0" smtClean="0"/>
              <a:t>αριθμητικών τιμών </a:t>
            </a:r>
            <a:r>
              <a:rPr lang="el-GR" sz="2800" dirty="0"/>
              <a:t>σε ανθρώπους, αντικείμενα, </a:t>
            </a:r>
            <a:r>
              <a:rPr lang="el-GR" sz="2800" dirty="0" smtClean="0"/>
              <a:t>ή γεγονότα </a:t>
            </a:r>
            <a:r>
              <a:rPr lang="el-GR" sz="2800" dirty="0"/>
              <a:t>σύμφωνα με ένα </a:t>
            </a:r>
            <a:r>
              <a:rPr lang="el-GR" sz="2800" b="1" dirty="0" smtClean="0"/>
              <a:t>σύνολο κανόνων</a:t>
            </a:r>
            <a:r>
              <a:rPr lang="el-GR" sz="2800" dirty="0"/>
              <a:t>.</a:t>
            </a:r>
            <a:endParaRPr lang="el-G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88" y="3311445"/>
            <a:ext cx="4864968" cy="31085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• </a:t>
            </a:r>
            <a:r>
              <a:rPr lang="el-GR" sz="2800" dirty="0"/>
              <a:t>Η μέτρηση μας επιτρέπει όχι μόνο </a:t>
            </a:r>
            <a:r>
              <a:rPr lang="el-GR" sz="2800" dirty="0" smtClean="0"/>
              <a:t>να </a:t>
            </a:r>
            <a:r>
              <a:rPr lang="el-GR" sz="2800" b="1" dirty="0" smtClean="0"/>
              <a:t>περιγράφουμε </a:t>
            </a:r>
            <a:r>
              <a:rPr lang="el-GR" sz="2800" b="1" dirty="0"/>
              <a:t>διαφορές</a:t>
            </a:r>
            <a:r>
              <a:rPr lang="el-GR" sz="2800" dirty="0"/>
              <a:t>, αλλά </a:t>
            </a:r>
            <a:r>
              <a:rPr lang="el-GR" sz="2800" dirty="0" smtClean="0"/>
              <a:t>να μπορούμε </a:t>
            </a:r>
            <a:r>
              <a:rPr lang="el-GR" sz="2800" b="1" dirty="0"/>
              <a:t>να </a:t>
            </a:r>
            <a:r>
              <a:rPr lang="el-GR" sz="2800" b="1" dirty="0" smtClean="0"/>
              <a:t>ιεραρχήσουμε </a:t>
            </a:r>
            <a:r>
              <a:rPr lang="el-GR" sz="2800" dirty="0" smtClean="0"/>
              <a:t>ανθρώπους</a:t>
            </a:r>
            <a:r>
              <a:rPr lang="el-GR" sz="2800" dirty="0"/>
              <a:t>, αντικείμενα ή </a:t>
            </a:r>
            <a:r>
              <a:rPr lang="el-GR" sz="2800" dirty="0" smtClean="0"/>
              <a:t>γεγονότα, με </a:t>
            </a:r>
            <a:r>
              <a:rPr lang="el-GR" sz="2800" dirty="0"/>
              <a:t>σημείο αναφοράς τη μεταβλητή </a:t>
            </a:r>
            <a:r>
              <a:rPr lang="el-GR" sz="2800" dirty="0" smtClean="0"/>
              <a:t>που μετρούμε.</a:t>
            </a:r>
            <a:endParaRPr lang="el-G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65658"/>
            <a:ext cx="4045416" cy="404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2913"/>
          <a:stretch/>
        </p:blipFill>
        <p:spPr bwMode="auto">
          <a:xfrm>
            <a:off x="1" y="1288669"/>
            <a:ext cx="9144000" cy="55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1288669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 smtClean="0"/>
              <a:t>ΤΙ ΕΙΝΑΙ Η </a:t>
            </a:r>
            <a:r>
              <a:rPr lang="el-GR" sz="3600" b="1" dirty="0"/>
              <a:t>ΕΓΚΥΡΗ ΓΝΩΣΗ;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22467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Η επιστημονική έρευνα </a:t>
            </a:r>
            <a:r>
              <a:rPr lang="el-GR" sz="2800" dirty="0" smtClean="0"/>
              <a:t>δέχεται</a:t>
            </a:r>
            <a:r>
              <a:rPr lang="en-GB" sz="2800" dirty="0" smtClean="0"/>
              <a:t> </a:t>
            </a:r>
            <a:r>
              <a:rPr lang="el-GR" sz="2800" dirty="0" smtClean="0"/>
              <a:t>ότι </a:t>
            </a:r>
            <a:r>
              <a:rPr lang="el-GR" sz="2800" dirty="0"/>
              <a:t>για να είναι η </a:t>
            </a:r>
            <a:r>
              <a:rPr lang="el-GR" sz="2800" b="1" dirty="0"/>
              <a:t>γνώση </a:t>
            </a:r>
            <a:r>
              <a:rPr lang="el-GR" sz="2800" b="1" dirty="0" smtClean="0"/>
              <a:t>έγκυρη</a:t>
            </a:r>
            <a:r>
              <a:rPr lang="en-GB" sz="2800" b="1" dirty="0" smtClean="0"/>
              <a:t> </a:t>
            </a:r>
            <a:r>
              <a:rPr lang="el-GR" sz="2800" dirty="0" smtClean="0"/>
              <a:t>πρέπει </a:t>
            </a:r>
            <a:r>
              <a:rPr lang="el-GR" sz="2800" dirty="0"/>
              <a:t>να επαληθεύεται από τα</a:t>
            </a:r>
          </a:p>
          <a:p>
            <a:r>
              <a:rPr lang="el-GR" sz="2800" b="1" dirty="0"/>
              <a:t>εμπειρικά δεδομένα ,</a:t>
            </a:r>
            <a:r>
              <a:rPr lang="el-GR" sz="2800" b="1" dirty="0" smtClean="0"/>
              <a:t>πειράματα</a:t>
            </a:r>
            <a:r>
              <a:rPr lang="en-GB" sz="2800" b="1" dirty="0" smtClean="0"/>
              <a:t> </a:t>
            </a:r>
            <a:r>
              <a:rPr lang="el-GR" sz="2800" dirty="0" smtClean="0"/>
              <a:t>και </a:t>
            </a:r>
            <a:r>
              <a:rPr lang="el-GR" sz="2800" dirty="0"/>
              <a:t>να αποσκοπεί στη </a:t>
            </a:r>
            <a:r>
              <a:rPr lang="el-GR" sz="2800" b="1" dirty="0" smtClean="0"/>
              <a:t>γενίκευση</a:t>
            </a:r>
            <a:r>
              <a:rPr lang="en-GB" sz="2800" dirty="0" smtClean="0"/>
              <a:t> (</a:t>
            </a:r>
            <a:r>
              <a:rPr lang="el-GR" sz="2800" dirty="0" smtClean="0"/>
              <a:t>δηλαδή τα</a:t>
            </a:r>
            <a:r>
              <a:rPr lang="en-GB" sz="2800" dirty="0" smtClean="0"/>
              <a:t> </a:t>
            </a:r>
            <a:r>
              <a:rPr lang="el-GR" sz="2800" dirty="0" smtClean="0"/>
              <a:t>συμπεράσματα που</a:t>
            </a:r>
            <a:r>
              <a:rPr lang="en-GB" sz="2800" dirty="0" smtClean="0"/>
              <a:t> </a:t>
            </a:r>
            <a:r>
              <a:rPr lang="el-GR" sz="2800" dirty="0" smtClean="0"/>
              <a:t>βγαίνουν </a:t>
            </a:r>
            <a:r>
              <a:rPr lang="el-GR" sz="2800" dirty="0"/>
              <a:t>να έχουν </a:t>
            </a:r>
            <a:r>
              <a:rPr lang="el-GR" sz="2800" dirty="0" smtClean="0"/>
              <a:t>τη</a:t>
            </a:r>
            <a:r>
              <a:rPr lang="en-GB" sz="2800" dirty="0"/>
              <a:t> </a:t>
            </a:r>
            <a:r>
              <a:rPr lang="el-GR" sz="2800" dirty="0" smtClean="0"/>
              <a:t>μεγαλύτερη </a:t>
            </a:r>
            <a:r>
              <a:rPr lang="el-GR" sz="2800" dirty="0"/>
              <a:t>δυνατή ισχύ).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45510"/>
            <a:ext cx="9173737" cy="267765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dirty="0"/>
              <a:t>Μια έρευνα είναι </a:t>
            </a:r>
            <a:r>
              <a:rPr lang="el-GR" sz="2800" b="1" dirty="0"/>
              <a:t>αξιόπιστη </a:t>
            </a:r>
            <a:r>
              <a:rPr lang="el-GR" sz="2800" dirty="0"/>
              <a:t>όταν επαναλαμβάνεται με τις ίδιες συνθήκες και μέθοδο και δίνει τα ίδια αποτελέσματα.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/>
              <a:t>Μια έρευνα είναι </a:t>
            </a:r>
            <a:r>
              <a:rPr lang="el-GR" sz="2800" b="1" dirty="0"/>
              <a:t>αντικειμενική </a:t>
            </a:r>
            <a:r>
              <a:rPr lang="el-GR" sz="2800" dirty="0"/>
              <a:t>όταν ο ερευνητής ερμηνεύει αντικειμενικά τα αποτελέσματα και δεν επηρεάζεται </a:t>
            </a:r>
            <a:r>
              <a:rPr lang="el-GR" sz="2800" dirty="0" smtClean="0"/>
              <a:t>από</a:t>
            </a:r>
            <a:r>
              <a:rPr lang="en-GB" sz="2800" dirty="0" smtClean="0"/>
              <a:t> </a:t>
            </a:r>
            <a:r>
              <a:rPr lang="el-GR" sz="2800" dirty="0" smtClean="0"/>
              <a:t>την </a:t>
            </a:r>
            <a:r>
              <a:rPr lang="el-GR" sz="2800" dirty="0"/>
              <a:t>υποκειμενική του αντίληψη γι’ αυτά.</a:t>
            </a:r>
          </a:p>
        </p:txBody>
      </p:sp>
    </p:spTree>
    <p:extLst>
      <p:ext uri="{BB962C8B-B14F-4D97-AF65-F5344CB8AC3E}">
        <p14:creationId xmlns:p14="http://schemas.microsoft.com/office/powerpoint/2010/main" val="27408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0"/>
          <a:stretch/>
        </p:blipFill>
        <p:spPr bwMode="auto">
          <a:xfrm>
            <a:off x="0" y="1052736"/>
            <a:ext cx="915767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ΤΑΞΙΝΟΜΗΣΗ </a:t>
            </a:r>
            <a:r>
              <a:rPr lang="el-GR" sz="2800" b="1" dirty="0" smtClean="0"/>
              <a:t>ΕΠΙΣΤΗΜΟΝΙΚΗΣ ΕΡΕΥΝΑΣ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144000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•</a:t>
            </a:r>
            <a:r>
              <a:rPr lang="el-GR" sz="2800" dirty="0"/>
              <a:t>Ως προς τη δυνατότητα </a:t>
            </a:r>
            <a:r>
              <a:rPr lang="el-GR" sz="2800" b="1" dirty="0" smtClean="0"/>
              <a:t>πρακτικής αξιοποίησης</a:t>
            </a:r>
            <a:r>
              <a:rPr lang="el-GR" sz="2800" dirty="0" smtClean="0"/>
              <a:t> </a:t>
            </a:r>
            <a:r>
              <a:rPr lang="el-GR" sz="2800" dirty="0"/>
              <a:t>των </a:t>
            </a:r>
            <a:r>
              <a:rPr lang="el-GR" sz="2800" dirty="0" smtClean="0"/>
              <a:t>ερευνητικών αποτελεσμάτων</a:t>
            </a:r>
            <a:r>
              <a:rPr lang="el-GR" sz="2800" b="1" dirty="0"/>
              <a:t>: Βασική ή </a:t>
            </a:r>
            <a:r>
              <a:rPr lang="el-GR" sz="2800" b="1" dirty="0" smtClean="0"/>
              <a:t>θεωρητική έρευνα </a:t>
            </a:r>
            <a:r>
              <a:rPr lang="el-GR" sz="2800" b="1" dirty="0"/>
              <a:t>και εφαρμοσμένη έρευνα.</a:t>
            </a:r>
            <a:endParaRPr lang="el-G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96" y="2827617"/>
            <a:ext cx="9157672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• </a:t>
            </a:r>
            <a:r>
              <a:rPr lang="el-GR" sz="2800" dirty="0"/>
              <a:t>Ως προς τον </a:t>
            </a:r>
            <a:r>
              <a:rPr lang="el-GR" sz="2800" b="1" dirty="0"/>
              <a:t>επιστημονικό κλάδο</a:t>
            </a:r>
            <a:r>
              <a:rPr lang="el-GR" sz="2800" dirty="0"/>
              <a:t>:</a:t>
            </a:r>
          </a:p>
          <a:p>
            <a:r>
              <a:rPr lang="el-GR" sz="2800" b="1" dirty="0"/>
              <a:t>Παιδαγωγική, βιολογική, </a:t>
            </a:r>
            <a:r>
              <a:rPr lang="el-GR" sz="2800" b="1" dirty="0" smtClean="0"/>
              <a:t>κοινωνιολογική, ιστορική, εθνογραφική </a:t>
            </a:r>
            <a:r>
              <a:rPr lang="el-GR" sz="2800" b="1" dirty="0"/>
              <a:t>κ.λ.π.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9912" y="4437112"/>
            <a:ext cx="9167584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• </a:t>
            </a:r>
            <a:r>
              <a:rPr lang="el-GR" sz="2800" dirty="0"/>
              <a:t>Ως προς τον </a:t>
            </a:r>
            <a:r>
              <a:rPr lang="el-GR" sz="2800" b="1" dirty="0"/>
              <a:t>χώρο </a:t>
            </a:r>
            <a:r>
              <a:rPr lang="el-GR" sz="2800" dirty="0"/>
              <a:t>όπου διενεργείται </a:t>
            </a:r>
            <a:r>
              <a:rPr lang="el-GR" sz="2800" dirty="0" smtClean="0"/>
              <a:t>η έρευνα</a:t>
            </a:r>
            <a:r>
              <a:rPr lang="el-GR" sz="2800" b="1" dirty="0"/>
              <a:t>: Εργαστηριακή, επιτόπια </a:t>
            </a:r>
            <a:r>
              <a:rPr lang="el-GR" sz="2800" dirty="0"/>
              <a:t>κ.λ.π.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64" y="5661248"/>
            <a:ext cx="9167584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• Ως προς τον </a:t>
            </a:r>
            <a:r>
              <a:rPr lang="el-GR" sz="2800" b="1" dirty="0"/>
              <a:t>αριθμό</a:t>
            </a:r>
            <a:r>
              <a:rPr lang="el-GR" sz="2800" dirty="0"/>
              <a:t> των </a:t>
            </a:r>
            <a:r>
              <a:rPr lang="el-GR" sz="2800" dirty="0" smtClean="0"/>
              <a:t>εξεταζόμενων ατόμων</a:t>
            </a:r>
            <a:r>
              <a:rPr lang="el-GR" sz="2800" dirty="0"/>
              <a:t>: </a:t>
            </a:r>
            <a:r>
              <a:rPr lang="el-GR" sz="2800" b="1" dirty="0"/>
              <a:t>Δειγματοληπτική, </a:t>
            </a:r>
            <a:r>
              <a:rPr lang="el-GR" sz="2800" b="1" dirty="0" smtClean="0"/>
              <a:t>ατομική, περίπτωσης.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8805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 bwMode="auto">
          <a:xfrm>
            <a:off x="1679662" y="1052736"/>
            <a:ext cx="601216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ΒΑΣΙΚΗ ΕΡΕΥΝΑ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484" y="1340768"/>
            <a:ext cx="8916516" cy="31085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Καθοδηγείται από τη περιέργεια ή το ενδιαφέρον των</a:t>
            </a:r>
          </a:p>
          <a:p>
            <a:r>
              <a:rPr lang="el-GR" sz="2800" dirty="0"/>
              <a:t>επιστημόνων και έχει σαν σκοπό να κάνει κατανοητό, να</a:t>
            </a:r>
          </a:p>
          <a:p>
            <a:r>
              <a:rPr lang="el-GR" sz="2800" dirty="0"/>
              <a:t>εξηγήσει και να ερμηνεύσει το </a:t>
            </a:r>
            <a:r>
              <a:rPr lang="el-GR" sz="2800" b="1" dirty="0"/>
              <a:t>γιατί ο κόσμος είναι</a:t>
            </a:r>
          </a:p>
          <a:p>
            <a:r>
              <a:rPr lang="el-GR" sz="2800" b="1" dirty="0"/>
              <a:t>όπως είναι</a:t>
            </a:r>
            <a:r>
              <a:rPr lang="el-GR" sz="2800" dirty="0"/>
              <a:t> . Δεν κατασκευάζει ή επινοεί κάτι αλλά</a:t>
            </a:r>
          </a:p>
          <a:p>
            <a:r>
              <a:rPr lang="el-GR" sz="2800" b="1" dirty="0"/>
              <a:t>παράγει γνώση</a:t>
            </a:r>
            <a:r>
              <a:rPr lang="el-GR" sz="2800" dirty="0"/>
              <a:t>. Οι ανακαλύψεις που προκύπτουν από</a:t>
            </a:r>
          </a:p>
          <a:p>
            <a:r>
              <a:rPr lang="el-GR" sz="2800" dirty="0"/>
              <a:t>μια βασική έρευνα </a:t>
            </a:r>
            <a:r>
              <a:rPr lang="el-GR" sz="2800" b="1" dirty="0"/>
              <a:t>δεν φαίνεται να έχουν άμεση εμπορική</a:t>
            </a:r>
          </a:p>
          <a:p>
            <a:r>
              <a:rPr lang="el-GR" sz="2800" b="1" dirty="0"/>
              <a:t>αξία.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84" y="4869160"/>
            <a:ext cx="8754144" cy="181588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Παραδείγματα από το πεδίο της βασικής έρευνας :</a:t>
            </a:r>
          </a:p>
          <a:p>
            <a:r>
              <a:rPr lang="el-GR" sz="2800" dirty="0"/>
              <a:t>• Πώς άρχισε η δημιουργία του σύμπαντος;</a:t>
            </a:r>
          </a:p>
          <a:p>
            <a:r>
              <a:rPr lang="el-GR" sz="2800" dirty="0"/>
              <a:t>• Από τι συνίστανται τα πρωτόνια, τα ηλεκτρόνια και τα</a:t>
            </a:r>
          </a:p>
          <a:p>
            <a:r>
              <a:rPr lang="el-GR" sz="2800" dirty="0"/>
              <a:t>νετρόνια;</a:t>
            </a:r>
          </a:p>
        </p:txBody>
      </p:sp>
    </p:spTree>
    <p:extLst>
      <p:ext uri="{BB962C8B-B14F-4D97-AF65-F5344CB8AC3E}">
        <p14:creationId xmlns:p14="http://schemas.microsoft.com/office/powerpoint/2010/main" val="34677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 bwMode="auto">
          <a:xfrm>
            <a:off x="1679662" y="1052736"/>
            <a:ext cx="601216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ΒΑΣΙΚΗ </a:t>
            </a:r>
            <a:r>
              <a:rPr lang="el-GR" sz="2800" b="1" dirty="0" smtClean="0"/>
              <a:t>ΕΡΕΥΝΑ- ΠΑΡΑΔΕΙΓΜΑΤΑ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323878"/>
            <a:ext cx="8916516" cy="526297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Φυσική: Πώς άρχισε η δημιουργία του σύμπαντος; Πειράματα </a:t>
            </a:r>
            <a:r>
              <a:rPr lang="el-GR" sz="2800" b="1" dirty="0" smtClean="0"/>
              <a:t>και</a:t>
            </a:r>
            <a:r>
              <a:rPr lang="en-GB" sz="2800" b="1" dirty="0" smtClean="0"/>
              <a:t> </a:t>
            </a:r>
            <a:r>
              <a:rPr lang="el-GR" sz="2800" b="1" dirty="0" smtClean="0"/>
              <a:t>δεδομένα </a:t>
            </a:r>
            <a:r>
              <a:rPr lang="el-GR" sz="2800" b="1" dirty="0"/>
              <a:t>από </a:t>
            </a:r>
            <a:r>
              <a:rPr lang="el-GR" sz="2800" b="1" dirty="0" smtClean="0"/>
              <a:t>ραδιοτηλεσκόπια</a:t>
            </a:r>
            <a:r>
              <a:rPr lang="en-GB" sz="2800" b="1" dirty="0" smtClean="0"/>
              <a:t>.</a:t>
            </a:r>
            <a:endParaRPr lang="el-GR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Βιολογία: Πώς αναπαράγονται οι </a:t>
            </a:r>
            <a:r>
              <a:rPr lang="el-GR" sz="2800" b="1" dirty="0" smtClean="0"/>
              <a:t>μέδουσες;</a:t>
            </a:r>
            <a:endParaRPr lang="en-GB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Οικονομία: Ποιοι παράγοντες ενισχύουν τον πληθωρισμό; </a:t>
            </a:r>
            <a:endParaRPr lang="en-GB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Ανθρωπολογία</a:t>
            </a:r>
            <a:r>
              <a:rPr lang="el-GR" sz="2800" b="1" dirty="0"/>
              <a:t>: Ποιος ήταν ο κοινός πρόγονος ανθρώπων </a:t>
            </a:r>
            <a:r>
              <a:rPr lang="el-GR" sz="2800" b="1" dirty="0" smtClean="0"/>
              <a:t>και</a:t>
            </a:r>
            <a:r>
              <a:rPr lang="en-GB" sz="2800" b="1" dirty="0" smtClean="0"/>
              <a:t> </a:t>
            </a:r>
            <a:r>
              <a:rPr lang="el-GR" sz="2800" b="1" dirty="0" smtClean="0"/>
              <a:t>πιθήκων </a:t>
            </a:r>
            <a:r>
              <a:rPr lang="el-GR" sz="2800" b="1" dirty="0"/>
              <a:t>μπονόμπο;</a:t>
            </a:r>
            <a:endParaRPr lang="en-GB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Πώς </a:t>
            </a:r>
            <a:r>
              <a:rPr lang="el-GR" sz="2800" b="1" dirty="0"/>
              <a:t>λειτουργεί ο ανθρώπινος </a:t>
            </a:r>
            <a:r>
              <a:rPr lang="el-GR" sz="2800" b="1" dirty="0" smtClean="0"/>
              <a:t>εγκέφαλος</a:t>
            </a:r>
            <a:r>
              <a:rPr lang="en-GB" sz="2800" b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Μελέτες </a:t>
            </a:r>
            <a:r>
              <a:rPr lang="el-GR" sz="2800" b="1" dirty="0"/>
              <a:t>για την ανθρώπινη </a:t>
            </a:r>
            <a:r>
              <a:rPr lang="el-GR" sz="2800" b="1" dirty="0" smtClean="0"/>
              <a:t>συμπεριφορά</a:t>
            </a:r>
            <a:r>
              <a:rPr lang="en-GB" sz="2800" b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Επιδράσεις του </a:t>
            </a:r>
            <a:r>
              <a:rPr lang="el-GR" sz="2800" b="1" dirty="0" smtClean="0"/>
              <a:t>στρες</a:t>
            </a:r>
            <a:r>
              <a:rPr lang="en-GB" sz="2800" b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Ανακάλυψη νέων </a:t>
            </a:r>
            <a:r>
              <a:rPr lang="el-GR" sz="2800" b="1" dirty="0" smtClean="0"/>
              <a:t>πλανητών</a:t>
            </a:r>
            <a:r>
              <a:rPr lang="en-GB" sz="2800" b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Εξεύρεση και άλλων αντιβιοτικών στην </a:t>
            </a:r>
            <a:r>
              <a:rPr lang="el-GR" sz="2800" b="1" dirty="0" smtClean="0"/>
              <a:t>φύση</a:t>
            </a:r>
            <a:r>
              <a:rPr lang="en-GB" sz="2800" b="1" dirty="0" smtClean="0"/>
              <a:t>.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6755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"/>
          <a:stretch/>
        </p:blipFill>
        <p:spPr bwMode="auto">
          <a:xfrm>
            <a:off x="-8816" y="1308091"/>
            <a:ext cx="91528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ΕΦΑΡΜΟΣΜΕΝΗ </a:t>
            </a:r>
            <a:r>
              <a:rPr lang="el-GR" sz="2800" b="1" dirty="0" smtClean="0"/>
              <a:t>ΕΡΕΥΝΑ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7836" y="1340768"/>
            <a:ext cx="8719864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Έχει σαν προορισμό την </a:t>
            </a:r>
            <a:r>
              <a:rPr lang="el-GR" sz="2800" b="1" dirty="0"/>
              <a:t>επίλυση </a:t>
            </a:r>
            <a:r>
              <a:rPr lang="el-GR" sz="2800" b="1" dirty="0" smtClean="0"/>
              <a:t>πρακτικών προβλημάτων </a:t>
            </a:r>
            <a:r>
              <a:rPr lang="el-GR" sz="2800" dirty="0"/>
              <a:t>του σύγχρονου κόσμου και </a:t>
            </a:r>
            <a:r>
              <a:rPr lang="el-GR" sz="2800" dirty="0" smtClean="0"/>
              <a:t>όχι την </a:t>
            </a:r>
            <a:r>
              <a:rPr lang="el-GR" sz="2800" dirty="0"/>
              <a:t>παραγωγή επιστημονικής γνώσης </a:t>
            </a:r>
            <a:r>
              <a:rPr lang="el-GR" sz="2800" dirty="0" smtClean="0"/>
              <a:t>αυτής καθαυτής</a:t>
            </a:r>
            <a:r>
              <a:rPr lang="el-GR" sz="2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84" y="3068960"/>
            <a:ext cx="8754144" cy="267765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Παραδείγματα :</a:t>
            </a:r>
          </a:p>
          <a:p>
            <a:r>
              <a:rPr lang="el-GR" sz="2800" dirty="0"/>
              <a:t>• </a:t>
            </a:r>
            <a:r>
              <a:rPr lang="el-GR" sz="2800" b="1" dirty="0"/>
              <a:t>Βελτίωση της γεωργικής παραγωγής</a:t>
            </a:r>
          </a:p>
          <a:p>
            <a:r>
              <a:rPr lang="el-GR" sz="2800" b="1" dirty="0"/>
              <a:t>• Θεραπεία ειδικών ασθενειών</a:t>
            </a:r>
          </a:p>
          <a:p>
            <a:r>
              <a:rPr lang="el-GR" sz="2800" b="1" dirty="0"/>
              <a:t>• Εξοικονόμηση ενέργειας στο σπίτι, </a:t>
            </a:r>
            <a:r>
              <a:rPr lang="el-GR" sz="2800" b="1" dirty="0" smtClean="0"/>
              <a:t>την βιομηχανία </a:t>
            </a:r>
            <a:r>
              <a:rPr lang="el-GR" sz="2800" b="1" dirty="0"/>
              <a:t>και στις μεταφορές.</a:t>
            </a:r>
          </a:p>
          <a:p>
            <a:r>
              <a:rPr lang="el-GR" sz="2800" b="1" dirty="0"/>
              <a:t>• Προστασία του περιβάλλοντος</a:t>
            </a: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956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"/>
          <a:stretch/>
        </p:blipFill>
        <p:spPr bwMode="auto">
          <a:xfrm>
            <a:off x="-8816" y="1308091"/>
            <a:ext cx="91528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ΕΦΑΡΜΟΣΜΕΝΗ </a:t>
            </a:r>
            <a:r>
              <a:rPr lang="el-GR" sz="2800" b="1" dirty="0" smtClean="0"/>
              <a:t>ΕΡΕΥΝΑ</a:t>
            </a:r>
            <a:r>
              <a:rPr lang="en-GB" sz="2800" b="1" dirty="0" smtClean="0"/>
              <a:t>-</a:t>
            </a:r>
            <a:r>
              <a:rPr lang="el-GR" sz="2800" b="1" dirty="0" smtClean="0"/>
              <a:t>ΠΑΡΑΔΕΙΓΜΑΤΑ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660" y="1807788"/>
            <a:ext cx="8719864" cy="397031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Βελτίωση </a:t>
            </a:r>
            <a:r>
              <a:rPr lang="el-GR" sz="2800" b="1" dirty="0"/>
              <a:t>της γεωργικής παραγωγής (φυτοφάρμακα).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Θεραπεία </a:t>
            </a:r>
            <a:r>
              <a:rPr lang="el-GR" sz="2800" b="1" dirty="0"/>
              <a:t>ειδικών ασθενειών.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Εξοικονόμηση </a:t>
            </a:r>
            <a:r>
              <a:rPr lang="el-GR" sz="2800" b="1" dirty="0"/>
              <a:t>ενέργειας στο σπίτι, την βιομηχανία και στις </a:t>
            </a:r>
            <a:r>
              <a:rPr lang="el-GR" sz="2800" b="1" dirty="0" smtClean="0"/>
              <a:t>μεταφορές (φωτοβολταϊκά</a:t>
            </a:r>
            <a:r>
              <a:rPr lang="el-GR" sz="2800" b="1" dirty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 smtClean="0"/>
              <a:t> </a:t>
            </a:r>
            <a:r>
              <a:rPr lang="el-GR" sz="2800" b="1" dirty="0"/>
              <a:t>Βελτίωση ασφάλειας στα αυτοκίνητα (crash tests, αναρτήσεις</a:t>
            </a:r>
            <a:r>
              <a:rPr lang="el-GR" sz="2800" b="1" dirty="0" smtClean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Διαχείριση της υπερθέρμανσης του </a:t>
            </a:r>
            <a:r>
              <a:rPr lang="el-GR" sz="2800" b="1" dirty="0" smtClean="0"/>
              <a:t>πλανήτη.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Γενετικά τροποποιημένες </a:t>
            </a:r>
            <a:r>
              <a:rPr lang="el-GR" sz="2800" b="1" dirty="0" smtClean="0"/>
              <a:t>καλλιέργειες.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b="1" dirty="0"/>
              <a:t>Πρόληψη του εκφοβισμού (εκφοβισμός) στα </a:t>
            </a:r>
            <a:r>
              <a:rPr lang="el-GR" sz="2800" b="1" dirty="0" smtClean="0"/>
              <a:t>σχολεία.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0471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ΜΕΣΑ ΣΥΛΛΟΓΗΣ ΣΤΟΙΧΕΙΩΝ-ΔΕΔΟΜΕΝΩΝ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624" y="1268760"/>
            <a:ext cx="8719864" cy="22467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l-GR" sz="2800" b="1" dirty="0"/>
              <a:t>•Μηχανήματα,εργαλεία</a:t>
            </a:r>
          </a:p>
          <a:p>
            <a:pPr lvl="0"/>
            <a:r>
              <a:rPr lang="el-GR" sz="2800" b="1" dirty="0"/>
              <a:t>•Τεστ.</a:t>
            </a:r>
          </a:p>
          <a:p>
            <a:pPr lvl="0"/>
            <a:r>
              <a:rPr lang="el-GR" sz="2800" b="1" dirty="0"/>
              <a:t>•Ερωτηματολόγια</a:t>
            </a:r>
          </a:p>
          <a:p>
            <a:pPr lvl="0"/>
            <a:r>
              <a:rPr lang="el-GR" sz="2800" b="1" dirty="0"/>
              <a:t>•Βαθμολογίες, </a:t>
            </a:r>
            <a:r>
              <a:rPr lang="el-GR" sz="2800" b="1" dirty="0" smtClean="0"/>
              <a:t>παρατηρήσεις διαφόρων </a:t>
            </a:r>
            <a:r>
              <a:rPr lang="el-GR" sz="2800" b="1" dirty="0"/>
              <a:t>προσώπων </a:t>
            </a:r>
            <a:r>
              <a:rPr lang="el-GR" sz="2800" b="1" dirty="0" smtClean="0"/>
              <a:t>ή ειδικών </a:t>
            </a:r>
            <a:r>
              <a:rPr lang="el-GR" sz="2800" b="1" dirty="0"/>
              <a:t>.</a:t>
            </a:r>
            <a:endParaRPr lang="el-G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2" y="3645025"/>
            <a:ext cx="4219794" cy="28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1577"/>
            <a:ext cx="3943582" cy="281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0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4525"/>
          </a:xfrm>
          <a:solidFill>
            <a:schemeClr val="accent5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ΥΠΟΘΕΣΗ ΕΡΕΥΝΑΣ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624" y="1340768"/>
            <a:ext cx="8719864" cy="22467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•</a:t>
            </a:r>
            <a:r>
              <a:rPr lang="el-GR" sz="2800" b="1" dirty="0"/>
              <a:t>Υποθετική δήλωση</a:t>
            </a:r>
            <a:r>
              <a:rPr lang="el-GR" sz="2800" dirty="0"/>
              <a:t> για </a:t>
            </a:r>
            <a:r>
              <a:rPr lang="el-GR" sz="2800" dirty="0" smtClean="0"/>
              <a:t>τη σχέση </a:t>
            </a:r>
            <a:r>
              <a:rPr lang="el-GR" sz="2800" dirty="0"/>
              <a:t>δύο ή </a:t>
            </a:r>
            <a:r>
              <a:rPr lang="el-GR" sz="2800" dirty="0" smtClean="0"/>
              <a:t>περισσοτέρων μεταβλητών,οι οποίες μπορουν </a:t>
            </a:r>
            <a:r>
              <a:rPr lang="el-GR" sz="2800" dirty="0"/>
              <a:t>να </a:t>
            </a:r>
            <a:r>
              <a:rPr lang="el-GR" sz="2800" dirty="0" smtClean="0"/>
              <a:t>εξεταστούν ερευνητικά </a:t>
            </a:r>
            <a:r>
              <a:rPr lang="el-GR" sz="2800" dirty="0"/>
              <a:t>πχ: </a:t>
            </a:r>
            <a:endParaRPr lang="el-GR" sz="2800" dirty="0" smtClean="0"/>
          </a:p>
          <a:p>
            <a:r>
              <a:rPr lang="el-GR" sz="2800" dirty="0" smtClean="0"/>
              <a:t>Η λήψη πρωινού </a:t>
            </a:r>
            <a:r>
              <a:rPr lang="el-GR" sz="2800" dirty="0"/>
              <a:t>επηρεάζει </a:t>
            </a:r>
            <a:r>
              <a:rPr lang="el-GR" sz="2800" dirty="0" smtClean="0"/>
              <a:t>θετικά την </a:t>
            </a:r>
            <a:r>
              <a:rPr lang="el-GR" sz="2800" dirty="0"/>
              <a:t>απόδοση των μαθητών.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624" y="4005064"/>
            <a:ext cx="4401672" cy="22467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•Μια </a:t>
            </a:r>
            <a:r>
              <a:rPr lang="el-GR" sz="2800" b="1" dirty="0" smtClean="0"/>
              <a:t>πρόβλεψη</a:t>
            </a:r>
            <a:r>
              <a:rPr lang="el-GR" sz="2800" dirty="0" smtClean="0"/>
              <a:t> για το αποτέλεσμα της έρευνας, που βασίζεται στην υπάρχουσα επιστημονική γνώση.</a:t>
            </a:r>
            <a:endParaRPr lang="el-GR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32" y="3803325"/>
            <a:ext cx="4318192" cy="27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3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539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ΕΡΕΥΝΑ ΚΑΙ ΠΕΙΡΑΜΑΤΙΣΜΟΣ</vt:lpstr>
      <vt:lpstr>ΤΙ ΕΙΝΑΙ Η ΕΓΚΥΡΗ ΓΝΩΣΗ;</vt:lpstr>
      <vt:lpstr>ΤΑΞΙΝΟΜΗΣΗ ΕΠΙΣΤΗΜΟΝΙΚΗΣ ΕΡΕΥΝΑΣ</vt:lpstr>
      <vt:lpstr>ΒΑΣΙΚΗ ΕΡΕΥΝΑ</vt:lpstr>
      <vt:lpstr>ΒΑΣΙΚΗ ΕΡΕΥΝΑ- ΠΑΡΑΔΕΙΓΜΑΤΑ</vt:lpstr>
      <vt:lpstr>ΕΦΑΡΜΟΣΜΕΝΗ ΕΡΕΥΝΑ</vt:lpstr>
      <vt:lpstr>ΕΦΑΡΜΟΣΜΕΝΗ ΕΡΕΥΝΑ-ΠΑΡΑΔΕΙΓΜΑΤΑ</vt:lpstr>
      <vt:lpstr>ΜΕΣΑ ΣΥΛΛΟΓΗΣ ΣΤΟΙΧΕΙΩΝ-ΔΕΔΟΜΕΝΩΝ</vt:lpstr>
      <vt:lpstr>ΥΠΟΘΕΣΗ ΕΡΕΥΝΑΣ</vt:lpstr>
      <vt:lpstr>ΜΕΤΡΗΣΗ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ΕΠΙΣΤΗΜΟΝΙΚΗ ΕΡΕΥΝΑ</dc:title>
  <dc:creator>e-LeNi</dc:creator>
  <cp:lastModifiedBy>e-LeNi</cp:lastModifiedBy>
  <cp:revision>49</cp:revision>
  <dcterms:created xsi:type="dcterms:W3CDTF">2022-09-15T06:28:05Z</dcterms:created>
  <dcterms:modified xsi:type="dcterms:W3CDTF">2022-10-16T17:14:50Z</dcterms:modified>
</cp:coreProperties>
</file>