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6" r:id="rId7"/>
    <p:sldId id="262" r:id="rId8"/>
    <p:sldId id="263" r:id="rId9"/>
    <p:sldId id="264" r:id="rId10"/>
    <p:sldId id="267" r:id="rId11"/>
    <p:sldId id="261" r:id="rId12"/>
    <p:sldId id="257" r:id="rId13"/>
    <p:sldId id="265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6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6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7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00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7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3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74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7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4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5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88C9-356E-4B12-B09C-80EF8138E4D1}" type="datetimeFigureOut">
              <a:rPr lang="el-GR" smtClean="0"/>
              <a:t>19/9/2024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3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r="5215"/>
          <a:stretch/>
        </p:blipFill>
        <p:spPr bwMode="auto">
          <a:xfrm>
            <a:off x="-1" y="-6504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7483"/>
            <a:ext cx="9143999" cy="147002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l-GR" b="1" dirty="0" smtClean="0"/>
              <a:t>ΕΡΕΥΝΑ ΚΑΙ ΠΕΙΡΑΜΑΤΙΣΜΟΣ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450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ΜΕΤΑΒΛΗΤΕΣ ΕΡΕΥΝΑΣ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181588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Παράδειγμα:</a:t>
            </a:r>
          </a:p>
          <a:p>
            <a:r>
              <a:rPr lang="el-GR" sz="2800" b="1" dirty="0" smtClean="0">
                <a:solidFill>
                  <a:srgbClr val="0070C0"/>
                </a:solidFill>
              </a:rPr>
              <a:t>ΛΗΨΗ ΠΡΩΙΝΟΥ (ανεξάρτητη μεταβλητή)</a:t>
            </a:r>
            <a:r>
              <a:rPr lang="el-GR" sz="2800" b="1" dirty="0" smtClean="0"/>
              <a:t>-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ΑΠΟΔΟΣΗ ΣΤΑ ΜΑΘΗΜΑΤΑ (εξαρτημένη μεταβλητή)</a:t>
            </a:r>
          </a:p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ΕΙΔΟΣ ΠΡΩΙΝΟΥ (ελεγχόμενη μεταβλητή)</a:t>
            </a:r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8" y="3458587"/>
            <a:ext cx="2736304" cy="331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70964"/>
            <a:ext cx="4752528" cy="31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ΚΑΤΗΓΟΡΙΕΣ ΕΡΕΥΝΑΣ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0194" cy="473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88669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ΠΑΡΑΔΕΙΓΜΑ ΕΠΙΣΤΗΜΟΝΙΚΗΣ ΕΡΕΥΝΑΣ</a:t>
            </a:r>
            <a:endParaRPr lang="el-GR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Ποιο υλικό συγκεκριμένου </a:t>
            </a:r>
            <a:r>
              <a:rPr lang="el-GR" sz="3200" b="1" dirty="0" smtClean="0"/>
              <a:t>χρώματος (</a:t>
            </a:r>
            <a:r>
              <a:rPr lang="el-GR" sz="3200" b="1" dirty="0"/>
              <a:t>ξύλο-πλαστικό-σίδερο-φελιζόλ) </a:t>
            </a:r>
            <a:r>
              <a:rPr lang="el-GR" sz="3200" b="1" dirty="0" smtClean="0"/>
              <a:t>απορροφά καλύτερα </a:t>
            </a:r>
            <a:r>
              <a:rPr lang="el-GR" sz="3200" b="1" dirty="0"/>
              <a:t>την ηλιακή ενέργεια </a:t>
            </a:r>
            <a:r>
              <a:rPr lang="el-GR" sz="3200" b="1" dirty="0" smtClean="0"/>
              <a:t>σε συγκεκριμένο </a:t>
            </a:r>
            <a:r>
              <a:rPr lang="el-GR" sz="3200" b="1" dirty="0"/>
              <a:t>χρόνο.</a:t>
            </a:r>
          </a:p>
        </p:txBody>
      </p:sp>
      <p:pic>
        <p:nvPicPr>
          <p:cNvPr id="2050" name="Picture 2" descr="Βερνίκι Εμποτισμού Νερού Syntilor Blank No30 (Λευκό) - Garden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3749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94" y="3429000"/>
            <a:ext cx="2170212" cy="151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12232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88669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ΜΕΤΑΒΛΗΤΕΣ ΠΑΡΑΔΕΙΓΜΑΤΟΣ</a:t>
            </a:r>
            <a:endParaRPr lang="el-GR" sz="3600" b="1" dirty="0"/>
          </a:p>
        </p:txBody>
      </p:sp>
      <p:pic>
        <p:nvPicPr>
          <p:cNvPr id="2050" name="Picture 2" descr="Βερνίκι Εμποτισμού Νερού Syntilor Blank No30 (Λευκό) - Garden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06" y="1408420"/>
            <a:ext cx="1314802" cy="13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05" y="5583820"/>
            <a:ext cx="2232248" cy="111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33" y="2870980"/>
            <a:ext cx="1705347" cy="119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33" y="4221088"/>
            <a:ext cx="1728192" cy="11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408420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>
                <a:solidFill>
                  <a:srgbClr val="0070C0"/>
                </a:solidFill>
              </a:rPr>
              <a:t>ΕΙΔΟΣ ΕΡΕΥΝΑΣ</a:t>
            </a:r>
            <a:r>
              <a:rPr lang="el-GR" sz="3200" b="1" dirty="0" smtClean="0">
                <a:solidFill>
                  <a:srgbClr val="0070C0"/>
                </a:solidFill>
              </a:rPr>
              <a:t>:</a:t>
            </a:r>
            <a:endParaRPr lang="el-GR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1782" y="1408419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70C0"/>
                </a:solidFill>
              </a:rPr>
              <a:t>ΠΕΙΡΑΜΑΤΙΚΗ</a:t>
            </a:r>
            <a:endParaRPr lang="el-GR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041325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/>
              <a:t>ΜΕΤΑΒΛΗΤΕΣ ΕΡΕΥΝΑΣ</a:t>
            </a:r>
            <a:r>
              <a:rPr lang="el-GR" sz="3200" b="1" dirty="0" smtClean="0"/>
              <a:t>:</a:t>
            </a:r>
          </a:p>
          <a:p>
            <a:endParaRPr lang="el-GR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704" y="3175463"/>
            <a:ext cx="29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ΑΝΕΞΑΡΤΗΤΗ ΜΕΤΑΒΛΗΤΗ:</a:t>
            </a: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04" y="4427406"/>
            <a:ext cx="29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ΕΞΑΡΤΗΜΕΝΗ ΜΕΤΑΒΛΗΤΗ: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4" y="5601747"/>
            <a:ext cx="298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</a:rPr>
              <a:t>ΕΛΕΓΧΟΜΕΝΕΣ ΜΕΤΑΒΛΗΤΕΣ: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07080" y="1554614"/>
            <a:ext cx="509789" cy="29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 rot="5400000">
            <a:off x="1303726" y="2737027"/>
            <a:ext cx="509789" cy="29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3216894" y="3567879"/>
            <a:ext cx="509789" cy="2923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6895" y="4783683"/>
            <a:ext cx="509789" cy="2923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3216893" y="5994163"/>
            <a:ext cx="509789" cy="29238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3850757" y="3421684"/>
            <a:ext cx="216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</a:rPr>
              <a:t>ΤΟ ΥΛΙΚΟ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6869" y="4452822"/>
            <a:ext cx="2731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Η ΘΕΡΜΟΚΡΑΣΙΑ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ΤΟΥ ΥΛΙΚΟΥ 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3494" y="5447858"/>
            <a:ext cx="2588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ΤΟ ΧΡΩΜΑ, </a:t>
            </a:r>
          </a:p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ΤΟ ΣΧΗΜΑ, </a:t>
            </a:r>
          </a:p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ΟΙ ΔΙΑΣΤΑΣΕΙΣ</a:t>
            </a:r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88669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ΠΑΡΑΔΕΙΓΜΑΤΑ </a:t>
            </a:r>
            <a:endParaRPr lang="el-GR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9776" y="134076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l-GR" sz="3200" dirty="0"/>
              <a:t> Πως η τοποθέτηση αλατιού στο νερό , επηρεάζει τον χρόνο βρασίματος των ζυμαρικών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87032" y="241798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l-GR" sz="3200" dirty="0"/>
              <a:t> Ποιο </a:t>
            </a:r>
            <a:r>
              <a:rPr lang="el-GR" sz="3200" dirty="0" smtClean="0"/>
              <a:t>είδος ξύλου (πεύκο,οξιά,ελιά), συγκεκριμένης </a:t>
            </a:r>
            <a:r>
              <a:rPr lang="el-GR" sz="3200" dirty="0"/>
              <a:t>διατομής, αντέχει περισσότερο  σε </a:t>
            </a:r>
            <a:r>
              <a:rPr lang="el-GR" sz="3200" dirty="0" smtClean="0"/>
              <a:t>κάμψη.</a:t>
            </a:r>
            <a:endParaRPr lang="el-GR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760" y="398764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l-GR" sz="3200" dirty="0"/>
              <a:t> Αντοχή γέφυρας ανάλογα με τον τύπο ή το υλικό </a:t>
            </a:r>
            <a:r>
              <a:rPr lang="el-GR" sz="3200" dirty="0" smtClean="0"/>
              <a:t>κατασκευής.</a:t>
            </a:r>
            <a:endParaRPr lang="el-GR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096" y="508789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itchFamily="34" charset="0"/>
              <a:buChar char="•"/>
            </a:pPr>
            <a:r>
              <a:rPr lang="el-GR" sz="3200" dirty="0"/>
              <a:t>Πως το είδος του χώματος ,επηρεάζει την ανάπτυξη του ριζικού συστήματος ενός φυτού σε συγκεκριμένο χρονικό διάστημα ενός μήνα</a:t>
            </a:r>
          </a:p>
        </p:txBody>
      </p:sp>
    </p:spTree>
    <p:extLst>
      <p:ext uri="{BB962C8B-B14F-4D97-AF65-F5344CB8AC3E}">
        <p14:creationId xmlns:p14="http://schemas.microsoft.com/office/powerpoint/2010/main" val="23440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913"/>
          <a:stretch/>
        </p:blipFill>
        <p:spPr bwMode="auto">
          <a:xfrm>
            <a:off x="1" y="1288669"/>
            <a:ext cx="9144000" cy="55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88669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ΤΙ ΕΙΝΑΙ Η ΕΠΙΣΤΗΜΟΝΙΚΗ ΕΡΕΥΝΑ;</a:t>
            </a:r>
            <a:endParaRPr lang="el-GR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9856" y="1700808"/>
            <a:ext cx="7488832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Είναι μια </a:t>
            </a:r>
            <a:r>
              <a:rPr lang="el-GR" sz="2800" b="1" dirty="0"/>
              <a:t>σκόπιμη προσπάθεια</a:t>
            </a:r>
            <a:r>
              <a:rPr lang="el-GR" sz="2800" dirty="0"/>
              <a:t> </a:t>
            </a:r>
            <a:r>
              <a:rPr lang="el-GR" sz="2800" dirty="0" smtClean="0"/>
              <a:t>με αφετηρία </a:t>
            </a:r>
            <a:r>
              <a:rPr lang="el-GR" sz="2800" dirty="0"/>
              <a:t>ένα </a:t>
            </a:r>
            <a:r>
              <a:rPr lang="el-GR" sz="2800" dirty="0" smtClean="0"/>
              <a:t>συγκεκριμένο </a:t>
            </a:r>
            <a:r>
              <a:rPr lang="el-GR" sz="2800" b="1" dirty="0" smtClean="0"/>
              <a:t>πρόβλημα </a:t>
            </a:r>
            <a:r>
              <a:rPr lang="el-GR" sz="2800" b="1" dirty="0"/>
              <a:t>ή υπόθεση</a:t>
            </a:r>
            <a:r>
              <a:rPr lang="el-GR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528" y="2924944"/>
            <a:ext cx="7488832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Στηρίζεται σε </a:t>
            </a:r>
            <a:r>
              <a:rPr lang="el-GR" sz="2800" b="1" dirty="0"/>
              <a:t>συστηματική </a:t>
            </a:r>
            <a:r>
              <a:rPr lang="el-GR" sz="2800" b="1" dirty="0" smtClean="0"/>
              <a:t>και μεθοδική εργασία </a:t>
            </a:r>
            <a:r>
              <a:rPr lang="el-GR" sz="2800" dirty="0" smtClean="0"/>
              <a:t>(σε </a:t>
            </a:r>
            <a:r>
              <a:rPr lang="el-GR" sz="2800" dirty="0"/>
              <a:t>θεωρητικό </a:t>
            </a:r>
            <a:r>
              <a:rPr lang="el-GR" sz="2800" dirty="0" smtClean="0"/>
              <a:t>και πειραματικό </a:t>
            </a:r>
            <a:r>
              <a:rPr lang="el-GR" sz="2800" dirty="0"/>
              <a:t>επίπεδο) που </a:t>
            </a:r>
            <a:r>
              <a:rPr lang="el-GR" sz="2800" dirty="0" smtClean="0"/>
              <a:t>τη διακρίνει αυστηρή </a:t>
            </a:r>
            <a:r>
              <a:rPr lang="el-GR" sz="2800" dirty="0"/>
              <a:t>λογική, </a:t>
            </a:r>
            <a:r>
              <a:rPr lang="el-GR" sz="2800" b="1" dirty="0"/>
              <a:t>με σκοπό </a:t>
            </a:r>
            <a:r>
              <a:rPr lang="el-GR" sz="2800" dirty="0" smtClean="0"/>
              <a:t>να προταθεί: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09856" y="4592236"/>
            <a:ext cx="7488832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Λύση</a:t>
            </a:r>
            <a:r>
              <a:rPr lang="el-GR" sz="2800" dirty="0" smtClean="0"/>
              <a:t> </a:t>
            </a:r>
            <a:r>
              <a:rPr lang="el-GR" sz="2800" dirty="0"/>
              <a:t>στο πρόβλημα για το </a:t>
            </a:r>
            <a:r>
              <a:rPr lang="el-GR" sz="2800" dirty="0" smtClean="0"/>
              <a:t>οποίο έγινε.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09856" y="5445224"/>
            <a:ext cx="7488832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‘</a:t>
            </a:r>
            <a:r>
              <a:rPr lang="el-GR" sz="2800" dirty="0" smtClean="0"/>
              <a:t>Η </a:t>
            </a:r>
            <a:r>
              <a:rPr lang="el-GR" sz="2800" dirty="0"/>
              <a:t>με σκοπό την </a:t>
            </a:r>
            <a:r>
              <a:rPr lang="el-GR" sz="2800" b="1" dirty="0"/>
              <a:t>επαλήθευση ή </a:t>
            </a:r>
            <a:r>
              <a:rPr lang="el-GR" sz="2800" b="1" dirty="0" smtClean="0"/>
              <a:t>την απόρριψη </a:t>
            </a:r>
            <a:r>
              <a:rPr lang="el-GR" sz="2800" dirty="0" smtClean="0"/>
              <a:t>της </a:t>
            </a:r>
            <a:r>
              <a:rPr lang="el-GR" sz="2800" dirty="0"/>
              <a:t>υπόθεσης </a:t>
            </a:r>
            <a:r>
              <a:rPr lang="el-GR" sz="2800" dirty="0" smtClean="0"/>
              <a:t>που διατυπώθηκε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8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ΤΑ 4 ΒΑΣΙΚΑ ΒΗΜΑΤΑ ΣΤΗ ΔΙΑΔΙΚΑΣΙΑ ΤΗΣ ΕΠΙΣΤΗΜΟΝΙΚΗΣ ΕΡΕΥΝΑΣ: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624" y="1340768"/>
            <a:ext cx="529662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</a:t>
            </a:r>
            <a:r>
              <a:rPr lang="el-GR" sz="2800" b="1" dirty="0"/>
              <a:t>Προσδιορισμός </a:t>
            </a:r>
            <a:r>
              <a:rPr lang="el-GR" sz="2800" dirty="0"/>
              <a:t>του προβλήματος </a:t>
            </a:r>
            <a:r>
              <a:rPr lang="el-GR" sz="2800" dirty="0" smtClean="0"/>
              <a:t>ή της υπόθεσης.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0344" y="2896518"/>
            <a:ext cx="4536504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•Συλλογή </a:t>
            </a:r>
            <a:r>
              <a:rPr lang="el-GR" sz="2800" dirty="0" smtClean="0"/>
              <a:t>δεδομένων.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0344" y="3553852"/>
            <a:ext cx="4536504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</a:t>
            </a:r>
            <a:r>
              <a:rPr lang="el-GR" sz="2800" b="1" dirty="0"/>
              <a:t>Ανάλυση</a:t>
            </a:r>
            <a:r>
              <a:rPr lang="el-GR" sz="2800" dirty="0"/>
              <a:t> </a:t>
            </a:r>
            <a:r>
              <a:rPr lang="el-GR" sz="2800" dirty="0" smtClean="0"/>
              <a:t>δεδομένων.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4624" y="5157192"/>
            <a:ext cx="4783440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</a:t>
            </a:r>
            <a:r>
              <a:rPr lang="el-GR" sz="2800" b="1" dirty="0"/>
              <a:t>Ερμηνεία</a:t>
            </a:r>
            <a:r>
              <a:rPr lang="el-GR" sz="2800" dirty="0"/>
              <a:t> των αποτελεσμάτων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71333"/>
            <a:ext cx="1805186" cy="208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r="22381"/>
          <a:stretch/>
        </p:blipFill>
        <p:spPr bwMode="auto">
          <a:xfrm>
            <a:off x="4234552" y="2476399"/>
            <a:ext cx="2088232" cy="237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68" y="4851977"/>
            <a:ext cx="3850078" cy="20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ΧΑΡΑΚΤΗΡΙΣΤΙΚΑ ΤΗΣ ΕΠΙΣΤΗΜΟΝΙΚΗΣ ΕΡΕΥΝΑΣ: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624" y="1340768"/>
            <a:ext cx="8719864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Απορρίπτει </a:t>
            </a:r>
            <a:r>
              <a:rPr lang="el-GR" sz="2800" dirty="0"/>
              <a:t>τις προσωπικές εμπειρίες ως μέθοδο</a:t>
            </a:r>
          </a:p>
          <a:p>
            <a:r>
              <a:rPr lang="el-GR" sz="2800" dirty="0"/>
              <a:t>απόκτησης </a:t>
            </a:r>
            <a:r>
              <a:rPr lang="el-GR" sz="2800" dirty="0" smtClean="0"/>
              <a:t>γνώσης, </a:t>
            </a:r>
            <a:r>
              <a:rPr lang="el-GR" sz="2800" b="1" dirty="0" smtClean="0"/>
              <a:t>δέχεται </a:t>
            </a:r>
            <a:r>
              <a:rPr lang="el-GR" sz="2800" b="1" dirty="0"/>
              <a:t>μόνο τις </a:t>
            </a:r>
            <a:r>
              <a:rPr lang="el-GR" sz="2800" b="1" dirty="0" smtClean="0"/>
              <a:t>πειραματικά αποδεδειγμένες γνώσεις.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7484" y="2726681"/>
            <a:ext cx="875414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Ασχολείται με την ανακάλυψη </a:t>
            </a:r>
            <a:r>
              <a:rPr lang="el-GR" sz="2800" b="1" dirty="0"/>
              <a:t>νέων γνώσεων </a:t>
            </a:r>
            <a:r>
              <a:rPr lang="el-GR" sz="2800" dirty="0"/>
              <a:t>αλλά</a:t>
            </a:r>
          </a:p>
          <a:p>
            <a:r>
              <a:rPr lang="el-GR" sz="2800" dirty="0"/>
              <a:t>και με την </a:t>
            </a:r>
            <a:r>
              <a:rPr lang="el-GR" sz="2800" b="1" dirty="0"/>
              <a:t>επαλήθευση</a:t>
            </a:r>
            <a:r>
              <a:rPr lang="el-GR" sz="2800" dirty="0"/>
              <a:t> ή όχι </a:t>
            </a:r>
            <a:r>
              <a:rPr lang="el-GR" sz="2800" dirty="0" smtClean="0"/>
              <a:t>παλαιότερων.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4624" y="3815462"/>
            <a:ext cx="8754144" cy="5232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Στηρίζεται σε </a:t>
            </a:r>
            <a:r>
              <a:rPr lang="el-GR" sz="2800" b="1" dirty="0"/>
              <a:t>συστηματική και μεθοδική </a:t>
            </a:r>
            <a:r>
              <a:rPr lang="el-GR" sz="2800" dirty="0" smtClean="0"/>
              <a:t>εργασία.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5368" y="4338682"/>
            <a:ext cx="8287816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Η διερεύνηση του προβλήματος γίνεται κάτω από</a:t>
            </a:r>
          </a:p>
          <a:p>
            <a:r>
              <a:rPr lang="el-GR" sz="2800" b="1" dirty="0"/>
              <a:t>ελεγχόμενες </a:t>
            </a:r>
            <a:r>
              <a:rPr lang="el-GR" sz="2800" b="1" dirty="0" smtClean="0"/>
              <a:t>συνθήκες.</a:t>
            </a:r>
            <a:endParaRPr lang="el-GR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21436"/>
            <a:ext cx="2820541" cy="179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ΥΠΟΘΕΣΗ ΕΡΕΥΝΑΣ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</a:t>
            </a:r>
            <a:r>
              <a:rPr lang="el-GR" sz="2800" b="1" dirty="0"/>
              <a:t>Υποθετική δήλωση</a:t>
            </a:r>
            <a:r>
              <a:rPr lang="el-GR" sz="2800" dirty="0"/>
              <a:t> για </a:t>
            </a:r>
            <a:r>
              <a:rPr lang="el-GR" sz="2800" dirty="0" smtClean="0"/>
              <a:t>τη σχέση </a:t>
            </a:r>
            <a:r>
              <a:rPr lang="el-GR" sz="2800" dirty="0"/>
              <a:t>δύο ή </a:t>
            </a:r>
            <a:r>
              <a:rPr lang="el-GR" sz="2800" dirty="0" smtClean="0"/>
              <a:t>περισσοτέρων μεταβλητών,οι οποίες μπορουν </a:t>
            </a:r>
            <a:r>
              <a:rPr lang="el-GR" sz="2800" dirty="0"/>
              <a:t>να </a:t>
            </a:r>
            <a:r>
              <a:rPr lang="el-GR" sz="2800" dirty="0" smtClean="0"/>
              <a:t>εξεταστούν ερευνητικά </a:t>
            </a:r>
            <a:r>
              <a:rPr lang="el-GR" sz="2800" dirty="0"/>
              <a:t>πχ: </a:t>
            </a:r>
            <a:endParaRPr lang="el-GR" sz="2800" dirty="0" smtClean="0"/>
          </a:p>
          <a:p>
            <a:r>
              <a:rPr lang="el-GR" sz="2800" dirty="0" smtClean="0"/>
              <a:t>Η λήψη πρωινού </a:t>
            </a:r>
            <a:r>
              <a:rPr lang="el-GR" sz="2800" dirty="0"/>
              <a:t>επηρεάζει </a:t>
            </a:r>
            <a:r>
              <a:rPr lang="el-GR" sz="2800" dirty="0" smtClean="0"/>
              <a:t>θετικά την </a:t>
            </a:r>
            <a:r>
              <a:rPr lang="el-GR" sz="2800" dirty="0"/>
              <a:t>απόδοση των μαθητών.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624" y="4005064"/>
            <a:ext cx="4401672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•Μια </a:t>
            </a:r>
            <a:r>
              <a:rPr lang="el-GR" sz="2800" b="1" dirty="0" smtClean="0"/>
              <a:t>πρόβλεψη</a:t>
            </a:r>
            <a:r>
              <a:rPr lang="el-GR" sz="2800" dirty="0" smtClean="0"/>
              <a:t> για το αποτέλεσμα της έρευνας, που βασίζεται στην υπάρχουσα επιστημονική γνώση.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2" y="3803325"/>
            <a:ext cx="4318192" cy="27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ΜΕΤΑΒΛΗΤΕΣ ΕΡΕΥΝΑΣ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764" y="1052736"/>
            <a:ext cx="8719864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Κάθε </a:t>
            </a:r>
            <a:r>
              <a:rPr lang="el-GR" sz="2800" b="1" dirty="0" smtClean="0"/>
              <a:t>ιδιότητα</a:t>
            </a:r>
            <a:r>
              <a:rPr lang="el-GR" sz="2800" dirty="0" smtClean="0"/>
              <a:t> ενός αντικειμένου ή μία </a:t>
            </a:r>
            <a:r>
              <a:rPr lang="el-GR" sz="2800" b="1" dirty="0" smtClean="0"/>
              <a:t>κατάσταση</a:t>
            </a:r>
            <a:r>
              <a:rPr lang="el-GR" sz="2800" dirty="0" smtClean="0"/>
              <a:t> η οποία μπορεί να μεταβάλλεται, </a:t>
            </a:r>
            <a:r>
              <a:rPr lang="el-GR" sz="2800" b="1" dirty="0" smtClean="0"/>
              <a:t>να παίρνει </a:t>
            </a:r>
            <a:r>
              <a:rPr lang="el-GR" sz="2800" dirty="0" smtClean="0"/>
              <a:t>δηλαδή </a:t>
            </a:r>
            <a:r>
              <a:rPr lang="el-GR" sz="2800" b="1" dirty="0" smtClean="0"/>
              <a:t>διαφορετική τιμή</a:t>
            </a:r>
            <a:r>
              <a:rPr lang="el-GR" sz="2800" dirty="0" smtClean="0"/>
              <a:t>, ονομάζεται </a:t>
            </a:r>
            <a:r>
              <a:rPr lang="el-GR" sz="2800" b="1" u="sng" dirty="0" smtClean="0"/>
              <a:t>μεταβλητή.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7484" y="2451692"/>
            <a:ext cx="8754144" cy="397031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Δηλαδή, μεταβλητή μπορεί να είναι: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Δ</a:t>
            </a:r>
            <a:r>
              <a:rPr lang="el-GR" sz="2800" dirty="0" smtClean="0"/>
              <a:t>ιαστάσεις (μήκος, πλάτος, ύψος)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Βάρος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Χρώμα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Θερμοκρασία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Σχήμα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Υλικό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Συναισθήματα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Επίδοση στα μαθήματα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07" y="3573016"/>
            <a:ext cx="4064019" cy="304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ΜΕΤΑΒΛΗΤΕΣ ΕΡΕΥΝΑΣ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35394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l-GR" sz="2800" b="1" u="sng" dirty="0" smtClean="0"/>
              <a:t>1. Ανεξάρτητη μεταβλητή</a:t>
            </a:r>
            <a:r>
              <a:rPr lang="en-GB" sz="2800" b="1" u="sng" dirty="0" smtClean="0"/>
              <a:t> (</a:t>
            </a:r>
            <a:r>
              <a:rPr lang="el-GR" sz="2800" b="1" u="sng" dirty="0" smtClean="0"/>
              <a:t>ΑΙΤΙΟ</a:t>
            </a:r>
            <a:r>
              <a:rPr lang="en-GB" sz="2800" b="1" u="sng" dirty="0" smtClean="0"/>
              <a:t>)</a:t>
            </a:r>
            <a:r>
              <a:rPr lang="el-GR" sz="2800" b="1" u="sng" dirty="0" smtClean="0"/>
              <a:t>:</a:t>
            </a:r>
            <a:endParaRPr lang="el-GR" sz="2800" dirty="0"/>
          </a:p>
          <a:p>
            <a:r>
              <a:rPr lang="el-GR" sz="2800" dirty="0"/>
              <a:t>Στην  Πειραματική έρευνα ο   </a:t>
            </a:r>
            <a:r>
              <a:rPr lang="el-GR" sz="2800" b="1" dirty="0"/>
              <a:t>ερευνητής   μπορεί  να την  αλλάξει</a:t>
            </a:r>
            <a:r>
              <a:rPr lang="el-GR" sz="2800" dirty="0"/>
              <a:t>,  (να  διαφοροποιήσει  τις   τιμές  της) ενώ παρατηρεί τις αλλαγές που συμβαίνουν στην εξαρτημένη μεταβλητή. </a:t>
            </a:r>
          </a:p>
          <a:p>
            <a:r>
              <a:rPr lang="el-GR" sz="2800" dirty="0"/>
              <a:t>Στην περιγραφική έρευνα η  μεταβολή στην  ανεξάρτητη  μεταβλητή γίνεται  ανεξάρτητα από  τη θέληση του </a:t>
            </a:r>
            <a:r>
              <a:rPr lang="el-GR" sz="2800" dirty="0" smtClean="0"/>
              <a:t>ερευνητή.</a:t>
            </a: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40" y="4471452"/>
            <a:ext cx="3024336" cy="226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ΜΕΤΑΒΛΗΤΕΣ ΕΡΕΥΝΑΣ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3108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u="sng" dirty="0"/>
              <a:t>2</a:t>
            </a:r>
            <a:r>
              <a:rPr lang="el-GR" sz="2800" b="1" u="sng" dirty="0" smtClean="0"/>
              <a:t>. Εξαρτημένη μεταβλητή</a:t>
            </a:r>
            <a:r>
              <a:rPr lang="en-GB" sz="2800" b="1" u="sng" dirty="0" smtClean="0"/>
              <a:t> (</a:t>
            </a:r>
            <a:r>
              <a:rPr lang="el-GR" sz="2800" b="1" u="sng" dirty="0" smtClean="0"/>
              <a:t>ΑΠΟΤΕΛΕΣΜΑ):</a:t>
            </a:r>
            <a:endParaRPr lang="el-GR" sz="2800" dirty="0"/>
          </a:p>
          <a:p>
            <a:pPr lvl="0"/>
            <a:r>
              <a:rPr lang="el-GR" sz="2800" dirty="0"/>
              <a:t>Είναι  εκείνη στην οποία  </a:t>
            </a:r>
            <a:r>
              <a:rPr lang="el-GR" sz="2800" b="1" dirty="0"/>
              <a:t>εστιάζουμε  την   προσοχή  μας </a:t>
            </a:r>
            <a:r>
              <a:rPr lang="el-GR" sz="2800" dirty="0"/>
              <a:t>και στην οποία  παρατηρούμε τις   μεταβολές  που  συμβαίνουν από  την   </a:t>
            </a:r>
            <a:r>
              <a:rPr lang="el-GR" sz="2800" b="1" dirty="0"/>
              <a:t>επενέργεια     της ανεξάρτητης μεταβλητής.</a:t>
            </a:r>
          </a:p>
          <a:p>
            <a:r>
              <a:rPr lang="el-GR" sz="2800" dirty="0"/>
              <a:t>Η  εξαρτημένη  μεταβλητή  </a:t>
            </a:r>
            <a:r>
              <a:rPr lang="el-GR" sz="2800" b="1" dirty="0"/>
              <a:t>δεν  επηρεάζεται άμεσα  από  τον  ερευνητή.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92" y="4005064"/>
            <a:ext cx="2808312" cy="27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ΜΕΤΑΒΛΗΤΕΣ ΕΡΕΥΝΑΣ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3108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3.</a:t>
            </a:r>
            <a:r>
              <a:rPr lang="el-GR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 b="1" u="sng" dirty="0"/>
              <a:t>Ελεγχόμενες μεταβλητές:</a:t>
            </a:r>
            <a:endParaRPr lang="el-GR" sz="2800" dirty="0"/>
          </a:p>
          <a:p>
            <a:pPr lvl="0"/>
            <a:r>
              <a:rPr lang="el-GR" sz="2800" dirty="0"/>
              <a:t>Είναι  εκείνες  που ο  ερευνητής  αποφασίζει να </a:t>
            </a:r>
            <a:r>
              <a:rPr lang="el-GR" sz="2800" b="1" dirty="0"/>
              <a:t>διατηρήσει σταθερές </a:t>
            </a:r>
            <a:r>
              <a:rPr lang="el-GR" sz="2800" dirty="0"/>
              <a:t>σ’ όλη τη διάρκεια της έρευνας.  Μπορούμε να τις βρούμε αν απαντήσουμε στο  ερώτημα: </a:t>
            </a:r>
          </a:p>
          <a:p>
            <a:r>
              <a:rPr lang="el-GR" sz="2800" b="1" i="1" dirty="0" smtClean="0"/>
              <a:t>«Εκτός </a:t>
            </a:r>
            <a:r>
              <a:rPr lang="el-GR" sz="2800" b="1" i="1" dirty="0"/>
              <a:t>από την ανεξάρτητη μεταβλητή, ποιοι άλλοι παράγοντες μπορεί να επηρεάζουν την εξαρτημένη μεταβλητή</a:t>
            </a:r>
            <a:r>
              <a:rPr lang="el-GR" sz="2800" b="1" i="1" dirty="0" smtClean="0"/>
              <a:t>;»</a:t>
            </a:r>
            <a:endParaRPr lang="el-GR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49311"/>
            <a:ext cx="31337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3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485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ΕΡΕΥΝΑ ΚΑΙ ΠΕΙΡΑΜΑΤΙΣΜΟΣ</vt:lpstr>
      <vt:lpstr>ΤΙ ΕΙΝΑΙ Η ΕΠΙΣΤΗΜΟΝΙΚΗ ΕΡΕΥΝΑ;</vt:lpstr>
      <vt:lpstr>ΤΑ 4 ΒΑΣΙΚΑ ΒΗΜΑΤΑ ΣΤΗ ΔΙΑΔΙΚΑΣΙΑ ΤΗΣ ΕΠΙΣΤΗΜΟΝΙΚΗΣ ΕΡΕΥΝΑΣ:</vt:lpstr>
      <vt:lpstr>ΧΑΡΑΚΤΗΡΙΣΤΙΚΑ ΤΗΣ ΕΠΙΣΤΗΜΟΝΙΚΗΣ ΕΡΕΥΝΑΣ:</vt:lpstr>
      <vt:lpstr>ΥΠΟΘΕΣΗ ΕΡΕΥΝΑΣ</vt:lpstr>
      <vt:lpstr>ΜΕΤΑΒΛΗΤΕΣ ΕΡΕΥΝΑΣ</vt:lpstr>
      <vt:lpstr>ΜΕΤΑΒΛΗΤΕΣ ΕΡΕΥΝΑΣ</vt:lpstr>
      <vt:lpstr>ΜΕΤΑΒΛΗΤΕΣ ΕΡΕΥΝΑΣ</vt:lpstr>
      <vt:lpstr>ΜΕΤΑΒΛΗΤΕΣ ΕΡΕΥΝΑΣ</vt:lpstr>
      <vt:lpstr>ΜΕΤΑΒΛΗΤΕΣ ΕΡΕΥΝΑΣ</vt:lpstr>
      <vt:lpstr>ΚΑΤΗΓΟΡΙΕΣ ΕΡΕΥΝΑΣ</vt:lpstr>
      <vt:lpstr>ΠΑΡΑΔΕΙΓΜΑ ΕΠΙΣΤΗΜΟΝΙΚΗΣ ΕΡΕΥΝΑΣ</vt:lpstr>
      <vt:lpstr>ΜΕΤΑΒΛΗΤΕΣ ΠΑΡΑΔΕΙΓΜΑΤΟΣ</vt:lpstr>
      <vt:lpstr>ΠΑΡΑΔΕΙΓΜΑΤΑ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ΕΠΙΣΤΗΜΟΝΙΚΗ ΕΡΕΥΝΑ</dc:title>
  <dc:creator>e-LeNi</dc:creator>
  <cp:lastModifiedBy>Mpatzanakis</cp:lastModifiedBy>
  <cp:revision>30</cp:revision>
  <dcterms:created xsi:type="dcterms:W3CDTF">2022-09-15T06:28:05Z</dcterms:created>
  <dcterms:modified xsi:type="dcterms:W3CDTF">2024-09-19T15:28:22Z</dcterms:modified>
</cp:coreProperties>
</file>