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9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8F4CB-FF11-DF5E-33BB-590A138FE9AE}"/>
              </a:ext>
            </a:extLst>
          </p:cNvPr>
          <p:cNvSpPr>
            <a:spLocks noGrp="1"/>
          </p:cNvSpPr>
          <p:nvPr>
            <p:ph type="ctrTitle"/>
          </p:nvPr>
        </p:nvSpPr>
        <p:spPr/>
        <p:txBody>
          <a:bodyPr/>
          <a:lstStyle/>
          <a:p>
            <a:r>
              <a:rPr lang="el-GR" dirty="0"/>
              <a:t>ΕΝΟΤΗΤΑ 5</a:t>
            </a:r>
          </a:p>
        </p:txBody>
      </p:sp>
      <p:sp>
        <p:nvSpPr>
          <p:cNvPr id="3" name="Υπότιτλος 2">
            <a:extLst>
              <a:ext uri="{FF2B5EF4-FFF2-40B4-BE49-F238E27FC236}">
                <a16:creationId xmlns:a16="http://schemas.microsoft.com/office/drawing/2014/main" id="{2C750CCC-524A-9B82-8A9A-1508929D92F7}"/>
              </a:ext>
            </a:extLst>
          </p:cNvPr>
          <p:cNvSpPr>
            <a:spLocks noGrp="1"/>
          </p:cNvSpPr>
          <p:nvPr>
            <p:ph type="subTitle" idx="1"/>
          </p:nvPr>
        </p:nvSpPr>
        <p:spPr/>
        <p:txBody>
          <a:bodyPr/>
          <a:lstStyle/>
          <a:p>
            <a:r>
              <a:rPr lang="el-GR" b="1" dirty="0"/>
              <a:t>ΓΝΩΡΙΖΩ ΤΟ ΔΙΑΔΙΚΤΥΟ ΚΑΙ ΕΠΙΚΟΙΝΩΝΩ</a:t>
            </a:r>
          </a:p>
        </p:txBody>
      </p:sp>
    </p:spTree>
    <p:extLst>
      <p:ext uri="{BB962C8B-B14F-4D97-AF65-F5344CB8AC3E}">
        <p14:creationId xmlns:p14="http://schemas.microsoft.com/office/powerpoint/2010/main" val="337711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284BE-D0B2-DF7F-2ED8-FA8A279F0DC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E2EA624-12B5-7F9B-D006-42EF6A60DBC4}"/>
              </a:ext>
            </a:extLst>
          </p:cNvPr>
          <p:cNvSpPr>
            <a:spLocks noGrp="1"/>
          </p:cNvSpPr>
          <p:nvPr>
            <p:ph type="title"/>
          </p:nvPr>
        </p:nvSpPr>
        <p:spPr>
          <a:xfrm>
            <a:off x="1765739" y="208350"/>
            <a:ext cx="9202846" cy="1280890"/>
          </a:xfrm>
        </p:spPr>
        <p:txBody>
          <a:bodyPr>
            <a:normAutofit/>
          </a:bodyPr>
          <a:lstStyle/>
          <a:p>
            <a:r>
              <a:rPr lang="el-GR" sz="3500" dirty="0"/>
              <a:t>Αναζήτηση στον Παγκόσμιο Ιστό </a:t>
            </a:r>
          </a:p>
        </p:txBody>
      </p:sp>
      <p:sp>
        <p:nvSpPr>
          <p:cNvPr id="3" name="Θέση περιεχομένου 2">
            <a:extLst>
              <a:ext uri="{FF2B5EF4-FFF2-40B4-BE49-F238E27FC236}">
                <a16:creationId xmlns:a16="http://schemas.microsoft.com/office/drawing/2014/main" id="{A6A1A1B8-4F6A-7E08-EE90-E7B9666FD9FA}"/>
              </a:ext>
            </a:extLst>
          </p:cNvPr>
          <p:cNvSpPr>
            <a:spLocks noGrp="1"/>
          </p:cNvSpPr>
          <p:nvPr>
            <p:ph idx="1"/>
          </p:nvPr>
        </p:nvSpPr>
        <p:spPr>
          <a:xfrm>
            <a:off x="1366345" y="1489240"/>
            <a:ext cx="9822957" cy="4934295"/>
          </a:xfrm>
        </p:spPr>
        <p:txBody>
          <a:bodyPr>
            <a:normAutofit lnSpcReduction="10000"/>
          </a:bodyPr>
          <a:lstStyle/>
          <a:p>
            <a:r>
              <a:rPr lang="el-GR" sz="1800" b="0" i="0" u="none" strike="noStrike" baseline="0" dirty="0">
                <a:solidFill>
                  <a:srgbClr val="000000"/>
                </a:solidFill>
                <a:latin typeface="Calibri" panose="020F0502020204030204" pitchFamily="34" charset="0"/>
              </a:rPr>
              <a:t>Μέσω των μηχανών αναζήτησης μπορούμε να βρούμε πληροφορίες για οποιοδήποτε θέμα μέσα σε δευτερόλεπτα. </a:t>
            </a:r>
          </a:p>
          <a:p>
            <a:r>
              <a:rPr lang="el-GR" sz="1800" b="0" i="0" u="none" strike="noStrike" baseline="0" dirty="0">
                <a:solidFill>
                  <a:srgbClr val="000000"/>
                </a:solidFill>
                <a:latin typeface="Calibri" panose="020F0502020204030204" pitchFamily="34" charset="0"/>
              </a:rPr>
              <a:t>Μια </a:t>
            </a:r>
            <a:r>
              <a:rPr lang="el-GR" sz="1800" b="1" i="0" u="none" strike="noStrike" baseline="0" dirty="0">
                <a:solidFill>
                  <a:srgbClr val="000000"/>
                </a:solidFill>
                <a:latin typeface="Calibri" panose="020F0502020204030204" pitchFamily="34" charset="0"/>
              </a:rPr>
              <a:t>μηχανή αναζήτησης </a:t>
            </a:r>
            <a:r>
              <a:rPr lang="el-GR" sz="1800" b="0" i="0" u="none" strike="noStrike" baseline="0" dirty="0">
                <a:solidFill>
                  <a:srgbClr val="000000"/>
                </a:solidFill>
                <a:latin typeface="Calibri" panose="020F0502020204030204" pitchFamily="34" charset="0"/>
              </a:rPr>
              <a:t>είναι μία εφαρμογή που επιτρέπει στους χρήστες να αναζητούν πληροφορίες στον Παγκόσμιο Ιστό. </a:t>
            </a:r>
          </a:p>
          <a:p>
            <a:r>
              <a:rPr lang="el-GR" sz="1800" b="0" i="0" u="none" strike="noStrike" baseline="0" dirty="0">
                <a:solidFill>
                  <a:srgbClr val="000000"/>
                </a:solidFill>
                <a:latin typeface="Calibri" panose="020F0502020204030204" pitchFamily="34" charset="0"/>
              </a:rPr>
              <a:t>Οι πιο γνωστές μηχανές αναζήτησης είναι οι </a:t>
            </a:r>
            <a:r>
              <a:rPr lang="el-GR" sz="1800" b="1" i="0" u="none" strike="noStrike" baseline="0" dirty="0" err="1">
                <a:solidFill>
                  <a:srgbClr val="000000"/>
                </a:solidFill>
                <a:latin typeface="Calibri" panose="020F0502020204030204" pitchFamily="34" charset="0"/>
              </a:rPr>
              <a:t>Google</a:t>
            </a:r>
            <a:r>
              <a:rPr lang="el-GR" sz="1800" b="0" i="0" u="none" strike="noStrike" baseline="0" dirty="0">
                <a:solidFill>
                  <a:srgbClr val="000000"/>
                </a:solidFill>
                <a:latin typeface="Calibri" panose="020F0502020204030204" pitchFamily="34" charset="0"/>
              </a:rPr>
              <a:t>, </a:t>
            </a:r>
            <a:r>
              <a:rPr lang="el-GR" sz="1800" b="1" i="0" u="none" strike="noStrike" baseline="0" dirty="0">
                <a:solidFill>
                  <a:srgbClr val="000000"/>
                </a:solidFill>
                <a:latin typeface="Calibri" panose="020F0502020204030204" pitchFamily="34" charset="0"/>
              </a:rPr>
              <a:t>Bing</a:t>
            </a:r>
            <a:r>
              <a:rPr lang="el-GR" sz="1800" b="0" i="0" u="none" strike="noStrike" baseline="0" dirty="0">
                <a:solidFill>
                  <a:srgbClr val="000000"/>
                </a:solidFill>
                <a:latin typeface="Calibri" panose="020F0502020204030204" pitchFamily="34" charset="0"/>
              </a:rPr>
              <a:t> και </a:t>
            </a:r>
            <a:r>
              <a:rPr lang="el-GR" sz="1800" b="1" i="0" u="none" strike="noStrike" baseline="0" dirty="0" err="1">
                <a:solidFill>
                  <a:srgbClr val="000000"/>
                </a:solidFill>
                <a:latin typeface="Calibri" panose="020F0502020204030204" pitchFamily="34" charset="0"/>
              </a:rPr>
              <a:t>Yahoo</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Οι μηχανές αναζήτησης χρησιμοποιούν πολύπλοκους αλγόριθμους για να ανιχνεύσουν και να δημιουργήσουν ευρετήρια με ιστοσελίδες</a:t>
            </a:r>
          </a:p>
          <a:p>
            <a:r>
              <a:rPr lang="el-GR" sz="1800" b="0" i="0" u="none" strike="noStrike" baseline="0" dirty="0">
                <a:solidFill>
                  <a:srgbClr val="000000"/>
                </a:solidFill>
                <a:latin typeface="Calibri" panose="020F0502020204030204" pitchFamily="34" charset="0"/>
              </a:rPr>
              <a:t>Δε σαρώνουν εκείνη την στιγμή στο Διαδίκτυο για να βρουν αυτό που αναζητάτε. Το έχουν ήδη κάνει από πριν και έχουν οργανώσει μ’ έναν έξυπνο τρόπο σε έναν κατάλογο/ευρετήριο τις διάφορες πληροφορίες που συνάντησαν στις ιστοσελίδες που σάρωσαν. Έτσι, όταν αναζητάτε κάτι, οι μηχανές αναζήτησης ψάχνουν μόνο στον κατάλογό τους και όχι σε όλο το Διαδίκτυο</a:t>
            </a:r>
          </a:p>
          <a:p>
            <a:r>
              <a:rPr lang="el-GR" sz="1800" b="0" i="0" u="none" strike="noStrike" baseline="0" dirty="0">
                <a:solidFill>
                  <a:srgbClr val="000000"/>
                </a:solidFill>
                <a:latin typeface="Calibri" panose="020F0502020204030204" pitchFamily="34" charset="0"/>
              </a:rPr>
              <a:t>Για να αποφασίσουν ποια είναι τα καλύτερα για εσάς αποτελέσματα, λαμβάνουν υπόψη έναν αριθμό παραγόντων, όπως ποια ιστοσελίδα έχει τις πιο πολλές και καλές πληροφορίες, πόσο πρόσφατη είναι, και πόσοι άλλοι άνθρωποι την έχουν ήδη επισκεφτεί. </a:t>
            </a:r>
          </a:p>
          <a:p>
            <a:r>
              <a:rPr lang="el-GR" sz="1800" b="0" i="0" u="none" strike="noStrike" baseline="0" dirty="0">
                <a:solidFill>
                  <a:srgbClr val="000000"/>
                </a:solidFill>
                <a:latin typeface="Calibri" panose="020F0502020204030204" pitchFamily="34" charset="0"/>
              </a:rPr>
              <a:t>Εννοείται ότι οι Μηχανές Αναζήτησης σαρώνουν συνεχώς το Διαδίκτυο και ψάχνουν για νέες ιστοσελίδες ή αλλαγές στις παλιές. </a:t>
            </a:r>
            <a:endParaRPr lang="el-GR" dirty="0"/>
          </a:p>
        </p:txBody>
      </p:sp>
    </p:spTree>
    <p:extLst>
      <p:ext uri="{BB962C8B-B14F-4D97-AF65-F5344CB8AC3E}">
        <p14:creationId xmlns:p14="http://schemas.microsoft.com/office/powerpoint/2010/main" val="12871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8220DA-5A30-1674-40E0-F9A0676234E4}"/>
              </a:ext>
            </a:extLst>
          </p:cNvPr>
          <p:cNvSpPr>
            <a:spLocks noGrp="1"/>
          </p:cNvSpPr>
          <p:nvPr>
            <p:ph type="title"/>
          </p:nvPr>
        </p:nvSpPr>
        <p:spPr/>
        <p:txBody>
          <a:bodyPr/>
          <a:lstStyle/>
          <a:p>
            <a:r>
              <a:rPr lang="el-GR" dirty="0"/>
              <a:t>Μηχανές Αναζήτησης</a:t>
            </a:r>
          </a:p>
        </p:txBody>
      </p:sp>
      <p:sp>
        <p:nvSpPr>
          <p:cNvPr id="3" name="Θέση περιεχομένου 2">
            <a:extLst>
              <a:ext uri="{FF2B5EF4-FFF2-40B4-BE49-F238E27FC236}">
                <a16:creationId xmlns:a16="http://schemas.microsoft.com/office/drawing/2014/main" id="{167747B1-10C2-3920-0A80-7612F766FF93}"/>
              </a:ext>
            </a:extLst>
          </p:cNvPr>
          <p:cNvSpPr>
            <a:spLocks noGrp="1"/>
          </p:cNvSpPr>
          <p:nvPr>
            <p:ph idx="1"/>
          </p:nvPr>
        </p:nvSpPr>
        <p:spPr/>
        <p:txBody>
          <a:bodyPr/>
          <a:lstStyle/>
          <a:p>
            <a:pPr marL="0" indent="0">
              <a:buNone/>
            </a:pPr>
            <a:r>
              <a:rPr lang="el-GR" sz="1800" b="0" i="0" u="none" strike="noStrike" baseline="0" dirty="0">
                <a:solidFill>
                  <a:srgbClr val="000000"/>
                </a:solidFill>
                <a:latin typeface="Calibri" panose="020F0502020204030204" pitchFamily="34" charset="0"/>
              </a:rPr>
              <a:t>Οι μηχανές αναζήτησης λειτουργούν σε τρία βασικά στάδια: </a:t>
            </a:r>
          </a:p>
          <a:p>
            <a:r>
              <a:rPr lang="el-GR" sz="1800" b="1" i="0" u="none" strike="noStrike" baseline="0" dirty="0">
                <a:solidFill>
                  <a:srgbClr val="000000"/>
                </a:solidFill>
                <a:latin typeface="Calibri" panose="020F0502020204030204" pitchFamily="34" charset="0"/>
              </a:rPr>
              <a:t>Ανίχνευση </a:t>
            </a:r>
            <a:r>
              <a:rPr lang="el-GR" sz="1800" b="0" i="0" u="none" strike="noStrike" baseline="0" dirty="0">
                <a:solidFill>
                  <a:srgbClr val="000000"/>
                </a:solidFill>
                <a:latin typeface="Calibri" panose="020F0502020204030204" pitchFamily="34" charset="0"/>
              </a:rPr>
              <a:t>(</a:t>
            </a:r>
            <a:r>
              <a:rPr lang="el-GR" sz="1800" b="0" i="0" u="none" strike="noStrike" baseline="0" dirty="0" err="1">
                <a:solidFill>
                  <a:srgbClr val="000000"/>
                </a:solidFill>
                <a:latin typeface="Calibri" panose="020F0502020204030204" pitchFamily="34" charset="0"/>
              </a:rPr>
              <a:t>Crawling</a:t>
            </a:r>
            <a:r>
              <a:rPr lang="el-GR" sz="1800" b="0" i="0" u="none" strike="noStrike" baseline="0" dirty="0">
                <a:solidFill>
                  <a:srgbClr val="000000"/>
                </a:solidFill>
                <a:latin typeface="Calibri" panose="020F0502020204030204" pitchFamily="34" charset="0"/>
              </a:rPr>
              <a:t>): Τα ρομπότ ανίχνευσης ή «</a:t>
            </a:r>
            <a:r>
              <a:rPr lang="el-GR" sz="1800" b="0" i="0" u="none" strike="noStrike" baseline="0" dirty="0" err="1">
                <a:solidFill>
                  <a:srgbClr val="000000"/>
                </a:solidFill>
                <a:latin typeface="Calibri" panose="020F0502020204030204" pitchFamily="34" charset="0"/>
              </a:rPr>
              <a:t>spiders</a:t>
            </a:r>
            <a:r>
              <a:rPr lang="el-GR" sz="1800" b="0" i="0" u="none" strike="noStrike" baseline="0" dirty="0">
                <a:solidFill>
                  <a:srgbClr val="000000"/>
                </a:solidFill>
                <a:latin typeface="Calibri" panose="020F0502020204030204" pitchFamily="34" charset="0"/>
              </a:rPr>
              <a:t>» επισκέπτονται συνεχώς ιστοσελίδες, ανακαλύπτοντας και καταγράφοντας νέο περιεχόμενο. </a:t>
            </a:r>
          </a:p>
          <a:p>
            <a:r>
              <a:rPr lang="el-GR" sz="1800" b="1" i="0" u="none" strike="noStrike" baseline="0" dirty="0">
                <a:solidFill>
                  <a:srgbClr val="000000"/>
                </a:solidFill>
                <a:latin typeface="Calibri" panose="020F0502020204030204" pitchFamily="34" charset="0"/>
              </a:rPr>
              <a:t>Ευρετηρίαση </a:t>
            </a:r>
            <a:r>
              <a:rPr lang="el-GR" sz="1800" b="0" i="0" u="none" strike="noStrike" baseline="0" dirty="0">
                <a:solidFill>
                  <a:srgbClr val="000000"/>
                </a:solidFill>
                <a:latin typeface="Calibri" panose="020F0502020204030204" pitchFamily="34" charset="0"/>
              </a:rPr>
              <a:t>(</a:t>
            </a:r>
            <a:r>
              <a:rPr lang="el-GR" sz="1800" b="0" i="0" u="none" strike="noStrike" baseline="0" dirty="0" err="1">
                <a:solidFill>
                  <a:srgbClr val="000000"/>
                </a:solidFill>
                <a:latin typeface="Calibri" panose="020F0502020204030204" pitchFamily="34" charset="0"/>
              </a:rPr>
              <a:t>Indexing</a:t>
            </a:r>
            <a:r>
              <a:rPr lang="el-GR" sz="1800" b="0" i="0" u="none" strike="noStrike" baseline="0" dirty="0">
                <a:solidFill>
                  <a:srgbClr val="000000"/>
                </a:solidFill>
                <a:latin typeface="Calibri" panose="020F0502020204030204" pitchFamily="34" charset="0"/>
              </a:rPr>
              <a:t>): Οι πληροφορίες που συλλέγονται κατά την ανίχνευση αποθηκεύονται σε μια τεράστια βάση δεδομένων, ώστε να είναι </a:t>
            </a:r>
            <a:r>
              <a:rPr lang="el-GR" sz="1800" b="0" i="0" u="none" strike="noStrike" baseline="0" dirty="0" err="1">
                <a:solidFill>
                  <a:srgbClr val="000000"/>
                </a:solidFill>
                <a:latin typeface="Calibri" panose="020F0502020204030204" pitchFamily="34" charset="0"/>
              </a:rPr>
              <a:t>προσβάσιμες</a:t>
            </a:r>
            <a:r>
              <a:rPr lang="el-GR" sz="1800" b="0" i="0" u="none" strike="noStrike" baseline="0" dirty="0">
                <a:solidFill>
                  <a:srgbClr val="000000"/>
                </a:solidFill>
                <a:latin typeface="Calibri" panose="020F0502020204030204" pitchFamily="34" charset="0"/>
              </a:rPr>
              <a:t> όταν γίνεται μια αναζήτηση. </a:t>
            </a:r>
          </a:p>
          <a:p>
            <a:r>
              <a:rPr lang="el-GR" sz="1800" b="1" i="0" u="none" strike="noStrike" baseline="0" dirty="0">
                <a:solidFill>
                  <a:srgbClr val="000000"/>
                </a:solidFill>
                <a:latin typeface="Calibri" panose="020F0502020204030204" pitchFamily="34" charset="0"/>
              </a:rPr>
              <a:t>Ανάκτηση και Κατάταξη </a:t>
            </a:r>
            <a:r>
              <a:rPr lang="el-GR" sz="1800" b="0" i="0" u="none" strike="noStrike" baseline="0" dirty="0">
                <a:solidFill>
                  <a:srgbClr val="000000"/>
                </a:solidFill>
                <a:latin typeface="Calibri" panose="020F0502020204030204" pitchFamily="34" charset="0"/>
              </a:rPr>
              <a:t>(</a:t>
            </a:r>
            <a:r>
              <a:rPr lang="el-GR" sz="1800" b="0" i="0" u="none" strike="noStrike" baseline="0" dirty="0" err="1">
                <a:solidFill>
                  <a:srgbClr val="000000"/>
                </a:solidFill>
                <a:latin typeface="Calibri" panose="020F0502020204030204" pitchFamily="34" charset="0"/>
              </a:rPr>
              <a:t>Retrieval</a:t>
            </a:r>
            <a:r>
              <a:rPr lang="el-GR" sz="1800" b="0" i="0" u="none" strike="noStrike" baseline="0" dirty="0">
                <a:solidFill>
                  <a:srgbClr val="000000"/>
                </a:solidFill>
                <a:latin typeface="Calibri" panose="020F0502020204030204" pitchFamily="34" charset="0"/>
              </a:rPr>
              <a:t> and </a:t>
            </a:r>
            <a:r>
              <a:rPr lang="el-GR" sz="1800" b="0" i="0" u="none" strike="noStrike" baseline="0" dirty="0" err="1">
                <a:solidFill>
                  <a:srgbClr val="000000"/>
                </a:solidFill>
                <a:latin typeface="Calibri" panose="020F0502020204030204" pitchFamily="34" charset="0"/>
              </a:rPr>
              <a:t>Ranking</a:t>
            </a:r>
            <a:r>
              <a:rPr lang="el-GR" sz="1800" b="0" i="0" u="none" strike="noStrike" baseline="0" dirty="0">
                <a:solidFill>
                  <a:srgbClr val="000000"/>
                </a:solidFill>
                <a:latin typeface="Calibri" panose="020F0502020204030204" pitchFamily="34" charset="0"/>
              </a:rPr>
              <a:t>): Όταν ένας χρήστης κάνει μια αναζήτηση, η μηχανή αναζήτησης ανακτά τα σχετικά δεδομένα από το ευρετήριο και τα κατατάσσει με βάση την σχετικότητα και την ποιότητά τους, προβάλλοντας τα πιο χρήσιμα αποτελέσματα.	</a:t>
            </a:r>
          </a:p>
          <a:p>
            <a:endParaRPr lang="el-GR" dirty="0"/>
          </a:p>
        </p:txBody>
      </p:sp>
    </p:spTree>
    <p:extLst>
      <p:ext uri="{BB962C8B-B14F-4D97-AF65-F5344CB8AC3E}">
        <p14:creationId xmlns:p14="http://schemas.microsoft.com/office/powerpoint/2010/main" val="14348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7C8D0-D102-5D08-C602-4101FF408A4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807A341-AF49-0257-C0E5-9C5F6FE63D30}"/>
              </a:ext>
            </a:extLst>
          </p:cNvPr>
          <p:cNvSpPr>
            <a:spLocks noGrp="1"/>
          </p:cNvSpPr>
          <p:nvPr>
            <p:ph type="title"/>
          </p:nvPr>
        </p:nvSpPr>
        <p:spPr/>
        <p:txBody>
          <a:bodyPr/>
          <a:lstStyle/>
          <a:p>
            <a:r>
              <a:rPr lang="el-GR" dirty="0"/>
              <a:t>Τρόποι Αποτελεσματικής Αναζήτησης</a:t>
            </a:r>
          </a:p>
        </p:txBody>
      </p:sp>
      <p:sp>
        <p:nvSpPr>
          <p:cNvPr id="3" name="Θέση περιεχομένου 2">
            <a:extLst>
              <a:ext uri="{FF2B5EF4-FFF2-40B4-BE49-F238E27FC236}">
                <a16:creationId xmlns:a16="http://schemas.microsoft.com/office/drawing/2014/main" id="{BB658DE2-3801-2ECE-38E0-0D4214136C3C}"/>
              </a:ext>
            </a:extLst>
          </p:cNvPr>
          <p:cNvSpPr>
            <a:spLocks noGrp="1"/>
          </p:cNvSpPr>
          <p:nvPr>
            <p:ph idx="1"/>
          </p:nvPr>
        </p:nvSpPr>
        <p:spPr>
          <a:xfrm>
            <a:off x="1355834" y="1905000"/>
            <a:ext cx="10148778" cy="4424855"/>
          </a:xfrm>
        </p:spPr>
        <p:txBody>
          <a:bodyPr>
            <a:normAutofit lnSpcReduction="10000"/>
          </a:bodyPr>
          <a:lstStyle/>
          <a:p>
            <a:r>
              <a:rPr lang="el-GR" sz="1800" b="0" i="0" u="none" strike="noStrike" baseline="0" dirty="0">
                <a:solidFill>
                  <a:srgbClr val="000000"/>
                </a:solidFill>
                <a:latin typeface="Calibri" panose="020F0502020204030204" pitchFamily="34" charset="0"/>
              </a:rPr>
              <a:t>Χρησιμοποιήστε </a:t>
            </a:r>
            <a:r>
              <a:rPr lang="el-GR" sz="1800" b="1" i="0" u="none" strike="noStrike" baseline="0" dirty="0">
                <a:solidFill>
                  <a:srgbClr val="000000"/>
                </a:solidFill>
                <a:latin typeface="Calibri" panose="020F0502020204030204" pitchFamily="34" charset="0"/>
              </a:rPr>
              <a:t>εισαγωγικά</a:t>
            </a:r>
            <a:r>
              <a:rPr lang="el-GR" sz="1800" b="0" i="0" u="none" strike="noStrike" baseline="0" dirty="0">
                <a:solidFill>
                  <a:srgbClr val="000000"/>
                </a:solidFill>
                <a:latin typeface="Calibri" panose="020F0502020204030204" pitchFamily="34" charset="0"/>
              </a:rPr>
              <a:t> όταν ψάχνετε κάτι συγκεκριμένο. Στην περίπτωση αυτή, έχουν σημασία οι λέξεις που χρησιμοποιούμε αλλά και η σειρά τους. Π.χ. </a:t>
            </a:r>
            <a:r>
              <a:rPr lang="el-GR" dirty="0">
                <a:solidFill>
                  <a:srgbClr val="000000"/>
                </a:solidFill>
                <a:latin typeface="Calibri" panose="020F0502020204030204" pitchFamily="34" charset="0"/>
              </a:rPr>
              <a:t>«Ότι δε συνέβη ποτέ, είναι ότι </a:t>
            </a:r>
            <a:r>
              <a:rPr lang="el-GR" dirty="0" err="1">
                <a:solidFill>
                  <a:srgbClr val="000000"/>
                </a:solidFill>
                <a:latin typeface="Calibri" panose="020F0502020204030204" pitchFamily="34" charset="0"/>
              </a:rPr>
              <a:t>σεν</a:t>
            </a:r>
            <a:r>
              <a:rPr lang="el-GR" dirty="0">
                <a:solidFill>
                  <a:srgbClr val="000000"/>
                </a:solidFill>
                <a:latin typeface="Calibri" panose="020F0502020204030204" pitchFamily="34" charset="0"/>
              </a:rPr>
              <a:t> ποθήσαμε αρκετά»</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Χρησιμοποιήστε τελεστές, όπως το "OR", όταν ψάχνετε κάτι που αποδίδεται με διαφορετικούς όρους από διάφορες πηγές. Π.χ. </a:t>
            </a:r>
            <a:r>
              <a:rPr lang="el-GR" sz="1800" b="0" i="1" u="none" strike="noStrike" baseline="0" dirty="0">
                <a:solidFill>
                  <a:srgbClr val="000000"/>
                </a:solidFill>
                <a:latin typeface="Calibri" panose="020F0502020204030204" pitchFamily="34" charset="0"/>
              </a:rPr>
              <a:t>"κλιματική αλλαγή" OR "υπερθέρμανση του πλανήτη" </a:t>
            </a:r>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Χρησιμοποιήστε </a:t>
            </a:r>
            <a:r>
              <a:rPr lang="el-GR" sz="1800" b="0" i="0" u="none" strike="noStrike" baseline="0" dirty="0" err="1">
                <a:solidFill>
                  <a:srgbClr val="000000"/>
                </a:solidFill>
                <a:latin typeface="Calibri" panose="020F0502020204030204" pitchFamily="34" charset="0"/>
              </a:rPr>
              <a:t>τοv</a:t>
            </a:r>
            <a:r>
              <a:rPr lang="el-GR" sz="1800" b="0" i="0" u="none" strike="noStrike" baseline="0" dirty="0">
                <a:solidFill>
                  <a:srgbClr val="000000"/>
                </a:solidFill>
                <a:latin typeface="Calibri" panose="020F0502020204030204" pitchFamily="34" charset="0"/>
              </a:rPr>
              <a:t> όρο "</a:t>
            </a:r>
            <a:r>
              <a:rPr lang="el-GR" sz="1800" b="1" i="0" u="none" strike="noStrike" baseline="0" dirty="0" err="1">
                <a:solidFill>
                  <a:srgbClr val="000000"/>
                </a:solidFill>
                <a:latin typeface="Calibri" panose="020F0502020204030204" pitchFamily="34" charset="0"/>
              </a:rPr>
              <a:t>site</a:t>
            </a:r>
            <a:r>
              <a:rPr lang="el-GR" sz="1800" b="0" i="0" u="none" strike="noStrike" baseline="0" dirty="0">
                <a:solidFill>
                  <a:srgbClr val="000000"/>
                </a:solidFill>
                <a:latin typeface="Calibri" panose="020F0502020204030204" pitchFamily="34" charset="0"/>
              </a:rPr>
              <a:t>: " για να περιορίσετε την αναζήτησή σας σε έναν </a:t>
            </a:r>
            <a:r>
              <a:rPr lang="el-GR" sz="1800" b="0" i="0" u="none" strike="noStrike" baseline="0" dirty="0" err="1">
                <a:solidFill>
                  <a:srgbClr val="000000"/>
                </a:solidFill>
                <a:latin typeface="Calibri" panose="020F0502020204030204" pitchFamily="34" charset="0"/>
              </a:rPr>
              <a:t>ιστότοπο</a:t>
            </a:r>
            <a:r>
              <a:rPr lang="el-GR" sz="1800" b="0" i="0" u="none" strike="noStrike" baseline="0" dirty="0">
                <a:solidFill>
                  <a:srgbClr val="000000"/>
                </a:solidFill>
                <a:latin typeface="Calibri" panose="020F0502020204030204" pitchFamily="34" charset="0"/>
              </a:rPr>
              <a:t> ή σε μία κατηγορία </a:t>
            </a:r>
            <a:r>
              <a:rPr lang="el-GR" sz="1800" b="0" i="0" u="none" strike="noStrike" baseline="0" dirty="0" err="1">
                <a:solidFill>
                  <a:srgbClr val="000000"/>
                </a:solidFill>
                <a:latin typeface="Calibri" panose="020F0502020204030204" pitchFamily="34" charset="0"/>
              </a:rPr>
              <a:t>ιστότοπων</a:t>
            </a:r>
            <a:r>
              <a:rPr lang="el-GR" sz="1800" b="0" i="0" u="none" strike="noStrike" baseline="0" dirty="0">
                <a:solidFill>
                  <a:srgbClr val="000000"/>
                </a:solidFill>
                <a:latin typeface="Calibri" panose="020F0502020204030204" pitchFamily="34" charset="0"/>
              </a:rPr>
              <a:t>, όπως η αναζήτηση σε ακαδημαϊκά ιδρύματα για πιο αξιόπιστες πληροφορίες. Π.χ. </a:t>
            </a:r>
            <a:r>
              <a:rPr lang="el-GR" sz="1800" b="0" i="1" u="none" strike="noStrike" baseline="0" dirty="0" err="1">
                <a:solidFill>
                  <a:srgbClr val="000000"/>
                </a:solidFill>
                <a:latin typeface="Calibri" panose="020F0502020204030204" pitchFamily="34" charset="0"/>
              </a:rPr>
              <a:t>site:edu</a:t>
            </a:r>
            <a:r>
              <a:rPr lang="el-GR" sz="1800" b="0" i="1" u="none" strike="noStrike" baseline="0" dirty="0">
                <a:solidFill>
                  <a:srgbClr val="000000"/>
                </a:solidFill>
                <a:latin typeface="Calibri" panose="020F0502020204030204" pitchFamily="34" charset="0"/>
              </a:rPr>
              <a:t> "</a:t>
            </a:r>
            <a:r>
              <a:rPr lang="el-GR" sz="1800" b="0" i="1" u="none" strike="noStrike" baseline="0" dirty="0" err="1">
                <a:solidFill>
                  <a:srgbClr val="000000"/>
                </a:solidFill>
                <a:latin typeface="Calibri" panose="020F0502020204030204" pitchFamily="34" charset="0"/>
              </a:rPr>
              <a:t>artificial</a:t>
            </a:r>
            <a:r>
              <a:rPr lang="el-GR" sz="1800" b="0" i="1" u="none" strike="noStrike" baseline="0" dirty="0">
                <a:solidFill>
                  <a:srgbClr val="000000"/>
                </a:solidFill>
                <a:latin typeface="Calibri" panose="020F0502020204030204" pitchFamily="34" charset="0"/>
              </a:rPr>
              <a:t> </a:t>
            </a:r>
            <a:r>
              <a:rPr lang="el-GR" sz="1800" b="0" i="1" u="none" strike="noStrike" baseline="0" dirty="0" err="1">
                <a:solidFill>
                  <a:srgbClr val="000000"/>
                </a:solidFill>
                <a:latin typeface="Calibri" panose="020F0502020204030204" pitchFamily="34" charset="0"/>
              </a:rPr>
              <a:t>intelligence</a:t>
            </a:r>
            <a:r>
              <a:rPr lang="el-GR" sz="1800" b="0" i="1" u="none" strike="noStrike" baseline="0" dirty="0">
                <a:solidFill>
                  <a:srgbClr val="000000"/>
                </a:solidFill>
                <a:latin typeface="Calibri" panose="020F0502020204030204" pitchFamily="34" charset="0"/>
              </a:rPr>
              <a:t>" </a:t>
            </a:r>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Χρησιμοποιήστε τον όρο "</a:t>
            </a:r>
            <a:r>
              <a:rPr lang="el-GR" sz="1800" b="1" i="0" u="none" strike="noStrike" baseline="0" dirty="0" err="1">
                <a:solidFill>
                  <a:srgbClr val="000000"/>
                </a:solidFill>
                <a:latin typeface="Calibri" panose="020F0502020204030204" pitchFamily="34" charset="0"/>
              </a:rPr>
              <a:t>filetype</a:t>
            </a:r>
            <a:r>
              <a:rPr lang="el-GR" sz="1800" b="0" i="0" u="none" strike="noStrike" baseline="0" dirty="0">
                <a:solidFill>
                  <a:srgbClr val="000000"/>
                </a:solidFill>
                <a:latin typeface="Calibri" panose="020F0502020204030204" pitchFamily="34" charset="0"/>
              </a:rPr>
              <a:t>:" για να λάβετε μόνο συγκεκριμένους τύπους αρχείων στα αποτελέσματα. </a:t>
            </a:r>
            <a:r>
              <a:rPr lang="el-GR" sz="1800" b="0" i="0" u="none" strike="noStrike" baseline="0" dirty="0" err="1">
                <a:solidFill>
                  <a:srgbClr val="000000"/>
                </a:solidFill>
                <a:latin typeface="Calibri" panose="020F0502020204030204" pitchFamily="34" charset="0"/>
              </a:rPr>
              <a:t>Π.χ</a:t>
            </a:r>
            <a:r>
              <a:rPr lang="el-GR" sz="1800" b="0" i="0" u="none" strike="noStrike" baseline="0" dirty="0">
                <a:solidFill>
                  <a:srgbClr val="000000"/>
                </a:solidFill>
                <a:latin typeface="Calibri" panose="020F0502020204030204" pitchFamily="34" charset="0"/>
              </a:rPr>
              <a:t>  </a:t>
            </a:r>
            <a:r>
              <a:rPr lang="el-GR" sz="1800" b="0" i="1" u="none" strike="noStrike" baseline="0" dirty="0" err="1">
                <a:solidFill>
                  <a:srgbClr val="000000"/>
                </a:solidFill>
                <a:latin typeface="Calibri" panose="020F0502020204030204" pitchFamily="34" charset="0"/>
              </a:rPr>
              <a:t>site:edu</a:t>
            </a:r>
            <a:r>
              <a:rPr lang="el-GR" sz="1800" b="0" i="1" u="none" strike="noStrike" baseline="0" dirty="0">
                <a:solidFill>
                  <a:srgbClr val="000000"/>
                </a:solidFill>
                <a:latin typeface="Calibri" panose="020F0502020204030204" pitchFamily="34" charset="0"/>
              </a:rPr>
              <a:t> "</a:t>
            </a:r>
            <a:r>
              <a:rPr lang="el-GR" sz="1800" b="0" i="1" u="none" strike="noStrike" baseline="0" dirty="0" err="1">
                <a:solidFill>
                  <a:srgbClr val="000000"/>
                </a:solidFill>
                <a:latin typeface="Calibri" panose="020F0502020204030204" pitchFamily="34" charset="0"/>
              </a:rPr>
              <a:t>artificial</a:t>
            </a:r>
            <a:r>
              <a:rPr lang="el-GR" sz="1800" b="0" i="1" u="none" strike="noStrike" baseline="0" dirty="0">
                <a:solidFill>
                  <a:srgbClr val="000000"/>
                </a:solidFill>
                <a:latin typeface="Calibri" panose="020F0502020204030204" pitchFamily="34" charset="0"/>
              </a:rPr>
              <a:t> </a:t>
            </a:r>
            <a:r>
              <a:rPr lang="el-GR" sz="1800" b="0" i="1" u="none" strike="noStrike" baseline="0" dirty="0" err="1">
                <a:solidFill>
                  <a:srgbClr val="000000"/>
                </a:solidFill>
                <a:latin typeface="Calibri" panose="020F0502020204030204" pitchFamily="34" charset="0"/>
              </a:rPr>
              <a:t>intelligence</a:t>
            </a:r>
            <a:r>
              <a:rPr lang="el-GR" sz="1800" b="0" i="1" u="none" strike="noStrike" baseline="0" dirty="0">
                <a:solidFill>
                  <a:srgbClr val="000000"/>
                </a:solidFill>
                <a:latin typeface="Calibri" panose="020F0502020204030204" pitchFamily="34" charset="0"/>
              </a:rPr>
              <a:t>" </a:t>
            </a:r>
            <a:r>
              <a:rPr lang="el-GR" sz="1800" b="0" i="1" u="none" strike="noStrike" baseline="0" dirty="0" err="1">
                <a:solidFill>
                  <a:srgbClr val="000000"/>
                </a:solidFill>
                <a:latin typeface="Calibri" panose="020F0502020204030204" pitchFamily="34" charset="0"/>
              </a:rPr>
              <a:t>filetype:pdf</a:t>
            </a:r>
            <a:r>
              <a:rPr lang="el-GR" sz="1800" b="0" i="1"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αναζητάτε ό,τι έχει δημοσιευτεί από ακαδημαϊκά ιδρύματα σε μορφή </a:t>
            </a:r>
            <a:r>
              <a:rPr lang="el-GR" sz="1800" b="0" i="0" u="none" strike="noStrike" baseline="0" dirty="0" err="1">
                <a:solidFill>
                  <a:srgbClr val="000000"/>
                </a:solidFill>
                <a:latin typeface="Calibri" panose="020F0502020204030204" pitchFamily="34" charset="0"/>
              </a:rPr>
              <a:t>pdf</a:t>
            </a:r>
            <a:r>
              <a:rPr lang="el-GR" sz="1800" b="0" i="0" u="none" strike="noStrike" baseline="0" dirty="0">
                <a:solidFill>
                  <a:srgbClr val="000000"/>
                </a:solidFill>
                <a:latin typeface="Calibri" panose="020F0502020204030204" pitchFamily="34" charset="0"/>
              </a:rPr>
              <a:t> σχετικά με την θεματική της Τεχνητής Νοημοσύνης. </a:t>
            </a:r>
          </a:p>
          <a:p>
            <a:r>
              <a:rPr lang="el-GR" sz="1800" b="0" i="0" u="none" strike="noStrike" baseline="0" dirty="0">
                <a:solidFill>
                  <a:srgbClr val="000000"/>
                </a:solidFill>
                <a:latin typeface="Calibri" panose="020F0502020204030204" pitchFamily="34" charset="0"/>
              </a:rPr>
              <a:t>Χρησιμοποιήστε </a:t>
            </a:r>
            <a:r>
              <a:rPr lang="el-GR" sz="1800" b="0" i="0" u="none" strike="noStrike" baseline="0" dirty="0" err="1">
                <a:solidFill>
                  <a:srgbClr val="000000"/>
                </a:solidFill>
                <a:latin typeface="Calibri" panose="020F0502020204030204" pitchFamily="34" charset="0"/>
              </a:rPr>
              <a:t>τοv</a:t>
            </a:r>
            <a:r>
              <a:rPr lang="el-GR" sz="1800" b="0" i="0" u="none" strike="noStrike" baseline="0" dirty="0">
                <a:solidFill>
                  <a:srgbClr val="000000"/>
                </a:solidFill>
                <a:latin typeface="Calibri" panose="020F0502020204030204" pitchFamily="34" charset="0"/>
              </a:rPr>
              <a:t> όρο "</a:t>
            </a:r>
            <a:r>
              <a:rPr lang="el-GR" sz="1800" b="1" i="0" u="none" strike="noStrike" baseline="0" dirty="0" err="1">
                <a:solidFill>
                  <a:srgbClr val="000000"/>
                </a:solidFill>
                <a:latin typeface="Calibri" panose="020F0502020204030204" pitchFamily="34" charset="0"/>
              </a:rPr>
              <a:t>after</a:t>
            </a:r>
            <a:r>
              <a:rPr lang="el-GR" sz="1800" b="0" i="0" u="none" strike="noStrike" baseline="0" dirty="0">
                <a:solidFill>
                  <a:srgbClr val="000000"/>
                </a:solidFill>
                <a:latin typeface="Calibri" panose="020F0502020204030204" pitchFamily="34" charset="0"/>
              </a:rPr>
              <a:t>" για να περιορίσετε τα αποτελέσματα σε ένα συγκεκριμένο χρονικό διάστημα, Π.χ. </a:t>
            </a:r>
            <a:r>
              <a:rPr lang="el-GR" sz="1800" b="0" i="1" u="none" strike="noStrike" baseline="0" dirty="0" err="1">
                <a:solidFill>
                  <a:srgbClr val="000000"/>
                </a:solidFill>
                <a:latin typeface="Calibri" panose="020F0502020204030204" pitchFamily="34" charset="0"/>
              </a:rPr>
              <a:t>site:GR</a:t>
            </a:r>
            <a:r>
              <a:rPr lang="el-GR" sz="1800" b="0" i="1" u="none" strike="noStrike" baseline="0" dirty="0">
                <a:solidFill>
                  <a:srgbClr val="000000"/>
                </a:solidFill>
                <a:latin typeface="Calibri" panose="020F0502020204030204" pitchFamily="34" charset="0"/>
              </a:rPr>
              <a:t> "Τεχνητή Νοημοσύνη" after:2023 </a:t>
            </a:r>
            <a:r>
              <a:rPr lang="el-GR" sz="1800" b="0" i="0" u="none" strike="noStrike" baseline="0" dirty="0">
                <a:solidFill>
                  <a:srgbClr val="000000"/>
                </a:solidFill>
                <a:latin typeface="Calibri" panose="020F0502020204030204" pitchFamily="34" charset="0"/>
              </a:rPr>
              <a:t>αναζητάτε ό,τι έχει δημοσιευτεί το 2024 από ελληνικές πηγές σχετικά με την θεματική της Τεχνητής Νοημοσύνης. </a:t>
            </a:r>
          </a:p>
          <a:p>
            <a:endParaRPr lang="el-GR" dirty="0"/>
          </a:p>
        </p:txBody>
      </p:sp>
    </p:spTree>
    <p:extLst>
      <p:ext uri="{BB962C8B-B14F-4D97-AF65-F5344CB8AC3E}">
        <p14:creationId xmlns:p14="http://schemas.microsoft.com/office/powerpoint/2010/main" val="243378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D4CAC-CC9B-18E4-DF7F-D2025B49686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BC3463A-0D42-9552-3AD2-21C449C90EF9}"/>
              </a:ext>
            </a:extLst>
          </p:cNvPr>
          <p:cNvSpPr>
            <a:spLocks noGrp="1"/>
          </p:cNvSpPr>
          <p:nvPr>
            <p:ph type="title"/>
          </p:nvPr>
        </p:nvSpPr>
        <p:spPr>
          <a:xfrm>
            <a:off x="1815159" y="528145"/>
            <a:ext cx="8911687" cy="712076"/>
          </a:xfrm>
        </p:spPr>
        <p:txBody>
          <a:bodyPr/>
          <a:lstStyle/>
          <a:p>
            <a:r>
              <a:rPr lang="el-GR" dirty="0"/>
              <a:t>Δραστηριότητα</a:t>
            </a:r>
          </a:p>
        </p:txBody>
      </p:sp>
      <p:sp>
        <p:nvSpPr>
          <p:cNvPr id="3" name="Θέση περιεχομένου 2">
            <a:extLst>
              <a:ext uri="{FF2B5EF4-FFF2-40B4-BE49-F238E27FC236}">
                <a16:creationId xmlns:a16="http://schemas.microsoft.com/office/drawing/2014/main" id="{EF23CBB6-4A3C-6364-011A-F8D2567704CD}"/>
              </a:ext>
            </a:extLst>
          </p:cNvPr>
          <p:cNvSpPr>
            <a:spLocks noGrp="1"/>
          </p:cNvSpPr>
          <p:nvPr>
            <p:ph idx="1"/>
          </p:nvPr>
        </p:nvSpPr>
        <p:spPr>
          <a:xfrm>
            <a:off x="1196613" y="1642241"/>
            <a:ext cx="10148778" cy="4424855"/>
          </a:xfrm>
        </p:spPr>
        <p:txBody>
          <a:bodyPr>
            <a:normAutofit/>
          </a:bodyPr>
          <a:lstStyle/>
          <a:p>
            <a:pPr marL="0" indent="0">
              <a:buNone/>
            </a:pPr>
            <a:r>
              <a:rPr lang="el-GR" sz="1800" b="1" i="0" u="none" strike="noStrike" baseline="0" dirty="0">
                <a:solidFill>
                  <a:srgbClr val="000000"/>
                </a:solidFill>
                <a:latin typeface="Calibri" panose="020F0502020204030204" pitchFamily="34" charset="0"/>
              </a:rPr>
              <a:t>Αναζήτηση βίντεο που ικανοποιεί ορισμένα κριτήρια </a:t>
            </a:r>
            <a:r>
              <a:rPr lang="el-GR" sz="1800" b="0" i="0" u="none" strike="noStrike" baseline="0" dirty="0">
                <a:solidFill>
                  <a:srgbClr val="000000"/>
                </a:solidFill>
                <a:latin typeface="Calibri" panose="020F0502020204030204" pitchFamily="34" charset="0"/>
              </a:rPr>
              <a:t>	</a:t>
            </a:r>
          </a:p>
          <a:p>
            <a:pPr marL="0" indent="0">
              <a:buNone/>
            </a:pPr>
            <a:r>
              <a:rPr lang="el-GR" sz="1800" b="0" i="0" u="none" strike="noStrike" baseline="0" dirty="0">
                <a:solidFill>
                  <a:srgbClr val="000000"/>
                </a:solidFill>
                <a:latin typeface="Calibri" panose="020F0502020204030204" pitchFamily="34" charset="0"/>
              </a:rPr>
              <a:t>Ας υποθέσουμε, ότι αναζητούμε βίντεο, που αναρτήθηκε το </a:t>
            </a:r>
            <a:r>
              <a:rPr lang="el-GR" sz="1800" b="1" i="0" u="none" strike="noStrike" baseline="0" dirty="0">
                <a:solidFill>
                  <a:srgbClr val="000000"/>
                </a:solidFill>
                <a:latin typeface="Calibri" panose="020F0502020204030204" pitchFamily="34" charset="0"/>
              </a:rPr>
              <a:t>τελευταίο εξάμηνο</a:t>
            </a:r>
            <a:r>
              <a:rPr lang="el-GR" sz="1800" b="0" i="0" u="none" strike="noStrike" baseline="0" dirty="0">
                <a:solidFill>
                  <a:srgbClr val="000000"/>
                </a:solidFill>
                <a:latin typeface="Calibri" panose="020F0502020204030204" pitchFamily="34" charset="0"/>
              </a:rPr>
              <a:t>, από ελληνικές πηγές σχετικά με την </a:t>
            </a:r>
            <a:r>
              <a:rPr lang="el-GR" sz="1800" b="1" i="0" u="none" strike="noStrike" baseline="0" dirty="0">
                <a:solidFill>
                  <a:srgbClr val="000000"/>
                </a:solidFill>
                <a:latin typeface="Calibri" panose="020F0502020204030204" pitchFamily="34" charset="0"/>
              </a:rPr>
              <a:t>Τεχνητή Νοημοσύνη</a:t>
            </a:r>
            <a:r>
              <a:rPr lang="el-GR" sz="1800" b="0" i="0" u="none" strike="noStrike" baseline="0" dirty="0">
                <a:solidFill>
                  <a:srgbClr val="000000"/>
                </a:solidFill>
                <a:latin typeface="Calibri" panose="020F0502020204030204" pitchFamily="34" charset="0"/>
              </a:rPr>
              <a:t>, όπου ο κύριος εισηγητής είναι ο </a:t>
            </a:r>
            <a:r>
              <a:rPr lang="el-GR" sz="1800" b="1" i="0" u="none" strike="noStrike" baseline="0" dirty="0">
                <a:solidFill>
                  <a:srgbClr val="000000"/>
                </a:solidFill>
                <a:latin typeface="Calibri" panose="020F0502020204030204" pitchFamily="34" charset="0"/>
              </a:rPr>
              <a:t>κ. Κωνσταντίνος Δασκαλάκης</a:t>
            </a:r>
            <a:r>
              <a:rPr lang="el-GR" sz="1800" b="0" i="0" u="none" strike="noStrike" baseline="0" dirty="0">
                <a:solidFill>
                  <a:srgbClr val="000000"/>
                </a:solidFill>
                <a:latin typeface="Calibri" panose="020F0502020204030204" pitchFamily="34" charset="0"/>
              </a:rPr>
              <a:t>, Καθηγητής του Τμήματος Ηλεκτρολόγων Μηχανικών και Επιστήμης Υπολογιστών του </a:t>
            </a:r>
            <a:r>
              <a:rPr lang="el-GR" sz="1800" b="1" i="0" u="none" strike="noStrike" baseline="0" dirty="0">
                <a:solidFill>
                  <a:srgbClr val="000000"/>
                </a:solidFill>
                <a:latin typeface="Calibri" panose="020F0502020204030204" pitchFamily="34" charset="0"/>
              </a:rPr>
              <a:t>ΜΙΤ</a:t>
            </a:r>
            <a:r>
              <a:rPr lang="el-GR" sz="1800" b="0" i="0" u="none" strike="noStrike" baseline="0" dirty="0">
                <a:solidFill>
                  <a:srgbClr val="000000"/>
                </a:solidFill>
                <a:latin typeface="Calibri" panose="020F0502020204030204" pitchFamily="34" charset="0"/>
              </a:rPr>
              <a:t> και μέλος του Εργαστηρίου Πληροφορικής και Τεχνητής Νοημοσύνης του </a:t>
            </a:r>
            <a:r>
              <a:rPr lang="el-GR" sz="1800" b="1" i="0" u="none" strike="noStrike" baseline="0" dirty="0">
                <a:solidFill>
                  <a:srgbClr val="000000"/>
                </a:solidFill>
                <a:latin typeface="Calibri" panose="020F0502020204030204" pitchFamily="34" charset="0"/>
              </a:rPr>
              <a:t>MIT</a:t>
            </a:r>
            <a:r>
              <a:rPr lang="el-GR" sz="1800" b="0" i="0" u="none" strike="noStrike" baseline="0" dirty="0">
                <a:solidFill>
                  <a:srgbClr val="000000"/>
                </a:solidFill>
                <a:latin typeface="Calibri" panose="020F0502020204030204" pitchFamily="34" charset="0"/>
              </a:rPr>
              <a:t>. </a:t>
            </a:r>
          </a:p>
          <a:p>
            <a:pPr marL="0" indent="0">
              <a:buNone/>
            </a:pPr>
            <a:r>
              <a:rPr lang="el-GR" sz="1800" b="0" i="0" u="none" strike="noStrike" baseline="0" dirty="0">
                <a:solidFill>
                  <a:srgbClr val="000000"/>
                </a:solidFill>
                <a:latin typeface="Calibri" panose="020F0502020204030204" pitchFamily="34" charset="0"/>
              </a:rPr>
              <a:t>Σε ομάδες των δύο ατόμων, με τη μηχανή αναζήτησης της </a:t>
            </a:r>
            <a:r>
              <a:rPr lang="el-GR" sz="1800" b="0" i="0" u="none" strike="noStrike" baseline="0" dirty="0" err="1">
                <a:solidFill>
                  <a:srgbClr val="000000"/>
                </a:solidFill>
                <a:latin typeface="Calibri" panose="020F0502020204030204" pitchFamily="34" charset="0"/>
              </a:rPr>
              <a:t>Google</a:t>
            </a:r>
            <a:r>
              <a:rPr lang="el-GR" sz="1800" b="0" i="0" u="none" strike="noStrike" baseline="0" dirty="0">
                <a:solidFill>
                  <a:srgbClr val="000000"/>
                </a:solidFill>
                <a:latin typeface="Calibri" panose="020F0502020204030204" pitchFamily="34" charset="0"/>
              </a:rPr>
              <a:t>, αφού πληκτρολογήσετε τις κατάλληλες λέξεις-κλειδιά στη γραμμή αναζήτησης, μπορείτε να κάνετε κλικ στο πεδίο «</a:t>
            </a:r>
            <a:r>
              <a:rPr lang="el-GR" sz="1800" b="1" i="0" u="none" strike="noStrike" baseline="0" dirty="0">
                <a:solidFill>
                  <a:srgbClr val="000000"/>
                </a:solidFill>
                <a:latin typeface="Calibri" panose="020F0502020204030204" pitchFamily="34" charset="0"/>
              </a:rPr>
              <a:t>Βίντεο</a:t>
            </a:r>
            <a:r>
              <a:rPr lang="el-GR" sz="1800" b="0" i="0" u="none" strike="noStrike" baseline="0" dirty="0">
                <a:solidFill>
                  <a:srgbClr val="000000"/>
                </a:solidFill>
                <a:latin typeface="Calibri" panose="020F0502020204030204" pitchFamily="34" charset="0"/>
              </a:rPr>
              <a:t>» και στη συνέχεια να κάνετε κλικ στο πεδίο «</a:t>
            </a:r>
            <a:r>
              <a:rPr lang="el-GR" sz="1800" b="1" i="0" u="none" strike="noStrike" baseline="0" dirty="0">
                <a:solidFill>
                  <a:srgbClr val="000000"/>
                </a:solidFill>
                <a:latin typeface="Calibri" panose="020F0502020204030204" pitchFamily="34" charset="0"/>
              </a:rPr>
              <a:t>Εργαλεία</a:t>
            </a:r>
            <a:r>
              <a:rPr lang="el-GR" sz="1800" b="0" i="0" u="none" strike="noStrike" baseline="0" dirty="0">
                <a:solidFill>
                  <a:srgbClr val="000000"/>
                </a:solidFill>
                <a:latin typeface="Calibri" panose="020F0502020204030204" pitchFamily="34" charset="0"/>
              </a:rPr>
              <a:t>». Από το πεδίο «</a:t>
            </a:r>
            <a:r>
              <a:rPr lang="el-GR" sz="1800" b="1" i="0" u="none" strike="noStrike" baseline="0" dirty="0">
                <a:solidFill>
                  <a:srgbClr val="000000"/>
                </a:solidFill>
                <a:latin typeface="Calibri" panose="020F0502020204030204" pitchFamily="34" charset="0"/>
              </a:rPr>
              <a:t>οποιαδήποτε στιγμή</a:t>
            </a:r>
            <a:r>
              <a:rPr lang="el-GR" sz="1800" b="0" i="0" u="none" strike="noStrike" baseline="0" dirty="0">
                <a:solidFill>
                  <a:srgbClr val="000000"/>
                </a:solidFill>
                <a:latin typeface="Calibri" panose="020F0502020204030204" pitchFamily="34" charset="0"/>
              </a:rPr>
              <a:t>» προσαρμόστε το χρονικό διάστημα. </a:t>
            </a:r>
          </a:p>
          <a:p>
            <a:pPr marL="0" indent="0">
              <a:buNone/>
            </a:pPr>
            <a:r>
              <a:rPr lang="el-GR" sz="1800" b="0" i="0" u="none" strike="noStrike" baseline="0" dirty="0">
                <a:solidFill>
                  <a:srgbClr val="000000"/>
                </a:solidFill>
                <a:latin typeface="Calibri" panose="020F0502020204030204" pitchFamily="34" charset="0"/>
              </a:rPr>
              <a:t>Συγκρίνετε τα αποτελέσματα που σας επιστρέφονται με αυτά της άλλης ομάδας. </a:t>
            </a:r>
          </a:p>
          <a:p>
            <a:pPr marL="0" indent="0">
              <a:buNone/>
            </a:pPr>
            <a:r>
              <a:rPr lang="el-GR" sz="1800" b="0" i="0" u="none" strike="noStrike" baseline="0" dirty="0">
                <a:solidFill>
                  <a:srgbClr val="000000"/>
                </a:solidFill>
                <a:latin typeface="Calibri" panose="020F0502020204030204" pitchFamily="34" charset="0"/>
              </a:rPr>
              <a:t>Σε περίπτωση που η άλλη ομάδα χρησιμοποίησε άλλη μηχανή αναζήτησης, τα αποτελέσματα που της επιστράφηκαν είναι διαφορετικά από τα δικά σας; 	</a:t>
            </a:r>
          </a:p>
          <a:p>
            <a:endParaRPr lang="el-GR" dirty="0"/>
          </a:p>
        </p:txBody>
      </p:sp>
    </p:spTree>
    <p:extLst>
      <p:ext uri="{BB962C8B-B14F-4D97-AF65-F5344CB8AC3E}">
        <p14:creationId xmlns:p14="http://schemas.microsoft.com/office/powerpoint/2010/main" val="187896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0AD7-9771-A023-B73D-C8BA9CF1F19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C9B029F-E797-5438-DC2E-6689C1BC715E}"/>
              </a:ext>
            </a:extLst>
          </p:cNvPr>
          <p:cNvSpPr>
            <a:spLocks noGrp="1"/>
          </p:cNvSpPr>
          <p:nvPr>
            <p:ph type="title"/>
          </p:nvPr>
        </p:nvSpPr>
        <p:spPr>
          <a:xfrm>
            <a:off x="1815159" y="528145"/>
            <a:ext cx="8911687" cy="1280890"/>
          </a:xfrm>
        </p:spPr>
        <p:txBody>
          <a:bodyPr/>
          <a:lstStyle/>
          <a:p>
            <a:r>
              <a:rPr lang="el-GR" dirty="0"/>
              <a:t>Τι θα πρέπει να προσέχουμε όταν επισκεπτόμαστε μια ιστοσελίδα; </a:t>
            </a:r>
          </a:p>
        </p:txBody>
      </p:sp>
      <p:sp>
        <p:nvSpPr>
          <p:cNvPr id="3" name="Θέση περιεχομένου 2">
            <a:extLst>
              <a:ext uri="{FF2B5EF4-FFF2-40B4-BE49-F238E27FC236}">
                <a16:creationId xmlns:a16="http://schemas.microsoft.com/office/drawing/2014/main" id="{30539196-D619-6CD3-7C95-50E6D0177D4C}"/>
              </a:ext>
            </a:extLst>
          </p:cNvPr>
          <p:cNvSpPr>
            <a:spLocks noGrp="1"/>
          </p:cNvSpPr>
          <p:nvPr>
            <p:ph idx="1"/>
          </p:nvPr>
        </p:nvSpPr>
        <p:spPr>
          <a:xfrm>
            <a:off x="1355834" y="1905000"/>
            <a:ext cx="10148778" cy="4424855"/>
          </a:xfrm>
        </p:spPr>
        <p:txBody>
          <a:bodyPr>
            <a:normAutofit/>
          </a:bodyPr>
          <a:lstStyle/>
          <a:p>
            <a:r>
              <a:rPr lang="el-GR" sz="1800" b="0" i="0" u="none" strike="noStrike" baseline="0" dirty="0">
                <a:solidFill>
                  <a:srgbClr val="000000"/>
                </a:solidFill>
                <a:latin typeface="Calibri" panose="020F0502020204030204" pitchFamily="34" charset="0"/>
              </a:rPr>
              <a:t>Ποια είναι η πηγή της πληροφόρησης: Έχετε ξανακούσει για τον </a:t>
            </a:r>
            <a:r>
              <a:rPr lang="el-GR" sz="1800" b="0" i="0" u="none" strike="noStrike" baseline="0" dirty="0" err="1">
                <a:solidFill>
                  <a:srgbClr val="000000"/>
                </a:solidFill>
                <a:latin typeface="Calibri" panose="020F0502020204030204" pitchFamily="34" charset="0"/>
              </a:rPr>
              <a:t>ιστότοπο</a:t>
            </a:r>
            <a:r>
              <a:rPr lang="el-GR" sz="1800" b="0" i="0" u="none" strike="noStrike" baseline="0" dirty="0">
                <a:solidFill>
                  <a:srgbClr val="000000"/>
                </a:solidFill>
                <a:latin typeface="Calibri" panose="020F0502020204030204" pitchFamily="34" charset="0"/>
              </a:rPr>
              <a:t> αυτόν; Αναγνωρίζετε τη διεύθυνση URL ή το όνομα του </a:t>
            </a:r>
            <a:r>
              <a:rPr lang="el-GR" sz="1800" b="0" i="0" u="none" strike="noStrike" baseline="0" dirty="0" err="1">
                <a:solidFill>
                  <a:srgbClr val="000000"/>
                </a:solidFill>
                <a:latin typeface="Calibri" panose="020F0502020204030204" pitchFamily="34" charset="0"/>
              </a:rPr>
              <a:t>ιστότοπου</a:t>
            </a:r>
            <a:r>
              <a:rPr lang="el-GR" sz="1800" b="0" i="0" u="none" strike="noStrike" baseline="0" dirty="0">
                <a:solidFill>
                  <a:srgbClr val="000000"/>
                </a:solidFill>
                <a:latin typeface="Calibri" panose="020F0502020204030204" pitchFamily="34" charset="0"/>
              </a:rPr>
              <a:t>;</a:t>
            </a:r>
          </a:p>
          <a:p>
            <a:r>
              <a:rPr lang="el-GR" sz="1800" b="0" i="0" u="none" strike="noStrike" baseline="0" dirty="0">
                <a:solidFill>
                  <a:srgbClr val="000000"/>
                </a:solidFill>
                <a:latin typeface="Calibri" panose="020F0502020204030204" pitchFamily="34" charset="0"/>
              </a:rPr>
              <a:t>Ποιος είναι ο τίτλος αυτού που διαβάζετε: Να μην μένετε μόνο στον τίτλο. Οι τίτλοι δε λένε πάντα την πλήρη ιστορία. Να ελέγχετε πάντα την ημερομηνία και να διαβάζετε μέχρι το τέλος.</a:t>
            </a:r>
          </a:p>
          <a:p>
            <a:r>
              <a:rPr lang="el-GR" sz="1800" b="0" i="0" u="none" strike="noStrike" baseline="0" dirty="0">
                <a:solidFill>
                  <a:srgbClr val="000000"/>
                </a:solidFill>
                <a:latin typeface="Calibri" panose="020F0502020204030204" pitchFamily="34" charset="0"/>
              </a:rPr>
              <a:t>Επαληθεύστε το περιεχόμενο των ειδήσεων: Αν κάτι σας ακούγεται ως μη αληθινό, μπορεί να χρησιμοποιείτε υπηρεσίες ελέγχου γεγονότων/δεδομένων, που εντοπίζουν ψευδείς πληροφορίες για σημαντικά ζητήματα καθημερινά. Ή ελέγξτε τα γεγονότα αξιοποιώντας μια επίσημη πηγή. </a:t>
            </a:r>
          </a:p>
          <a:p>
            <a:r>
              <a:rPr lang="el-GR" sz="1800" b="0" i="0" u="none" strike="noStrike" baseline="0" dirty="0">
                <a:solidFill>
                  <a:srgbClr val="000000"/>
                </a:solidFill>
                <a:latin typeface="Calibri" panose="020F0502020204030204" pitchFamily="34" charset="0"/>
              </a:rPr>
              <a:t>Φαίνεται η εικόνα ή το βίντεο σαν να έχει υποστεί κάποιου είδους επεξεργασία; Ελέγξτε αν η εικόνα ταιριάζει με αυτό που αναφέρει το άρθρο. </a:t>
            </a:r>
          </a:p>
          <a:p>
            <a:r>
              <a:rPr lang="el-GR" sz="1800" b="0" i="0" u="none" strike="noStrike" baseline="0" dirty="0">
                <a:solidFill>
                  <a:srgbClr val="000000"/>
                </a:solidFill>
                <a:latin typeface="Calibri" panose="020F0502020204030204" pitchFamily="34" charset="0"/>
              </a:rPr>
              <a:t>Υπάρχουν λάθη: Προσέξτε τα γραμματικά και συντακτικά λάθη. Τα λάθη αυτά συνήθως αποτελούν ενδείξεις ότι οι πληροφορίες μπορεί να είναι ψευδείς. </a:t>
            </a:r>
          </a:p>
          <a:p>
            <a:endParaRPr lang="el-GR"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	</a:t>
            </a:r>
          </a:p>
          <a:p>
            <a:endParaRPr lang="el-GR" dirty="0"/>
          </a:p>
        </p:txBody>
      </p:sp>
    </p:spTree>
    <p:extLst>
      <p:ext uri="{BB962C8B-B14F-4D97-AF65-F5344CB8AC3E}">
        <p14:creationId xmlns:p14="http://schemas.microsoft.com/office/powerpoint/2010/main" val="113622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90817-653F-5BC3-B84F-F6F1371268F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6EEFED2-6A2F-DB2F-9F33-E94BC31C1FC0}"/>
              </a:ext>
            </a:extLst>
          </p:cNvPr>
          <p:cNvSpPr>
            <a:spLocks noGrp="1"/>
          </p:cNvSpPr>
          <p:nvPr>
            <p:ph type="title"/>
          </p:nvPr>
        </p:nvSpPr>
        <p:spPr>
          <a:xfrm>
            <a:off x="1815159" y="528145"/>
            <a:ext cx="8911687" cy="1280890"/>
          </a:xfrm>
        </p:spPr>
        <p:txBody>
          <a:bodyPr/>
          <a:lstStyle/>
          <a:p>
            <a:r>
              <a:rPr lang="el-GR" dirty="0"/>
              <a:t>Δραστηριότητα</a:t>
            </a:r>
          </a:p>
        </p:txBody>
      </p:sp>
      <p:sp>
        <p:nvSpPr>
          <p:cNvPr id="3" name="Θέση περιεχομένου 2">
            <a:extLst>
              <a:ext uri="{FF2B5EF4-FFF2-40B4-BE49-F238E27FC236}">
                <a16:creationId xmlns:a16="http://schemas.microsoft.com/office/drawing/2014/main" id="{1EA7FD8B-44E7-8D3E-D51B-9716A28914AA}"/>
              </a:ext>
            </a:extLst>
          </p:cNvPr>
          <p:cNvSpPr>
            <a:spLocks noGrp="1"/>
          </p:cNvSpPr>
          <p:nvPr>
            <p:ph idx="1"/>
          </p:nvPr>
        </p:nvSpPr>
        <p:spPr>
          <a:xfrm>
            <a:off x="1355834" y="1905000"/>
            <a:ext cx="10148778" cy="4424855"/>
          </a:xfrm>
        </p:spPr>
        <p:txBody>
          <a:bodyPr>
            <a:normAutofit/>
          </a:bodyPr>
          <a:lstStyle/>
          <a:p>
            <a:pPr marL="0" indent="0">
              <a:buNone/>
            </a:pPr>
            <a:r>
              <a:rPr lang="el-GR" dirty="0" err="1">
                <a:solidFill>
                  <a:srgbClr val="000000"/>
                </a:solidFill>
                <a:latin typeface="Arial" panose="020B0604020202020204" pitchFamily="34" charset="0"/>
              </a:rPr>
              <a:t>Eξερευνήστε</a:t>
            </a:r>
            <a:r>
              <a:rPr lang="el-GR" dirty="0">
                <a:solidFill>
                  <a:srgbClr val="000000"/>
                </a:solidFill>
                <a:latin typeface="Arial" panose="020B0604020202020204" pitchFamily="34" charset="0"/>
              </a:rPr>
              <a:t> το Διαδίκτυο και εξετάστε τουλάχιστον δύο διαφορετικούς </a:t>
            </a:r>
            <a:r>
              <a:rPr lang="el-GR" dirty="0" err="1">
                <a:solidFill>
                  <a:srgbClr val="000000"/>
                </a:solidFill>
                <a:latin typeface="Arial" panose="020B0604020202020204" pitchFamily="34" charset="0"/>
              </a:rPr>
              <a:t>ιστότοπους</a:t>
            </a:r>
            <a:r>
              <a:rPr lang="el-GR" dirty="0">
                <a:solidFill>
                  <a:srgbClr val="000000"/>
                </a:solidFill>
                <a:latin typeface="Arial" panose="020B0604020202020204" pitchFamily="34" charset="0"/>
              </a:rPr>
              <a:t> με κατάληξη .com, .</a:t>
            </a:r>
            <a:r>
              <a:rPr lang="el-GR" dirty="0" err="1">
                <a:solidFill>
                  <a:srgbClr val="000000"/>
                </a:solidFill>
                <a:latin typeface="Arial" panose="020B0604020202020204" pitchFamily="34" charset="0"/>
              </a:rPr>
              <a:t>net</a:t>
            </a:r>
            <a:r>
              <a:rPr lang="el-GR" dirty="0">
                <a:solidFill>
                  <a:srgbClr val="000000"/>
                </a:solidFill>
                <a:latin typeface="Arial" panose="020B0604020202020204" pitchFamily="34" charset="0"/>
              </a:rPr>
              <a:t>, ή .</a:t>
            </a:r>
            <a:r>
              <a:rPr lang="el-GR" dirty="0" err="1">
                <a:solidFill>
                  <a:srgbClr val="000000"/>
                </a:solidFill>
                <a:latin typeface="Arial" panose="020B0604020202020204" pitchFamily="34" charset="0"/>
              </a:rPr>
              <a:t>org</a:t>
            </a:r>
            <a:r>
              <a:rPr lang="el-GR" dirty="0">
                <a:solidFill>
                  <a:srgbClr val="000000"/>
                </a:solidFill>
                <a:latin typeface="Arial" panose="020B0604020202020204" pitchFamily="34" charset="0"/>
              </a:rPr>
              <a:t> και έναν </a:t>
            </a:r>
            <a:r>
              <a:rPr lang="el-GR" dirty="0" err="1">
                <a:solidFill>
                  <a:srgbClr val="000000"/>
                </a:solidFill>
                <a:latin typeface="Arial" panose="020B0604020202020204" pitchFamily="34" charset="0"/>
              </a:rPr>
              <a:t>ιστότοπο</a:t>
            </a:r>
            <a:r>
              <a:rPr lang="el-GR" dirty="0">
                <a:solidFill>
                  <a:srgbClr val="000000"/>
                </a:solidFill>
                <a:latin typeface="Arial" panose="020B0604020202020204" pitchFamily="34" charset="0"/>
              </a:rPr>
              <a:t> με κατάληξη .</a:t>
            </a:r>
            <a:r>
              <a:rPr lang="el-GR" dirty="0" err="1">
                <a:solidFill>
                  <a:srgbClr val="000000"/>
                </a:solidFill>
                <a:latin typeface="Arial" panose="020B0604020202020204" pitchFamily="34" charset="0"/>
              </a:rPr>
              <a:t>edu</a:t>
            </a:r>
            <a:r>
              <a:rPr lang="el-GR" dirty="0">
                <a:solidFill>
                  <a:srgbClr val="000000"/>
                </a:solidFill>
                <a:latin typeface="Arial" panose="020B0604020202020204" pitchFamily="34" charset="0"/>
              </a:rPr>
              <a:t> ή .</a:t>
            </a:r>
            <a:r>
              <a:rPr lang="el-GR" dirty="0" err="1">
                <a:solidFill>
                  <a:srgbClr val="000000"/>
                </a:solidFill>
                <a:latin typeface="Arial" panose="020B0604020202020204" pitchFamily="34" charset="0"/>
              </a:rPr>
              <a:t>gov</a:t>
            </a:r>
            <a:r>
              <a:rPr lang="el-GR" dirty="0">
                <a:solidFill>
                  <a:srgbClr val="000000"/>
                </a:solidFill>
                <a:latin typeface="Arial" panose="020B0604020202020204" pitchFamily="34" charset="0"/>
              </a:rPr>
              <a:t>. Χρησιμοποιώντας τις παρακάτω ερωτήσεις ως οδηγό, προσδιορίστε την αξιοπιστία των </a:t>
            </a:r>
            <a:r>
              <a:rPr lang="el-GR" dirty="0" err="1">
                <a:solidFill>
                  <a:srgbClr val="000000"/>
                </a:solidFill>
                <a:latin typeface="Arial" panose="020B0604020202020204" pitchFamily="34" charset="0"/>
              </a:rPr>
              <a:t>ιστότοπων</a:t>
            </a:r>
            <a:r>
              <a:rPr lang="el-GR" dirty="0">
                <a:solidFill>
                  <a:srgbClr val="000000"/>
                </a:solidFill>
                <a:latin typeface="Arial" panose="020B0604020202020204" pitchFamily="34" charset="0"/>
              </a:rPr>
              <a:t>: </a:t>
            </a:r>
          </a:p>
          <a:p>
            <a:pPr marL="0" indent="0">
              <a:buNone/>
            </a:pPr>
            <a:r>
              <a:rPr lang="el-GR" sz="1800" b="0" i="0" u="none" strike="noStrike" baseline="0" dirty="0">
                <a:solidFill>
                  <a:srgbClr val="000000"/>
                </a:solidFill>
                <a:latin typeface="Arial" panose="020B0604020202020204" pitchFamily="34" charset="0"/>
              </a:rPr>
              <a:t>• Ποιοι διαχειρίζονται ή δημιούργησαν τον </a:t>
            </a:r>
            <a:r>
              <a:rPr lang="el-GR" sz="1800" b="0" i="0" u="none" strike="noStrike" baseline="0" dirty="0" err="1">
                <a:solidFill>
                  <a:srgbClr val="000000"/>
                </a:solidFill>
                <a:latin typeface="Arial" panose="020B0604020202020204" pitchFamily="34" charset="0"/>
              </a:rPr>
              <a:t>ιστότοπο</a:t>
            </a:r>
            <a:r>
              <a:rPr lang="el-GR" sz="1800" b="0" i="0" u="none" strike="noStrike" baseline="0" dirty="0">
                <a:solidFill>
                  <a:srgbClr val="000000"/>
                </a:solidFill>
                <a:latin typeface="Arial" panose="020B0604020202020204" pitchFamily="34" charset="0"/>
              </a:rPr>
              <a:t>; Μπορείτε να τους εμπιστευτείτε; </a:t>
            </a:r>
          </a:p>
          <a:p>
            <a:pPr marL="0" indent="0">
              <a:buNone/>
            </a:pPr>
            <a:r>
              <a:rPr lang="el-GR" sz="1800" b="0" i="0" u="none" strike="noStrike" baseline="0" dirty="0">
                <a:solidFill>
                  <a:srgbClr val="000000"/>
                </a:solidFill>
                <a:latin typeface="Arial" panose="020B0604020202020204" pitchFamily="34" charset="0"/>
              </a:rPr>
              <a:t>• Τι υπόσχεται ή τι προσφέρει ο </a:t>
            </a:r>
            <a:r>
              <a:rPr lang="el-GR" sz="1800" b="0" i="0" u="none" strike="noStrike" baseline="0" dirty="0" err="1">
                <a:solidFill>
                  <a:srgbClr val="000000"/>
                </a:solidFill>
                <a:latin typeface="Arial" panose="020B0604020202020204" pitchFamily="34" charset="0"/>
              </a:rPr>
              <a:t>ιστότοπος</a:t>
            </a:r>
            <a:r>
              <a:rPr lang="el-GR" sz="1800" b="0" i="0" u="none" strike="noStrike" baseline="0" dirty="0">
                <a:solidFill>
                  <a:srgbClr val="000000"/>
                </a:solidFill>
                <a:latin typeface="Arial" panose="020B0604020202020204" pitchFamily="34" charset="0"/>
              </a:rPr>
              <a:t>; </a:t>
            </a:r>
          </a:p>
          <a:p>
            <a:pPr marL="0" indent="0">
              <a:buNone/>
            </a:pPr>
            <a:r>
              <a:rPr lang="el-GR" sz="1800" b="0" i="0" u="none" strike="noStrike" baseline="0" dirty="0">
                <a:solidFill>
                  <a:srgbClr val="000000"/>
                </a:solidFill>
                <a:latin typeface="Arial" panose="020B0604020202020204" pitchFamily="34" charset="0"/>
              </a:rPr>
              <a:t>• Πότε δημοσιεύτηκαν οι πληροφορίες του; Είναι ενημερωμένες; </a:t>
            </a:r>
          </a:p>
          <a:p>
            <a:pPr marL="0" indent="0">
              <a:buNone/>
            </a:pPr>
            <a:r>
              <a:rPr lang="el-GR" sz="1800" b="0" i="0" u="none" strike="noStrike" baseline="0" dirty="0">
                <a:solidFill>
                  <a:srgbClr val="000000"/>
                </a:solidFill>
                <a:latin typeface="Arial" panose="020B0604020202020204" pitchFamily="34" charset="0"/>
              </a:rPr>
              <a:t>• Από πού προέρχονται οι πληροφορίες; Βασίζονται σε επιστημονική έρευνα; </a:t>
            </a:r>
          </a:p>
          <a:p>
            <a:pPr marL="0" indent="0">
              <a:buNone/>
            </a:pPr>
            <a:r>
              <a:rPr lang="el-GR" sz="1800" b="0" i="0" u="none" strike="noStrike" baseline="0" dirty="0">
                <a:solidFill>
                  <a:srgbClr val="000000"/>
                </a:solidFill>
                <a:latin typeface="Arial" panose="020B0604020202020204" pitchFamily="34" charset="0"/>
              </a:rPr>
              <a:t>• Γιατί υπάρχει ο </a:t>
            </a:r>
            <a:r>
              <a:rPr lang="el-GR" sz="1800" b="0" i="0" u="none" strike="noStrike" baseline="0" dirty="0" err="1">
                <a:solidFill>
                  <a:srgbClr val="000000"/>
                </a:solidFill>
                <a:latin typeface="Arial" panose="020B0604020202020204" pitchFamily="34" charset="0"/>
              </a:rPr>
              <a:t>ιστότοπος</a:t>
            </a:r>
            <a:r>
              <a:rPr lang="el-GR" sz="1800" b="0" i="0" u="none" strike="noStrike" baseline="0" dirty="0">
                <a:solidFill>
                  <a:srgbClr val="000000"/>
                </a:solidFill>
                <a:latin typeface="Arial" panose="020B0604020202020204" pitchFamily="34" charset="0"/>
              </a:rPr>
              <a:t>; Πουλάει κάτι; </a:t>
            </a:r>
          </a:p>
          <a:p>
            <a:pPr marL="0" indent="0">
              <a:buNone/>
            </a:pPr>
            <a:r>
              <a:rPr lang="el-GR" sz="1800" b="0" i="0" u="none" strike="noStrike" baseline="0" dirty="0">
                <a:solidFill>
                  <a:srgbClr val="000000"/>
                </a:solidFill>
                <a:latin typeface="Arial" panose="020B0604020202020204" pitchFamily="34" charset="0"/>
              </a:rPr>
              <a:t>	</a:t>
            </a:r>
          </a:p>
          <a:p>
            <a:pPr marL="0" indent="0">
              <a:buNone/>
            </a:pPr>
            <a:endParaRPr lang="el-GR"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	</a:t>
            </a:r>
          </a:p>
          <a:p>
            <a:endParaRPr lang="el-GR" dirty="0"/>
          </a:p>
        </p:txBody>
      </p:sp>
    </p:spTree>
    <p:extLst>
      <p:ext uri="{BB962C8B-B14F-4D97-AF65-F5344CB8AC3E}">
        <p14:creationId xmlns:p14="http://schemas.microsoft.com/office/powerpoint/2010/main" val="254412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6703B3-439E-1EA3-F2EC-A95400748431}"/>
              </a:ext>
            </a:extLst>
          </p:cNvPr>
          <p:cNvSpPr>
            <a:spLocks noGrp="1"/>
          </p:cNvSpPr>
          <p:nvPr>
            <p:ph type="title"/>
          </p:nvPr>
        </p:nvSpPr>
        <p:spPr>
          <a:xfrm>
            <a:off x="1867711" y="392882"/>
            <a:ext cx="8911687" cy="836828"/>
          </a:xfrm>
        </p:spPr>
        <p:txBody>
          <a:bodyPr/>
          <a:lstStyle/>
          <a:p>
            <a:r>
              <a:rPr lang="el-GR" dirty="0"/>
              <a:t>Διαδίκτυο των Πραγμάτων </a:t>
            </a:r>
            <a:r>
              <a:rPr lang="en-US" dirty="0"/>
              <a:t>(</a:t>
            </a:r>
            <a:r>
              <a:rPr lang="el-GR" dirty="0" err="1"/>
              <a:t>ΔτΠ</a:t>
            </a:r>
            <a:r>
              <a:rPr lang="el-GR" dirty="0"/>
              <a:t>)</a:t>
            </a:r>
          </a:p>
        </p:txBody>
      </p:sp>
      <p:sp>
        <p:nvSpPr>
          <p:cNvPr id="3" name="Θέση περιεχομένου 2">
            <a:extLst>
              <a:ext uri="{FF2B5EF4-FFF2-40B4-BE49-F238E27FC236}">
                <a16:creationId xmlns:a16="http://schemas.microsoft.com/office/drawing/2014/main" id="{8C09CDF5-51A3-BA19-D53A-94374FCB4B37}"/>
              </a:ext>
            </a:extLst>
          </p:cNvPr>
          <p:cNvSpPr>
            <a:spLocks noGrp="1"/>
          </p:cNvSpPr>
          <p:nvPr>
            <p:ph idx="1"/>
          </p:nvPr>
        </p:nvSpPr>
        <p:spPr>
          <a:xfrm>
            <a:off x="1538177" y="1145628"/>
            <a:ext cx="5325077" cy="5181600"/>
          </a:xfrm>
        </p:spPr>
        <p:txBody>
          <a:bodyPr>
            <a:normAutofit/>
          </a:bodyPr>
          <a:lstStyle/>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Το </a:t>
            </a:r>
            <a:r>
              <a:rPr lang="el-GR" sz="1800" b="1" i="0" u="none" strike="noStrike" baseline="0" dirty="0">
                <a:solidFill>
                  <a:srgbClr val="000000"/>
                </a:solidFill>
                <a:latin typeface="Calibri" panose="020F0502020204030204" pitchFamily="34" charset="0"/>
              </a:rPr>
              <a:t>Διαδίκτυο των Πραγμάτων </a:t>
            </a:r>
            <a:r>
              <a:rPr lang="el-GR" sz="1800" b="0" i="0" u="none" strike="noStrike" baseline="0" dirty="0">
                <a:solidFill>
                  <a:srgbClr val="000000"/>
                </a:solidFill>
                <a:latin typeface="Calibri" panose="020F0502020204030204" pitchFamily="34" charset="0"/>
              </a:rPr>
              <a:t>(</a:t>
            </a:r>
            <a:r>
              <a:rPr lang="el-GR" sz="1800" b="1" i="0" u="none" strike="noStrike" baseline="0" dirty="0">
                <a:solidFill>
                  <a:srgbClr val="000000"/>
                </a:solidFill>
                <a:latin typeface="Calibri" panose="020F0502020204030204" pitchFamily="34" charset="0"/>
              </a:rPr>
              <a:t>I</a:t>
            </a:r>
            <a:r>
              <a:rPr lang="el-GR" sz="1800" b="0" i="0" u="none" strike="noStrike" baseline="0" dirty="0">
                <a:solidFill>
                  <a:srgbClr val="000000"/>
                </a:solidFill>
                <a:latin typeface="Calibri" panose="020F0502020204030204" pitchFamily="34" charset="0"/>
              </a:rPr>
              <a:t>nternet </a:t>
            </a:r>
            <a:r>
              <a:rPr lang="el-GR" sz="1800" b="1" i="0" u="none" strike="noStrike" baseline="0" dirty="0">
                <a:solidFill>
                  <a:srgbClr val="000000"/>
                </a:solidFill>
                <a:latin typeface="Calibri" panose="020F0502020204030204" pitchFamily="34" charset="0"/>
              </a:rPr>
              <a:t>o</a:t>
            </a:r>
            <a:r>
              <a:rPr lang="el-GR" sz="1800" b="0" i="0" u="none" strike="noStrike" baseline="0" dirty="0">
                <a:solidFill>
                  <a:srgbClr val="000000"/>
                </a:solidFill>
                <a:latin typeface="Calibri" panose="020F0502020204030204" pitchFamily="34" charset="0"/>
              </a:rPr>
              <a:t>f </a:t>
            </a:r>
            <a:r>
              <a:rPr lang="el-GR" sz="1800" b="1" i="0" u="none" strike="noStrike" baseline="0" dirty="0" err="1">
                <a:solidFill>
                  <a:srgbClr val="000000"/>
                </a:solidFill>
                <a:latin typeface="Calibri" panose="020F0502020204030204" pitchFamily="34" charset="0"/>
              </a:rPr>
              <a:t>T</a:t>
            </a:r>
            <a:r>
              <a:rPr lang="el-GR" sz="1800" b="0" i="0" u="none" strike="noStrike" baseline="0" dirty="0" err="1">
                <a:solidFill>
                  <a:srgbClr val="000000"/>
                </a:solidFill>
                <a:latin typeface="Calibri" panose="020F0502020204030204" pitchFamily="34" charset="0"/>
              </a:rPr>
              <a:t>hings</a:t>
            </a:r>
            <a:r>
              <a:rPr lang="el-GR" sz="1800" b="0" i="0" u="none" strike="noStrike" baseline="0" dirty="0">
                <a:solidFill>
                  <a:srgbClr val="000000"/>
                </a:solidFill>
                <a:latin typeface="Calibri" panose="020F0502020204030204" pitchFamily="34" charset="0"/>
              </a:rPr>
              <a:t> ή </a:t>
            </a:r>
            <a:r>
              <a:rPr lang="el-GR" sz="1800" b="1" i="0" u="none" strike="noStrike" baseline="0" dirty="0" err="1">
                <a:solidFill>
                  <a:srgbClr val="000000"/>
                </a:solidFill>
                <a:latin typeface="Calibri" panose="020F0502020204030204" pitchFamily="34" charset="0"/>
              </a:rPr>
              <a:t>IoT</a:t>
            </a:r>
            <a:r>
              <a:rPr lang="el-GR" sz="1800" b="0" i="0" u="none" strike="noStrike" baseline="0" dirty="0">
                <a:solidFill>
                  <a:srgbClr val="000000"/>
                </a:solidFill>
                <a:latin typeface="Calibri" panose="020F0502020204030204" pitchFamily="34" charset="0"/>
              </a:rPr>
              <a:t>) είναι συσκευές, ή αλλιώς αντικείμενα (πράγματα), που θα μπορούσαν να συνδεθούν στο Διαδίκτυο, με σκοπό να το χρησιμοποιήσουν ως μέσο επικοινωνίας και ανταλλαγής πληροφοριών. </a:t>
            </a:r>
          </a:p>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χρησιμοποιείται η υποδομή του Διαδικτύου προκειμένου οι συσκευές αυτές να μεταφέρουν τα δεδομένα που καθορίζονται από το λογισμικό που ενσωματώνουν.</a:t>
            </a:r>
          </a:p>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εκτιμάται ότι θα έχουν σύνδεση στο Διαδίκτυο περισσότερες από 40 δισεκατομμύρια συσκευές έως το 2025 σε όλον τον κόσμο και ο αριθμός τους θα αυξάνεται ραγδαία όσο περνούν τα χρόνια. </a:t>
            </a:r>
            <a:endParaRPr lang="el-GR" dirty="0"/>
          </a:p>
        </p:txBody>
      </p:sp>
      <p:pic>
        <p:nvPicPr>
          <p:cNvPr id="5" name="Εικόνα 4">
            <a:extLst>
              <a:ext uri="{FF2B5EF4-FFF2-40B4-BE49-F238E27FC236}">
                <a16:creationId xmlns:a16="http://schemas.microsoft.com/office/drawing/2014/main" id="{04A2DC58-A59F-3963-24AE-8F9818C3A6A3}"/>
              </a:ext>
            </a:extLst>
          </p:cNvPr>
          <p:cNvPicPr>
            <a:picLocks noChangeAspect="1"/>
          </p:cNvPicPr>
          <p:nvPr/>
        </p:nvPicPr>
        <p:blipFill>
          <a:blip r:embed="rId2"/>
          <a:stretch>
            <a:fillRect/>
          </a:stretch>
        </p:blipFill>
        <p:spPr>
          <a:xfrm>
            <a:off x="6947035" y="1375004"/>
            <a:ext cx="4898124" cy="3175975"/>
          </a:xfrm>
          <a:prstGeom prst="rect">
            <a:avLst/>
          </a:prstGeom>
        </p:spPr>
      </p:pic>
    </p:spTree>
    <p:extLst>
      <p:ext uri="{BB962C8B-B14F-4D97-AF65-F5344CB8AC3E}">
        <p14:creationId xmlns:p14="http://schemas.microsoft.com/office/powerpoint/2010/main" val="58894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60A9F-8166-EBB7-0BFC-D14D2D6F169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527CC0D-9200-C199-8563-F25FD3C5EEA9}"/>
              </a:ext>
            </a:extLst>
          </p:cNvPr>
          <p:cNvSpPr>
            <a:spLocks noGrp="1"/>
          </p:cNvSpPr>
          <p:nvPr>
            <p:ph type="title"/>
          </p:nvPr>
        </p:nvSpPr>
        <p:spPr>
          <a:xfrm>
            <a:off x="1640156" y="371862"/>
            <a:ext cx="9469278" cy="1162648"/>
          </a:xfrm>
        </p:spPr>
        <p:txBody>
          <a:bodyPr>
            <a:normAutofit/>
          </a:bodyPr>
          <a:lstStyle/>
          <a:p>
            <a:r>
              <a:rPr lang="el-GR" dirty="0"/>
              <a:t>Διαδίκτυο των Πραγμάτων </a:t>
            </a:r>
            <a:r>
              <a:rPr lang="en-US" dirty="0"/>
              <a:t>(</a:t>
            </a:r>
            <a:r>
              <a:rPr lang="el-GR" dirty="0" err="1"/>
              <a:t>ΔτΠ</a:t>
            </a:r>
            <a:r>
              <a:rPr lang="el-GR"/>
              <a:t>)</a:t>
            </a:r>
            <a:endParaRPr lang="el-GR" dirty="0"/>
          </a:p>
        </p:txBody>
      </p:sp>
      <p:sp>
        <p:nvSpPr>
          <p:cNvPr id="3" name="Θέση περιεχομένου 2">
            <a:extLst>
              <a:ext uri="{FF2B5EF4-FFF2-40B4-BE49-F238E27FC236}">
                <a16:creationId xmlns:a16="http://schemas.microsoft.com/office/drawing/2014/main" id="{25CBD13C-0068-77A4-3434-35DF00D10F4A}"/>
              </a:ext>
            </a:extLst>
          </p:cNvPr>
          <p:cNvSpPr>
            <a:spLocks noGrp="1"/>
          </p:cNvSpPr>
          <p:nvPr>
            <p:ph idx="1"/>
          </p:nvPr>
        </p:nvSpPr>
        <p:spPr>
          <a:xfrm>
            <a:off x="1937571" y="1676400"/>
            <a:ext cx="9823505" cy="3410607"/>
          </a:xfrm>
        </p:spPr>
        <p:txBody>
          <a:bodyPr>
            <a:normAutofit/>
          </a:bodyPr>
          <a:lstStyle/>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Μας επιτρέπει να συνδεόμαστε στο Διαδίκτυο με ασύρματο τρόπο και να αντλούμε πληροφορίες από τον Παγκόσμιο Ιστό για θέματα που μας ενδιαφέρουν. </a:t>
            </a:r>
          </a:p>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Διαθέτει εφαρμογή που διευκολύνει την πλοήγησή μας σε έναν προορισμό. Επίσης, επιτρέπει την αναγνώριση της τοποθεσίας όπου βρισκόμαστε </a:t>
            </a:r>
          </a:p>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μέσω σύνδεσης με τη μετεωρολογική ή άλλη υπηρεσία, εμφανίζει δεδομένα για τον καιρό που επικρατεί εκεί. Το γεγονός αυτό θα μας βοηθήσει να ντυθούμε κατάλληλα, ή να προστατευτούμε, σύμφωνα με τα μηνύματα που θα λάβουμε από την πολιτική προστασία (γνωστό και ως μήνυμα από το 112). </a:t>
            </a:r>
            <a:endParaRPr lang="el-GR" dirty="0">
              <a:solidFill>
                <a:srgbClr val="000000"/>
              </a:solidFill>
              <a:latin typeface="Calibri" panose="020F0502020204030204" pitchFamily="34" charset="0"/>
            </a:endParaRPr>
          </a:p>
          <a:p>
            <a:pPr>
              <a:buFont typeface="Wingdings" panose="05000000000000000000" pitchFamily="2" charset="2"/>
              <a:buChar char="§"/>
            </a:pPr>
            <a:r>
              <a:rPr lang="el-GR" sz="1800" b="0" i="0" u="none" strike="noStrike" baseline="0" dirty="0">
                <a:solidFill>
                  <a:srgbClr val="000000"/>
                </a:solidFill>
                <a:latin typeface="Calibri" panose="020F0502020204030204" pitchFamily="34" charset="0"/>
              </a:rPr>
              <a:t>Άλλα παραδείγματα συσκευών με σύνδεση στο Διαδίκτυο είναι οι σταθεροί και φορητοί υπολογιστές, τα έξυπνα ρολόγια (</a:t>
            </a:r>
            <a:r>
              <a:rPr lang="el-GR" sz="1800" b="0" i="0" u="none" strike="noStrike" baseline="0" dirty="0" err="1">
                <a:solidFill>
                  <a:srgbClr val="000000"/>
                </a:solidFill>
                <a:latin typeface="Calibri" panose="020F0502020204030204" pitchFamily="34" charset="0"/>
              </a:rPr>
              <a:t>smartwatches</a:t>
            </a:r>
            <a:r>
              <a:rPr lang="el-GR" sz="1800" b="0" i="0" u="none" strike="noStrike" baseline="0" dirty="0">
                <a:solidFill>
                  <a:srgbClr val="000000"/>
                </a:solidFill>
                <a:latin typeface="Calibri" panose="020F0502020204030204" pitchFamily="34" charset="0"/>
              </a:rPr>
              <a:t>) και οι έξυπνες τηλεοράσεις (</a:t>
            </a:r>
            <a:r>
              <a:rPr lang="el-GR" sz="1800" b="0" i="0" u="none" strike="noStrike" baseline="0" dirty="0" err="1">
                <a:solidFill>
                  <a:srgbClr val="000000"/>
                </a:solidFill>
                <a:latin typeface="Calibri" panose="020F0502020204030204" pitchFamily="34" charset="0"/>
              </a:rPr>
              <a:t>smartTVs</a:t>
            </a:r>
            <a:r>
              <a:rPr lang="el-GR" sz="1800" b="0" i="0" u="none" strike="noStrike" baseline="0" dirty="0">
                <a:solidFill>
                  <a:srgbClr val="000000"/>
                </a:solidFill>
                <a:latin typeface="Calibri" panose="020F0502020204030204" pitchFamily="34" charset="0"/>
              </a:rPr>
              <a:t>). </a:t>
            </a:r>
            <a:endParaRPr lang="el-GR" dirty="0"/>
          </a:p>
        </p:txBody>
      </p:sp>
    </p:spTree>
    <p:extLst>
      <p:ext uri="{BB962C8B-B14F-4D97-AF65-F5344CB8AC3E}">
        <p14:creationId xmlns:p14="http://schemas.microsoft.com/office/powerpoint/2010/main" val="250247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3DC6-751E-7633-22E9-0830F3CAD4F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8256187-D614-5828-520E-83452D775393}"/>
              </a:ext>
            </a:extLst>
          </p:cNvPr>
          <p:cNvSpPr>
            <a:spLocks noGrp="1"/>
          </p:cNvSpPr>
          <p:nvPr>
            <p:ph type="title"/>
          </p:nvPr>
        </p:nvSpPr>
        <p:spPr>
          <a:xfrm>
            <a:off x="1640156" y="371862"/>
            <a:ext cx="9469278" cy="1162648"/>
          </a:xfrm>
        </p:spPr>
        <p:txBody>
          <a:bodyPr>
            <a:normAutofit fontScale="90000"/>
          </a:bodyPr>
          <a:lstStyle/>
          <a:p>
            <a:r>
              <a:rPr lang="el-GR" dirty="0"/>
              <a:t>Άλλες συσκευές και η εμπλοκή τους με το Διαδίκτυο των Πραγμάτων</a:t>
            </a:r>
          </a:p>
        </p:txBody>
      </p:sp>
      <p:sp>
        <p:nvSpPr>
          <p:cNvPr id="3" name="Θέση περιεχομένου 2">
            <a:extLst>
              <a:ext uri="{FF2B5EF4-FFF2-40B4-BE49-F238E27FC236}">
                <a16:creationId xmlns:a16="http://schemas.microsoft.com/office/drawing/2014/main" id="{658CF7F1-B8AE-93F2-ED85-B572FB288003}"/>
              </a:ext>
            </a:extLst>
          </p:cNvPr>
          <p:cNvSpPr>
            <a:spLocks noGrp="1"/>
          </p:cNvSpPr>
          <p:nvPr>
            <p:ph idx="1"/>
          </p:nvPr>
        </p:nvSpPr>
        <p:spPr>
          <a:xfrm>
            <a:off x="1303283" y="1676400"/>
            <a:ext cx="10457793" cy="3967655"/>
          </a:xfrm>
        </p:spPr>
        <p:txBody>
          <a:bodyPr>
            <a:normAutofit fontScale="92500" lnSpcReduction="20000"/>
          </a:bodyPr>
          <a:lstStyle/>
          <a:p>
            <a:r>
              <a:rPr lang="el-GR" sz="1800" b="0" i="0" u="none" strike="noStrike" baseline="0" dirty="0">
                <a:solidFill>
                  <a:srgbClr val="000000"/>
                </a:solidFill>
                <a:latin typeface="Calibri" panose="020F0502020204030204" pitchFamily="34" charset="0"/>
              </a:rPr>
              <a:t>Σε ένα </a:t>
            </a:r>
            <a:r>
              <a:rPr lang="el-GR" sz="1800" b="1" i="0" u="none" strike="noStrike" baseline="0" dirty="0">
                <a:solidFill>
                  <a:srgbClr val="000000"/>
                </a:solidFill>
                <a:latin typeface="Calibri" panose="020F0502020204030204" pitchFamily="34" charset="0"/>
              </a:rPr>
              <a:t>σπίτι</a:t>
            </a:r>
            <a:r>
              <a:rPr lang="el-GR" sz="1800" b="0" i="0" u="none" strike="noStrike" baseline="0" dirty="0">
                <a:solidFill>
                  <a:srgbClr val="000000"/>
                </a:solidFill>
                <a:latin typeface="Calibri" panose="020F0502020204030204" pitchFamily="34" charset="0"/>
              </a:rPr>
              <a:t> θα μπορούσαμε να έχουμε συσκευές που θα μας επέτρεπαν να ανοίγουμε ή να κλείνουμε από απόσταση τα φώτα, καθώς και το σύστημα κλιματισμού, ή να παίρνουν την κατάλληλη απόφαση ανάλογα με τις μετεωρολογικές συνθήκες. Επίσης, θα μπορούσαν να ελέγχουν το συνολικό επίπεδο κατανάλωσης της ενέργειας και να μας ειδοποιούν όταν αυτή υπερβαίνει ένα προκαθορισμένο όριο ή να προτείνουν τρόπους εξοικονόμησης, ανάλογα με τα δεδομένα κατανάλωσής μας που θα αναλύουν. </a:t>
            </a:r>
          </a:p>
          <a:p>
            <a:r>
              <a:rPr lang="el-GR" sz="1800" b="0" i="0" u="none" strike="noStrike" baseline="0" dirty="0">
                <a:solidFill>
                  <a:srgbClr val="000000"/>
                </a:solidFill>
                <a:latin typeface="Calibri" panose="020F0502020204030204" pitchFamily="34" charset="0"/>
              </a:rPr>
              <a:t>Σε </a:t>
            </a:r>
            <a:r>
              <a:rPr lang="el-GR" sz="1800" b="1" i="0" u="none" strike="noStrike" baseline="0" dirty="0">
                <a:solidFill>
                  <a:srgbClr val="000000"/>
                </a:solidFill>
                <a:latin typeface="Calibri" panose="020F0502020204030204" pitchFamily="34" charset="0"/>
              </a:rPr>
              <a:t>γεωργικές καλλιέργειες</a:t>
            </a:r>
            <a:r>
              <a:rPr lang="el-GR" sz="1800" b="0" i="0" u="none" strike="noStrike" baseline="0" dirty="0">
                <a:solidFill>
                  <a:srgbClr val="000000"/>
                </a:solidFill>
                <a:latin typeface="Calibri" panose="020F0502020204030204" pitchFamily="34" charset="0"/>
              </a:rPr>
              <a:t>, συσκευές θα μπορούσαν να συλλέγουν πληροφορίες για το επίπεδο υγρασίας στο έδαφος και να ενημερώνονται για τον καιρό που θα επικρατήσει στην περιοχή, με σκοπό να ενεργοποιήσουν το σύστημα αυτόματου ποτίσματος. </a:t>
            </a:r>
          </a:p>
          <a:p>
            <a:r>
              <a:rPr lang="el-GR" sz="1800" b="0" i="0" u="none" strike="noStrike" baseline="0" dirty="0">
                <a:solidFill>
                  <a:srgbClr val="000000"/>
                </a:solidFill>
                <a:latin typeface="Calibri" panose="020F0502020204030204" pitchFamily="34" charset="0"/>
              </a:rPr>
              <a:t>Στο </a:t>
            </a:r>
            <a:r>
              <a:rPr lang="el-GR" sz="1800" b="1" i="0" u="none" strike="noStrike" baseline="0" dirty="0">
                <a:solidFill>
                  <a:srgbClr val="000000"/>
                </a:solidFill>
                <a:latin typeface="Calibri" panose="020F0502020204030204" pitchFamily="34" charset="0"/>
              </a:rPr>
              <a:t>θαλάσσιο περιβάλλον</a:t>
            </a:r>
            <a:r>
              <a:rPr lang="el-GR" sz="1800" b="0" i="0" u="none" strike="noStrike" baseline="0" dirty="0">
                <a:solidFill>
                  <a:srgbClr val="000000"/>
                </a:solidFill>
                <a:latin typeface="Calibri" panose="020F0502020204030204" pitchFamily="34" charset="0"/>
              </a:rPr>
              <a:t>, το Διαδίκτυο των Πραγμάτων θα μπορούσε να περιλαμβάνει συσκευές για έγκαιρη προειδοποίηση για επερχόμενο </a:t>
            </a:r>
            <a:r>
              <a:rPr lang="el-GR" sz="1800" b="0" i="0" u="none" strike="noStrike" baseline="0" dirty="0" err="1">
                <a:solidFill>
                  <a:srgbClr val="000000"/>
                </a:solidFill>
                <a:latin typeface="Calibri" panose="020F0502020204030204" pitchFamily="34" charset="0"/>
              </a:rPr>
              <a:t>τσουνάμι</a:t>
            </a:r>
            <a:r>
              <a:rPr lang="el-GR" sz="1800" b="0" i="0" u="none" strike="noStrike" baseline="0" dirty="0">
                <a:solidFill>
                  <a:srgbClr val="000000"/>
                </a:solidFill>
                <a:latin typeface="Calibri" panose="020F0502020204030204" pitchFamily="34" charset="0"/>
              </a:rPr>
              <a:t>, ύστερα από την εκδήλωση ενός υποθαλάσσιου σεισμού. </a:t>
            </a:r>
          </a:p>
          <a:p>
            <a:r>
              <a:rPr lang="el-GR" sz="1800" b="0" i="0" u="none" strike="noStrike" baseline="0" dirty="0">
                <a:solidFill>
                  <a:srgbClr val="000000"/>
                </a:solidFill>
                <a:latin typeface="Calibri" panose="020F0502020204030204" pitchFamily="34" charset="0"/>
              </a:rPr>
              <a:t>Σε μια </a:t>
            </a:r>
            <a:r>
              <a:rPr lang="el-GR" sz="1800" b="1" i="0" u="none" strike="noStrike" baseline="0" dirty="0">
                <a:solidFill>
                  <a:srgbClr val="000000"/>
                </a:solidFill>
                <a:latin typeface="Calibri" panose="020F0502020204030204" pitchFamily="34" charset="0"/>
              </a:rPr>
              <a:t>βιομηχανία</a:t>
            </a:r>
            <a:r>
              <a:rPr lang="el-GR" sz="1800" b="0" i="0" u="none" strike="noStrike" baseline="0" dirty="0">
                <a:solidFill>
                  <a:srgbClr val="000000"/>
                </a:solidFill>
                <a:latin typeface="Calibri" panose="020F0502020204030204" pitchFamily="34" charset="0"/>
              </a:rPr>
              <a:t>, συσκευές θα μπορούσαν να ελέγχουν τα μηχανήματα και να ενημερώνουν από απόσταση τους συντηρητές τους, είτε για βλάβες, είτε για προβλήματα στη λειτουργία τους, προκειμένου να επεμβαίνουν έγκαιρα για την αντιμετώπισή τους και να μην επηρεάζεται ιδιαίτερα ο ρυθμός παραγωγής. </a:t>
            </a:r>
          </a:p>
          <a:p>
            <a:r>
              <a:rPr lang="el-GR" sz="1800" b="0" i="0" u="none" strike="noStrike" baseline="0" dirty="0">
                <a:solidFill>
                  <a:srgbClr val="000000"/>
                </a:solidFill>
                <a:latin typeface="Calibri" panose="020F0502020204030204" pitchFamily="34" charset="0"/>
              </a:rPr>
              <a:t>Συσκευές συνδεδεμένες στο σώμα ενός ασθενούς θα μπορούσαν να ενημερώνουν από απόσταση τον ιατρό του, για να μπορέσει να επέμβει έγκαιρα σε περίπτωση που διαπιστωθεί ένα πρόβλημα. </a:t>
            </a:r>
          </a:p>
          <a:p>
            <a:endParaRPr lang="el-GR" dirty="0"/>
          </a:p>
        </p:txBody>
      </p:sp>
    </p:spTree>
    <p:extLst>
      <p:ext uri="{BB962C8B-B14F-4D97-AF65-F5344CB8AC3E}">
        <p14:creationId xmlns:p14="http://schemas.microsoft.com/office/powerpoint/2010/main" val="302934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DCFAE-E08B-12D5-15E0-8FB866FF7BD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AA1C2CF-A5EB-FF9F-2F57-80253F8AC44A}"/>
              </a:ext>
            </a:extLst>
          </p:cNvPr>
          <p:cNvSpPr>
            <a:spLocks noGrp="1"/>
          </p:cNvSpPr>
          <p:nvPr>
            <p:ph type="title"/>
          </p:nvPr>
        </p:nvSpPr>
        <p:spPr>
          <a:xfrm>
            <a:off x="1640156" y="371862"/>
            <a:ext cx="9469278" cy="1162648"/>
          </a:xfrm>
        </p:spPr>
        <p:txBody>
          <a:bodyPr>
            <a:normAutofit fontScale="90000"/>
          </a:bodyPr>
          <a:lstStyle/>
          <a:p>
            <a:r>
              <a:rPr lang="el-GR" dirty="0"/>
              <a:t>Άλλες συσκευές και η εμπλοκή τους με το Διαδίκτυο των Πραγμάτων</a:t>
            </a:r>
          </a:p>
        </p:txBody>
      </p:sp>
      <p:sp>
        <p:nvSpPr>
          <p:cNvPr id="3" name="Θέση περιεχομένου 2">
            <a:extLst>
              <a:ext uri="{FF2B5EF4-FFF2-40B4-BE49-F238E27FC236}">
                <a16:creationId xmlns:a16="http://schemas.microsoft.com/office/drawing/2014/main" id="{91C5B15B-AF83-A65B-1D66-954FA79D0167}"/>
              </a:ext>
            </a:extLst>
          </p:cNvPr>
          <p:cNvSpPr>
            <a:spLocks noGrp="1"/>
          </p:cNvSpPr>
          <p:nvPr>
            <p:ph idx="1"/>
          </p:nvPr>
        </p:nvSpPr>
        <p:spPr>
          <a:xfrm>
            <a:off x="1303283" y="1676400"/>
            <a:ext cx="10457793" cy="3967655"/>
          </a:xfrm>
        </p:spPr>
        <p:txBody>
          <a:bodyPr>
            <a:normAutofit/>
          </a:bodyPr>
          <a:lstStyle/>
          <a:p>
            <a:r>
              <a:rPr lang="el-GR" sz="1800" b="0" i="0" u="none" strike="noStrike" baseline="0" dirty="0">
                <a:solidFill>
                  <a:srgbClr val="000000"/>
                </a:solidFill>
                <a:latin typeface="Calibri" panose="020F0502020204030204" pitchFamily="34" charset="0"/>
              </a:rPr>
              <a:t>Σε ένα αυτοκίνητο, συσκευές θα μπορούσαν να ελέγχουν τον φόρτο στην κυκλοφορία αυτοκινήτων μιας πόλης, με σκοπό να προτείνουν στον οδηγό την ενδεδειγμένη διαδρομή που θα πρέπει να ακολουθήσει για να φτάσει πιο γρήγορα στον προορισμό του. Επιπλέον, θα μπορούσαν να του προτείνουν να ακινητοποιήσει το αυτοκίνητο, σε περίπτωση που αντιλαμβάνονται πιθανά σημάδια κόπωσής του. </a:t>
            </a:r>
          </a:p>
          <a:p>
            <a:r>
              <a:rPr lang="el-GR" sz="1800" b="0" i="0" u="none" strike="noStrike" baseline="0" dirty="0">
                <a:solidFill>
                  <a:srgbClr val="000000"/>
                </a:solidFill>
                <a:latin typeface="Calibri" panose="020F0502020204030204" pitchFamily="34" charset="0"/>
              </a:rPr>
              <a:t>Συσκευές μέτρησης των ρύπων στην ατμόσφαιρα </a:t>
            </a:r>
            <a:endParaRPr lang="el-GR" dirty="0">
              <a:solidFill>
                <a:srgbClr val="000000"/>
              </a:solidFill>
              <a:latin typeface="Calibri" panose="020F0502020204030204" pitchFamily="34" charset="0"/>
            </a:endParaRPr>
          </a:p>
          <a:p>
            <a:pPr marL="0" indent="0">
              <a:buNone/>
            </a:pPr>
            <a:r>
              <a:rPr lang="el-GR" sz="1800" b="0" i="0" u="sng" strike="noStrike" baseline="0" dirty="0">
                <a:solidFill>
                  <a:srgbClr val="000000"/>
                </a:solidFill>
                <a:latin typeface="Calibri" panose="020F0502020204030204" pitchFamily="34" charset="0"/>
              </a:rPr>
              <a:t>Το Διαδίκτυο των Πραγμάτων είναι μια χρήσιμη τεχνολογία για τον άνθρωπο. </a:t>
            </a:r>
          </a:p>
          <a:p>
            <a:r>
              <a:rPr lang="el-GR" sz="1800" b="0" i="0" u="none" strike="noStrike" baseline="0" dirty="0">
                <a:solidFill>
                  <a:srgbClr val="000000"/>
                </a:solidFill>
                <a:latin typeface="Calibri" panose="020F0502020204030204" pitchFamily="34" charset="0"/>
              </a:rPr>
              <a:t>Τον βοηθά στην παρακολούθηση και τον έλεγχο δεδομένων από απόσταση, </a:t>
            </a:r>
          </a:p>
          <a:p>
            <a:r>
              <a:rPr lang="el-GR" sz="1800" b="0" i="0" u="none" strike="noStrike" baseline="0" dirty="0">
                <a:solidFill>
                  <a:srgbClr val="000000"/>
                </a:solidFill>
                <a:latin typeface="Calibri" panose="020F0502020204030204" pitchFamily="34" charset="0"/>
              </a:rPr>
              <a:t>του παρέχει εξοικονόμηση χρόνου και χρημάτων, </a:t>
            </a:r>
          </a:p>
          <a:p>
            <a:r>
              <a:rPr lang="el-GR" sz="1800" b="0" i="0" u="none" strike="noStrike" baseline="0" dirty="0">
                <a:solidFill>
                  <a:srgbClr val="000000"/>
                </a:solidFill>
                <a:latin typeface="Calibri" panose="020F0502020204030204" pitchFamily="34" charset="0"/>
              </a:rPr>
              <a:t>τον απαλλάσσει από τετριμμένες και συχνά κουραστικές εργασίες, </a:t>
            </a:r>
            <a:endParaRPr lang="el-GR"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μπορεί να συμβάλλει σημαντικά στην προστασία της υγείας του και του φυσικού περιβάλλοντος στο οποίο διαβιώνει.</a:t>
            </a:r>
            <a:endParaRPr lang="el-GR" dirty="0"/>
          </a:p>
        </p:txBody>
      </p:sp>
    </p:spTree>
    <p:extLst>
      <p:ext uri="{BB962C8B-B14F-4D97-AF65-F5344CB8AC3E}">
        <p14:creationId xmlns:p14="http://schemas.microsoft.com/office/powerpoint/2010/main" val="126943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95AD0-3E98-65FE-3D0C-17ADA1368208}"/>
              </a:ext>
            </a:extLst>
          </p:cNvPr>
          <p:cNvSpPr>
            <a:spLocks noGrp="1"/>
          </p:cNvSpPr>
          <p:nvPr>
            <p:ph type="title"/>
          </p:nvPr>
        </p:nvSpPr>
        <p:spPr>
          <a:xfrm>
            <a:off x="2137289" y="434465"/>
            <a:ext cx="8911687" cy="1280890"/>
          </a:xfrm>
        </p:spPr>
        <p:txBody>
          <a:bodyPr>
            <a:normAutofit/>
          </a:bodyPr>
          <a:lstStyle/>
          <a:p>
            <a:r>
              <a:rPr lang="el-GR" sz="5400" dirty="0"/>
              <a:t>Διαδίκτυο</a:t>
            </a:r>
          </a:p>
        </p:txBody>
      </p:sp>
      <p:sp>
        <p:nvSpPr>
          <p:cNvPr id="3" name="Θέση περιεχομένου 2">
            <a:extLst>
              <a:ext uri="{FF2B5EF4-FFF2-40B4-BE49-F238E27FC236}">
                <a16:creationId xmlns:a16="http://schemas.microsoft.com/office/drawing/2014/main" id="{E81D8EF6-6D9A-A8B6-FF63-A9EF99E3B6AA}"/>
              </a:ext>
            </a:extLst>
          </p:cNvPr>
          <p:cNvSpPr>
            <a:spLocks noGrp="1"/>
          </p:cNvSpPr>
          <p:nvPr>
            <p:ph idx="1"/>
          </p:nvPr>
        </p:nvSpPr>
        <p:spPr>
          <a:xfrm>
            <a:off x="1681655" y="1760794"/>
            <a:ext cx="9822957" cy="4934295"/>
          </a:xfrm>
        </p:spPr>
        <p:txBody>
          <a:bodyPr/>
          <a:lstStyle/>
          <a:p>
            <a:r>
              <a:rPr lang="el-GR" sz="1800" b="1" i="0" u="none" strike="noStrike" baseline="0" dirty="0">
                <a:solidFill>
                  <a:srgbClr val="000000"/>
                </a:solidFill>
                <a:latin typeface="Calibri" panose="020F0502020204030204" pitchFamily="34" charset="0"/>
              </a:rPr>
              <a:t>Διαδίκτυο (Internet)</a:t>
            </a:r>
            <a:r>
              <a:rPr lang="el-GR" sz="1800" b="0" i="0" u="none" strike="noStrike" baseline="0" dirty="0">
                <a:solidFill>
                  <a:srgbClr val="000000"/>
                </a:solidFill>
                <a:latin typeface="Calibri" panose="020F0502020204030204" pitchFamily="34" charset="0"/>
              </a:rPr>
              <a:t> είναι ένα παγκόσμιο σύστημα διασυνδεδεμένων δικτύων </a:t>
            </a:r>
          </a:p>
          <a:p>
            <a:r>
              <a:rPr lang="el-GR" sz="1800" b="0" i="0" u="none" strike="noStrike" baseline="0" dirty="0">
                <a:solidFill>
                  <a:srgbClr val="000000"/>
                </a:solidFill>
                <a:latin typeface="Calibri" panose="020F0502020204030204" pitchFamily="34" charset="0"/>
              </a:rPr>
              <a:t>Είναι ένα </a:t>
            </a:r>
            <a:r>
              <a:rPr lang="el-GR" sz="1800" b="1" i="0" u="none" strike="noStrike" baseline="0" dirty="0">
                <a:solidFill>
                  <a:srgbClr val="000000"/>
                </a:solidFill>
                <a:latin typeface="Calibri" panose="020F0502020204030204" pitchFamily="34" charset="0"/>
              </a:rPr>
              <a:t>«δίκτυο δικτύων» </a:t>
            </a:r>
            <a:r>
              <a:rPr lang="el-GR" sz="1800" b="0" i="0" u="none" strike="noStrike" baseline="0" dirty="0">
                <a:solidFill>
                  <a:srgbClr val="000000"/>
                </a:solidFill>
                <a:latin typeface="Calibri" panose="020F0502020204030204" pitchFamily="34" charset="0"/>
              </a:rPr>
              <a:t>που αποτελείται από δημόσια, ιδιωτικά, ακαδημαϊκά, επιχειρηματικά και κυβερνητικά δίκτυα που συνδέονται μεταξύ τους μέσω ηλεκτρονικών, ασύρματων και οπτικών τεχνολογιών. </a:t>
            </a:r>
          </a:p>
          <a:p>
            <a:r>
              <a:rPr lang="el-GR" sz="1800" b="0" i="0" u="none" strike="noStrike" baseline="0" dirty="0">
                <a:solidFill>
                  <a:srgbClr val="000000"/>
                </a:solidFill>
                <a:latin typeface="Calibri" panose="020F0502020204030204" pitchFamily="34" charset="0"/>
              </a:rPr>
              <a:t>Ξεκίνησε τη δεκαετία του 1960</a:t>
            </a:r>
          </a:p>
          <a:p>
            <a:r>
              <a:rPr lang="el-GR" dirty="0">
                <a:solidFill>
                  <a:srgbClr val="000000"/>
                </a:solidFill>
                <a:latin typeface="Calibri" panose="020F0502020204030204" pitchFamily="34" charset="0"/>
              </a:rPr>
              <a:t>Χ</a:t>
            </a:r>
            <a:r>
              <a:rPr lang="el-GR" sz="1800" b="0" i="0" u="none" strike="noStrike" baseline="0" dirty="0">
                <a:solidFill>
                  <a:srgbClr val="000000"/>
                </a:solidFill>
                <a:latin typeface="Calibri" panose="020F0502020204030204" pitchFamily="34" charset="0"/>
              </a:rPr>
              <a:t>ρησιμοποιεί το πρωτόκολλο TCP/IP για μεταφορά δεδομένων.</a:t>
            </a:r>
          </a:p>
          <a:p>
            <a:pPr marL="0" indent="0">
              <a:buNone/>
            </a:pPr>
            <a:endParaRPr lang="el-GR" dirty="0"/>
          </a:p>
        </p:txBody>
      </p:sp>
      <p:pic>
        <p:nvPicPr>
          <p:cNvPr id="5" name="Εικόνα 4">
            <a:extLst>
              <a:ext uri="{FF2B5EF4-FFF2-40B4-BE49-F238E27FC236}">
                <a16:creationId xmlns:a16="http://schemas.microsoft.com/office/drawing/2014/main" id="{F98E7814-53AC-0608-D0AE-3B0FE021C4E2}"/>
              </a:ext>
            </a:extLst>
          </p:cNvPr>
          <p:cNvPicPr>
            <a:picLocks noChangeAspect="1"/>
          </p:cNvPicPr>
          <p:nvPr/>
        </p:nvPicPr>
        <p:blipFill>
          <a:blip r:embed="rId2"/>
          <a:stretch>
            <a:fillRect/>
          </a:stretch>
        </p:blipFill>
        <p:spPr>
          <a:xfrm>
            <a:off x="9839720" y="54944"/>
            <a:ext cx="2110542" cy="1705850"/>
          </a:xfrm>
          <a:prstGeom prst="rect">
            <a:avLst/>
          </a:prstGeom>
        </p:spPr>
      </p:pic>
    </p:spTree>
    <p:extLst>
      <p:ext uri="{BB962C8B-B14F-4D97-AF65-F5344CB8AC3E}">
        <p14:creationId xmlns:p14="http://schemas.microsoft.com/office/powerpoint/2010/main" val="7918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0237-F7DF-1EAA-A96F-6694C52D835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6579825-5A48-69D1-4051-72BEDE85EDB5}"/>
              </a:ext>
            </a:extLst>
          </p:cNvPr>
          <p:cNvSpPr>
            <a:spLocks noGrp="1"/>
          </p:cNvSpPr>
          <p:nvPr>
            <p:ph type="title"/>
          </p:nvPr>
        </p:nvSpPr>
        <p:spPr>
          <a:xfrm>
            <a:off x="1640156" y="371862"/>
            <a:ext cx="9469278" cy="1162648"/>
          </a:xfrm>
        </p:spPr>
        <p:txBody>
          <a:bodyPr>
            <a:normAutofit fontScale="90000"/>
          </a:bodyPr>
          <a:lstStyle/>
          <a:p>
            <a:r>
              <a:rPr lang="el-GR" dirty="0"/>
              <a:t>Κίνδυνοι από τη χρήση του </a:t>
            </a:r>
            <a:r>
              <a:rPr lang="el-GR" dirty="0" err="1"/>
              <a:t>Διαδίκτυου</a:t>
            </a:r>
            <a:r>
              <a:rPr lang="el-GR" dirty="0"/>
              <a:t> των Πραγμάτων</a:t>
            </a:r>
          </a:p>
        </p:txBody>
      </p:sp>
      <p:sp>
        <p:nvSpPr>
          <p:cNvPr id="3" name="Θέση περιεχομένου 2">
            <a:extLst>
              <a:ext uri="{FF2B5EF4-FFF2-40B4-BE49-F238E27FC236}">
                <a16:creationId xmlns:a16="http://schemas.microsoft.com/office/drawing/2014/main" id="{A87F769C-9F24-3490-AB5E-4FACB4261987}"/>
              </a:ext>
            </a:extLst>
          </p:cNvPr>
          <p:cNvSpPr>
            <a:spLocks noGrp="1"/>
          </p:cNvSpPr>
          <p:nvPr>
            <p:ph idx="1"/>
          </p:nvPr>
        </p:nvSpPr>
        <p:spPr>
          <a:xfrm>
            <a:off x="1303283" y="1676400"/>
            <a:ext cx="10457793" cy="3967655"/>
          </a:xfrm>
        </p:spPr>
        <p:txBody>
          <a:bodyPr>
            <a:normAutofit/>
          </a:bodyPr>
          <a:lstStyle/>
          <a:p>
            <a:r>
              <a:rPr lang="el-GR" sz="1800" b="0" i="0" u="none" strike="noStrike" baseline="0" dirty="0">
                <a:solidFill>
                  <a:srgbClr val="000000"/>
                </a:solidFill>
                <a:latin typeface="Calibri" panose="020F0502020204030204" pitchFamily="34" charset="0"/>
              </a:rPr>
              <a:t>Περιέχει και κινδύνους, που συνδέονται με την ασφάλεια των προσωπικών δεδομένων και την προστασία της </a:t>
            </a:r>
            <a:r>
              <a:rPr lang="el-GR" sz="1800" b="0" i="0" u="none" strike="noStrike" baseline="0" dirty="0" err="1">
                <a:solidFill>
                  <a:srgbClr val="000000"/>
                </a:solidFill>
                <a:latin typeface="Calibri" panose="020F0502020204030204" pitchFamily="34" charset="0"/>
              </a:rPr>
              <a:t>ιδιωτικότητας</a:t>
            </a:r>
            <a:r>
              <a:rPr lang="el-GR" sz="1800" b="0" i="0" u="none" strike="noStrike" baseline="0" dirty="0">
                <a:solidFill>
                  <a:srgbClr val="000000"/>
                </a:solidFill>
                <a:latin typeface="Calibri" panose="020F0502020204030204" pitchFamily="34" charset="0"/>
              </a:rPr>
              <a:t>, την ασφαλή λειτουργία των ίδιων των συσκευών και την προστασία από τη μόλυνση με κακόβουλο λογισμικό.</a:t>
            </a:r>
          </a:p>
          <a:p>
            <a:r>
              <a:rPr lang="el-GR" sz="1800" b="0" i="0" u="none" strike="noStrike" baseline="0" dirty="0">
                <a:solidFill>
                  <a:srgbClr val="000000"/>
                </a:solidFill>
                <a:latin typeface="Calibri" panose="020F0502020204030204" pitchFamily="34" charset="0"/>
              </a:rPr>
              <a:t>Ο μεγάλος όγκος δεδομένων που παράγεται δημιουργεί προβλήματα αποθηκευτικού χώρου και η ανομοιογένεια των συσκευών και των δεδομένων που διακινούνται, προκαλεί δυσκολίες στην εύκολη επικοινωνία μεταξύ τους. </a:t>
            </a:r>
          </a:p>
          <a:p>
            <a:r>
              <a:rPr lang="el-GR" dirty="0">
                <a:solidFill>
                  <a:srgbClr val="000000"/>
                </a:solidFill>
                <a:latin typeface="Calibri" panose="020F0502020204030204" pitchFamily="34" charset="0"/>
              </a:rPr>
              <a:t>Η</a:t>
            </a:r>
            <a:r>
              <a:rPr lang="el-GR" sz="1800" b="0" i="0" u="none" strike="noStrike" baseline="0" dirty="0">
                <a:solidFill>
                  <a:srgbClr val="000000"/>
                </a:solidFill>
                <a:latin typeface="Calibri" panose="020F0502020204030204" pitchFamily="34" charset="0"/>
              </a:rPr>
              <a:t> ανάπτυξη της τεχνολογίας του Διαδικτύου των Πραγμάτων και η ολοένα και μεγαλύτερη διείσδυσή της σε διάφορους τομείς ανθρώπινων δραστηριοτήτων, μπορεί να οδηγήσει στη μείωση των θέσεων εργασίας.</a:t>
            </a:r>
            <a:endParaRPr lang="el-GR" dirty="0"/>
          </a:p>
        </p:txBody>
      </p:sp>
    </p:spTree>
    <p:extLst>
      <p:ext uri="{BB962C8B-B14F-4D97-AF65-F5344CB8AC3E}">
        <p14:creationId xmlns:p14="http://schemas.microsoft.com/office/powerpoint/2010/main" val="73842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F543-923D-86BF-A3DB-E75037E6360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CB977A0-59D9-93BE-DFB1-2745B4267788}"/>
              </a:ext>
            </a:extLst>
          </p:cNvPr>
          <p:cNvSpPr>
            <a:spLocks noGrp="1"/>
          </p:cNvSpPr>
          <p:nvPr>
            <p:ph type="title"/>
          </p:nvPr>
        </p:nvSpPr>
        <p:spPr>
          <a:xfrm>
            <a:off x="1640156" y="371862"/>
            <a:ext cx="9469278" cy="1162648"/>
          </a:xfrm>
        </p:spPr>
        <p:txBody>
          <a:bodyPr>
            <a:normAutofit/>
          </a:bodyPr>
          <a:lstStyle/>
          <a:p>
            <a:r>
              <a:rPr lang="el-GR" dirty="0"/>
              <a:t>Πνευματικά Δικαιώματα</a:t>
            </a:r>
          </a:p>
        </p:txBody>
      </p:sp>
      <p:sp>
        <p:nvSpPr>
          <p:cNvPr id="3" name="Θέση περιεχομένου 2">
            <a:extLst>
              <a:ext uri="{FF2B5EF4-FFF2-40B4-BE49-F238E27FC236}">
                <a16:creationId xmlns:a16="http://schemas.microsoft.com/office/drawing/2014/main" id="{340AE5D6-1142-C826-4E38-BCB8AE7EE5A0}"/>
              </a:ext>
            </a:extLst>
          </p:cNvPr>
          <p:cNvSpPr>
            <a:spLocks noGrp="1"/>
          </p:cNvSpPr>
          <p:nvPr>
            <p:ph idx="1"/>
          </p:nvPr>
        </p:nvSpPr>
        <p:spPr>
          <a:xfrm>
            <a:off x="1303283" y="1676400"/>
            <a:ext cx="10457793" cy="3967655"/>
          </a:xfrm>
        </p:spPr>
        <p:txBody>
          <a:bodyPr>
            <a:normAutofit/>
          </a:bodyPr>
          <a:lstStyle/>
          <a:p>
            <a:pPr marL="0" indent="0">
              <a:buNone/>
            </a:pPr>
            <a:r>
              <a:rPr lang="el-GR" sz="1800" b="0" i="0" u="none" strike="noStrike" baseline="0" dirty="0">
                <a:solidFill>
                  <a:srgbClr val="000000"/>
                </a:solidFill>
                <a:latin typeface="Calibri" panose="020F0502020204030204" pitchFamily="34" charset="0"/>
              </a:rPr>
              <a:t>Η </a:t>
            </a:r>
            <a:r>
              <a:rPr lang="el-GR" sz="1800" b="1" i="0" u="none" strike="noStrike" baseline="0" dirty="0">
                <a:solidFill>
                  <a:srgbClr val="000000"/>
                </a:solidFill>
                <a:latin typeface="Calibri" panose="020F0502020204030204" pitchFamily="34" charset="0"/>
              </a:rPr>
              <a:t>νομοθεσία περί πνευματικών δικαιωμάτων </a:t>
            </a:r>
            <a:r>
              <a:rPr lang="el-GR" sz="1800" b="0" i="0" u="none" strike="noStrike" baseline="0" dirty="0">
                <a:solidFill>
                  <a:srgbClr val="000000"/>
                </a:solidFill>
                <a:latin typeface="Calibri" panose="020F0502020204030204" pitchFamily="34" charset="0"/>
              </a:rPr>
              <a:t>προστατεύει τα δημιουργήματα του ανθρώπινου νου που είναι πρωτότυπα και δίνει στον δημιουργό τους δύο αποκλειστικά δικαιώματα: </a:t>
            </a:r>
          </a:p>
          <a:p>
            <a:r>
              <a:rPr lang="el-GR" sz="1800" b="0" i="0" u="none" strike="noStrike" baseline="0" dirty="0">
                <a:solidFill>
                  <a:srgbClr val="000000"/>
                </a:solidFill>
                <a:latin typeface="Calibri" panose="020F0502020204030204" pitchFamily="34" charset="0"/>
              </a:rPr>
              <a:t>το αποκλειστικό δικαίωμα να εκμεταλλεύεται τα έργα του όπως θέλει, βγάζοντας ακόμα και χρήματα από αυτά (</a:t>
            </a:r>
            <a:r>
              <a:rPr lang="el-GR" sz="1800" b="1" i="0" u="none" strike="noStrike" baseline="0" dirty="0">
                <a:solidFill>
                  <a:srgbClr val="000000"/>
                </a:solidFill>
                <a:latin typeface="Calibri" panose="020F0502020204030204" pitchFamily="34" charset="0"/>
              </a:rPr>
              <a:t>περιουσιακό δικαίωμα</a:t>
            </a:r>
            <a:r>
              <a:rPr lang="el-GR" sz="1800" b="0" i="0" u="none" strike="noStrike" baseline="0" dirty="0">
                <a:solidFill>
                  <a:srgbClr val="000000"/>
                </a:solidFill>
                <a:latin typeface="Calibri" panose="020F0502020204030204" pitchFamily="34" charset="0"/>
              </a:rPr>
              <a:t>) και </a:t>
            </a:r>
          </a:p>
          <a:p>
            <a:r>
              <a:rPr lang="el-GR" sz="1800" b="0" i="0" u="none" strike="noStrike" baseline="0" dirty="0">
                <a:solidFill>
                  <a:srgbClr val="000000"/>
                </a:solidFill>
                <a:latin typeface="Calibri" panose="020F0502020204030204" pitchFamily="34" charset="0"/>
              </a:rPr>
              <a:t>το αποκλειστικό δικαίωμα αφενός να αναγνωρίζεται ως ο δημιουργός των έργων του και αφετέρου να αποφασίζει αν και πώς θα χρησιμοποιηθούν τα έργα αυτά από τους άλλους (</a:t>
            </a:r>
            <a:r>
              <a:rPr lang="el-GR" sz="1800" b="1" i="0" u="none" strike="noStrike" baseline="0" dirty="0">
                <a:solidFill>
                  <a:srgbClr val="000000"/>
                </a:solidFill>
                <a:latin typeface="Calibri" panose="020F0502020204030204" pitchFamily="34" charset="0"/>
              </a:rPr>
              <a:t>ηθικό δικαίωμα</a:t>
            </a:r>
            <a:r>
              <a:rPr lang="el-GR" sz="1800" b="0" i="0" u="none" strike="noStrike" baseline="0" dirty="0">
                <a:solidFill>
                  <a:srgbClr val="000000"/>
                </a:solidFill>
                <a:latin typeface="Calibri" panose="020F0502020204030204" pitchFamily="34" charset="0"/>
              </a:rPr>
              <a:t>). </a:t>
            </a:r>
          </a:p>
          <a:p>
            <a:pPr marL="0" indent="0">
              <a:buNone/>
            </a:pPr>
            <a:r>
              <a:rPr lang="en-US" dirty="0">
                <a:solidFill>
                  <a:srgbClr val="000000"/>
                </a:solidFill>
                <a:latin typeface="Calibri" panose="020F0502020204030204" pitchFamily="34" charset="0"/>
              </a:rPr>
              <a:t>A</a:t>
            </a:r>
            <a:r>
              <a:rPr lang="el-GR" sz="1800" b="0" i="0" u="none" strike="noStrike" baseline="0" dirty="0">
                <a:solidFill>
                  <a:srgbClr val="000000"/>
                </a:solidFill>
                <a:latin typeface="Calibri" panose="020F0502020204030204" pitchFamily="34" charset="0"/>
              </a:rPr>
              <a:t>ν θέλουμε να αξιοποιήσουμε κάποιο έργο που δεν είναι δικό μας, θα πρέπει να πάρουμε την άδεια του δημιουργού για όσο διάστημα ισχύουν τα πνευματικά του δικαιώματα (δηλαδή έως και 70 χρόνια μετά τον θάνατό του). </a:t>
            </a:r>
            <a:endParaRPr lang="el-GR" dirty="0"/>
          </a:p>
        </p:txBody>
      </p:sp>
    </p:spTree>
    <p:extLst>
      <p:ext uri="{BB962C8B-B14F-4D97-AF65-F5344CB8AC3E}">
        <p14:creationId xmlns:p14="http://schemas.microsoft.com/office/powerpoint/2010/main" val="110649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340F-01E7-417E-6F0B-EC6680924EC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FAF9E9C-457B-5C11-C574-9175F60550DB}"/>
              </a:ext>
            </a:extLst>
          </p:cNvPr>
          <p:cNvSpPr>
            <a:spLocks noGrp="1"/>
          </p:cNvSpPr>
          <p:nvPr>
            <p:ph type="title"/>
          </p:nvPr>
        </p:nvSpPr>
        <p:spPr>
          <a:xfrm>
            <a:off x="1640156" y="371862"/>
            <a:ext cx="9469278" cy="1162648"/>
          </a:xfrm>
        </p:spPr>
        <p:txBody>
          <a:bodyPr>
            <a:normAutofit/>
          </a:bodyPr>
          <a:lstStyle/>
          <a:p>
            <a:r>
              <a:rPr lang="el-GR" dirty="0"/>
              <a:t>Πνευματικά Δικαιώματα</a:t>
            </a:r>
            <a:r>
              <a:rPr lang="en-US" dirty="0"/>
              <a:t> - </a:t>
            </a:r>
            <a:r>
              <a:rPr lang="el-GR" dirty="0"/>
              <a:t>Έργα</a:t>
            </a:r>
          </a:p>
        </p:txBody>
      </p:sp>
      <p:graphicFrame>
        <p:nvGraphicFramePr>
          <p:cNvPr id="4" name="Θέση περιεχομένου 3">
            <a:extLst>
              <a:ext uri="{FF2B5EF4-FFF2-40B4-BE49-F238E27FC236}">
                <a16:creationId xmlns:a16="http://schemas.microsoft.com/office/drawing/2014/main" id="{4671A339-1C2A-86B7-A0E5-AEC9E38A9C19}"/>
              </a:ext>
            </a:extLst>
          </p:cNvPr>
          <p:cNvGraphicFramePr>
            <a:graphicFrameLocks noGrp="1"/>
          </p:cNvGraphicFramePr>
          <p:nvPr>
            <p:ph idx="1"/>
            <p:extLst>
              <p:ext uri="{D42A27DB-BD31-4B8C-83A1-F6EECF244321}">
                <p14:modId xmlns:p14="http://schemas.microsoft.com/office/powerpoint/2010/main" val="3664741175"/>
              </p:ext>
            </p:extLst>
          </p:nvPr>
        </p:nvGraphicFramePr>
        <p:xfrm>
          <a:off x="515007" y="1135117"/>
          <a:ext cx="11393214" cy="5120640"/>
        </p:xfrm>
        <a:graphic>
          <a:graphicData uri="http://schemas.openxmlformats.org/drawingml/2006/table">
            <a:tbl>
              <a:tblPr firstRow="1" bandRow="1">
                <a:tableStyleId>{5C22544A-7EE6-4342-B048-85BDC9FD1C3A}</a:tableStyleId>
              </a:tblPr>
              <a:tblGrid>
                <a:gridCol w="5696607">
                  <a:extLst>
                    <a:ext uri="{9D8B030D-6E8A-4147-A177-3AD203B41FA5}">
                      <a16:colId xmlns:a16="http://schemas.microsoft.com/office/drawing/2014/main" val="1406322486"/>
                    </a:ext>
                  </a:extLst>
                </a:gridCol>
                <a:gridCol w="5696607">
                  <a:extLst>
                    <a:ext uri="{9D8B030D-6E8A-4147-A177-3AD203B41FA5}">
                      <a16:colId xmlns:a16="http://schemas.microsoft.com/office/drawing/2014/main" val="2857544907"/>
                    </a:ext>
                  </a:extLst>
                </a:gridCol>
              </a:tblGrid>
              <a:tr h="686873">
                <a:tc>
                  <a:txBody>
                    <a:bodyPr/>
                    <a:lstStyle/>
                    <a:p>
                      <a:r>
                        <a:rPr lang="el-GR" sz="1800" b="1" i="0" u="none" strike="noStrike" kern="1200" baseline="0" dirty="0">
                          <a:solidFill>
                            <a:schemeClr val="lt1"/>
                          </a:solidFill>
                          <a:latin typeface="+mn-lt"/>
                          <a:ea typeface="+mn-ea"/>
                          <a:cs typeface="+mn-cs"/>
                        </a:rPr>
                        <a:t>Προστατεύονται </a:t>
                      </a:r>
                      <a:endParaRPr lang="el-GR" sz="1800" b="0" i="0" u="none" strike="noStrike" kern="1200" baseline="0" dirty="0">
                        <a:solidFill>
                          <a:schemeClr val="lt1"/>
                        </a:solidFill>
                        <a:latin typeface="+mn-lt"/>
                        <a:ea typeface="+mn-ea"/>
                        <a:cs typeface="+mn-cs"/>
                      </a:endParaRPr>
                    </a:p>
                    <a:p>
                      <a:r>
                        <a:rPr lang="el-GR" sz="1800" b="1" i="0" u="none" strike="noStrike" kern="1200" baseline="0" dirty="0">
                          <a:solidFill>
                            <a:schemeClr val="lt1"/>
                          </a:solidFill>
                          <a:latin typeface="+mn-lt"/>
                          <a:ea typeface="+mn-ea"/>
                          <a:cs typeface="+mn-cs"/>
                        </a:rPr>
                        <a:t>από πνευματικά δικαιώματα </a:t>
                      </a:r>
                      <a:r>
                        <a:rPr lang="el-GR" sz="1800" b="0" i="0" u="none" strike="noStrike" kern="1200" baseline="0" dirty="0">
                          <a:solidFill>
                            <a:schemeClr val="lt1"/>
                          </a:solidFill>
                          <a:latin typeface="+mn-lt"/>
                          <a:ea typeface="+mn-ea"/>
                          <a:cs typeface="+mn-cs"/>
                        </a:rPr>
                        <a:t>	</a:t>
                      </a:r>
                    </a:p>
                    <a:p>
                      <a:endParaRPr lang="el-GR" dirty="0"/>
                    </a:p>
                  </a:txBody>
                  <a:tcPr/>
                </a:tc>
                <a:tc>
                  <a:txBody>
                    <a:bodyPr/>
                    <a:lstStyle/>
                    <a:p>
                      <a:r>
                        <a:rPr lang="el-GR" sz="1800" b="1" i="0" u="none" strike="noStrike" kern="1200" baseline="0" dirty="0">
                          <a:solidFill>
                            <a:schemeClr val="lt1"/>
                          </a:solidFill>
                          <a:latin typeface="+mn-lt"/>
                          <a:ea typeface="+mn-ea"/>
                          <a:cs typeface="+mn-cs"/>
                        </a:rPr>
                        <a:t>Δεν προστατεύονται </a:t>
                      </a:r>
                      <a:endParaRPr lang="el-GR" sz="1800" b="0" i="0" u="none" strike="noStrike" kern="1200" baseline="0" dirty="0">
                        <a:solidFill>
                          <a:schemeClr val="lt1"/>
                        </a:solidFill>
                        <a:latin typeface="+mn-lt"/>
                        <a:ea typeface="+mn-ea"/>
                        <a:cs typeface="+mn-cs"/>
                      </a:endParaRPr>
                    </a:p>
                    <a:p>
                      <a:r>
                        <a:rPr lang="el-GR" sz="1800" b="1" i="0" u="none" strike="noStrike" kern="1200" baseline="0" dirty="0">
                          <a:solidFill>
                            <a:schemeClr val="lt1"/>
                          </a:solidFill>
                          <a:latin typeface="+mn-lt"/>
                          <a:ea typeface="+mn-ea"/>
                          <a:cs typeface="+mn-cs"/>
                        </a:rPr>
                        <a:t>από πνευματικά δικαιώματα </a:t>
                      </a:r>
                      <a:r>
                        <a:rPr lang="el-GR" sz="1800" b="0" i="0" u="none" strike="noStrike" kern="1200" baseline="0" dirty="0">
                          <a:solidFill>
                            <a:schemeClr val="lt1"/>
                          </a:solidFill>
                          <a:latin typeface="+mn-lt"/>
                          <a:ea typeface="+mn-ea"/>
                          <a:cs typeface="+mn-cs"/>
                        </a:rPr>
                        <a:t>	</a:t>
                      </a:r>
                    </a:p>
                    <a:p>
                      <a:endParaRPr lang="el-GR" dirty="0"/>
                    </a:p>
                  </a:txBody>
                  <a:tcPr/>
                </a:tc>
                <a:extLst>
                  <a:ext uri="{0D108BD9-81ED-4DB2-BD59-A6C34878D82A}">
                    <a16:rowId xmlns:a16="http://schemas.microsoft.com/office/drawing/2014/main" val="4107125579"/>
                  </a:ext>
                </a:extLst>
              </a:tr>
              <a:tr h="4189927">
                <a:tc>
                  <a:txBody>
                    <a:bodyPr/>
                    <a:lstStyle/>
                    <a:p>
                      <a:r>
                        <a:rPr lang="el-GR" sz="1800" b="0" i="0" u="none" strike="noStrike" kern="1200" baseline="0" dirty="0">
                          <a:solidFill>
                            <a:schemeClr val="dk1"/>
                          </a:solidFill>
                          <a:latin typeface="+mn-lt"/>
                          <a:ea typeface="+mn-ea"/>
                          <a:cs typeface="+mn-cs"/>
                        </a:rPr>
                        <a:t>Λογοτεχνικά έργα</a:t>
                      </a:r>
                    </a:p>
                    <a:p>
                      <a:r>
                        <a:rPr lang="el-GR" sz="1800" b="0" i="0" u="none" strike="noStrike" kern="1200" baseline="0" dirty="0">
                          <a:solidFill>
                            <a:schemeClr val="dk1"/>
                          </a:solidFill>
                          <a:latin typeface="+mn-lt"/>
                          <a:ea typeface="+mn-ea"/>
                          <a:cs typeface="+mn-cs"/>
                        </a:rPr>
                        <a:t>Μουσικά έργα </a:t>
                      </a:r>
                    </a:p>
                    <a:p>
                      <a:r>
                        <a:rPr lang="el-GR" sz="1800" b="0" i="0" u="none" strike="noStrike" kern="1200" baseline="0" dirty="0">
                          <a:solidFill>
                            <a:schemeClr val="dk1"/>
                          </a:solidFill>
                          <a:latin typeface="+mn-lt"/>
                          <a:ea typeface="+mn-ea"/>
                          <a:cs typeface="+mn-cs"/>
                        </a:rPr>
                        <a:t>Θεατρικά έργα, σενάρια, χορογραφίες κ.λπ. </a:t>
                      </a:r>
                    </a:p>
                    <a:p>
                      <a:r>
                        <a:rPr lang="el-GR" sz="1800" b="0" i="0" u="none" strike="noStrike" kern="1200" baseline="0" dirty="0">
                          <a:solidFill>
                            <a:schemeClr val="dk1"/>
                          </a:solidFill>
                          <a:latin typeface="+mn-lt"/>
                          <a:ea typeface="+mn-ea"/>
                          <a:cs typeface="+mn-cs"/>
                        </a:rPr>
                        <a:t>Οπτικοακουστικά έργα (ταινίες, ντοκιμαντέρ, βίντεο κλιπ, τηλεοπτικές εκπομπές κ.λπ.). </a:t>
                      </a:r>
                    </a:p>
                    <a:p>
                      <a:r>
                        <a:rPr lang="el-GR" sz="1800" b="0" i="0" u="none" strike="noStrike" kern="1200" baseline="0" dirty="0">
                          <a:solidFill>
                            <a:schemeClr val="dk1"/>
                          </a:solidFill>
                          <a:latin typeface="+mn-lt"/>
                          <a:ea typeface="+mn-ea"/>
                          <a:cs typeface="+mn-cs"/>
                        </a:rPr>
                        <a:t>Έργα εικαστικών και εφαρμοσμένων τεχνών (πίνακες ζωγραφικής, εικονογραφήσεις, </a:t>
                      </a:r>
                      <a:r>
                        <a:rPr lang="el-GR" sz="1800" b="0" i="0" u="none" strike="noStrike" kern="1200" baseline="0" dirty="0" err="1">
                          <a:solidFill>
                            <a:schemeClr val="dk1"/>
                          </a:solidFill>
                          <a:latin typeface="+mn-lt"/>
                          <a:ea typeface="+mn-ea"/>
                          <a:cs typeface="+mn-cs"/>
                        </a:rPr>
                        <a:t>γλυ-πτά</a:t>
                      </a:r>
                      <a:r>
                        <a:rPr lang="el-GR" sz="1800" b="0" i="0" u="none" strike="noStrike" kern="1200" baseline="0" dirty="0">
                          <a:solidFill>
                            <a:schemeClr val="dk1"/>
                          </a:solidFill>
                          <a:latin typeface="+mn-lt"/>
                          <a:ea typeface="+mn-ea"/>
                          <a:cs typeface="+mn-cs"/>
                        </a:rPr>
                        <a:t>, σχέδια κοσμημάτων, επίπλων κ.λπ.). </a:t>
                      </a:r>
                    </a:p>
                    <a:p>
                      <a:r>
                        <a:rPr lang="el-GR" sz="1800" b="0" i="0" u="none" strike="noStrike" kern="1200" baseline="0" dirty="0">
                          <a:solidFill>
                            <a:schemeClr val="dk1"/>
                          </a:solidFill>
                          <a:latin typeface="+mn-lt"/>
                          <a:ea typeface="+mn-ea"/>
                          <a:cs typeface="+mn-cs"/>
                        </a:rPr>
                        <a:t>Αρχιτεκτονικά έργα (αρχιτεκτονικά σχέδια, σχεδιαγράμματα κ.λπ.). </a:t>
                      </a:r>
                    </a:p>
                    <a:p>
                      <a:r>
                        <a:rPr lang="el-GR" sz="1800" b="0" i="0" u="none" strike="noStrike" kern="1200" baseline="0" dirty="0">
                          <a:solidFill>
                            <a:schemeClr val="dk1"/>
                          </a:solidFill>
                          <a:latin typeface="+mn-lt"/>
                          <a:ea typeface="+mn-ea"/>
                          <a:cs typeface="+mn-cs"/>
                        </a:rPr>
                        <a:t>Βάσεις δεδομένων και προγράμματα Η/Υ. </a:t>
                      </a:r>
                    </a:p>
                    <a:p>
                      <a:r>
                        <a:rPr lang="el-GR" sz="1800" b="0" i="0" u="none" strike="noStrike" kern="1200" baseline="0" dirty="0">
                          <a:solidFill>
                            <a:schemeClr val="dk1"/>
                          </a:solidFill>
                          <a:latin typeface="+mn-lt"/>
                          <a:ea typeface="+mn-ea"/>
                          <a:cs typeface="+mn-cs"/>
                        </a:rPr>
                        <a:t>	</a:t>
                      </a:r>
                    </a:p>
                    <a:p>
                      <a:endParaRPr lang="el-GR" dirty="0"/>
                    </a:p>
                  </a:txBody>
                  <a:tcPr/>
                </a:tc>
                <a:tc>
                  <a:txBody>
                    <a:bodyPr/>
                    <a:lstStyle/>
                    <a:p>
                      <a:r>
                        <a:rPr lang="el-GR" sz="1800" b="0" i="0" u="none" strike="noStrike" kern="1200" baseline="0" dirty="0">
                          <a:solidFill>
                            <a:schemeClr val="dk1"/>
                          </a:solidFill>
                          <a:latin typeface="+mn-lt"/>
                          <a:ea typeface="+mn-ea"/>
                          <a:cs typeface="+mn-cs"/>
                        </a:rPr>
                        <a:t>Έργα που δεν έχουν καταγραφεί ή ηχογραφηθεί (αυθόρμητες ομιλίες, ζωντανές παραστάσεις)</a:t>
                      </a:r>
                    </a:p>
                    <a:p>
                      <a:r>
                        <a:rPr lang="el-GR" sz="1800" b="0" i="0" u="none" strike="noStrike" kern="1200" baseline="0" dirty="0">
                          <a:solidFill>
                            <a:schemeClr val="dk1"/>
                          </a:solidFill>
                          <a:latin typeface="+mn-lt"/>
                          <a:ea typeface="+mn-ea"/>
                          <a:cs typeface="+mn-cs"/>
                        </a:rPr>
                        <a:t>Απλές λέξεις και φράσεις (τίτλος, όνομα συ-</a:t>
                      </a:r>
                      <a:r>
                        <a:rPr lang="el-GR" sz="1800" b="0" i="0" u="none" strike="noStrike" kern="1200" baseline="0" dirty="0" err="1">
                          <a:solidFill>
                            <a:schemeClr val="dk1"/>
                          </a:solidFill>
                          <a:latin typeface="+mn-lt"/>
                          <a:ea typeface="+mn-ea"/>
                          <a:cs typeface="+mn-cs"/>
                        </a:rPr>
                        <a:t>γκροτήματος</a:t>
                      </a:r>
                      <a:r>
                        <a:rPr lang="el-GR" sz="1800" b="0" i="0" u="none" strike="noStrike" kern="1200" baseline="0" dirty="0">
                          <a:solidFill>
                            <a:schemeClr val="dk1"/>
                          </a:solidFill>
                          <a:latin typeface="+mn-lt"/>
                          <a:ea typeface="+mn-ea"/>
                          <a:cs typeface="+mn-cs"/>
                        </a:rPr>
                        <a:t>, σλόγκαν, λογότυπο κ.λπ.). </a:t>
                      </a:r>
                    </a:p>
                    <a:p>
                      <a:r>
                        <a:rPr lang="el-GR" sz="1800" b="0" i="0" u="none" strike="noStrike" kern="1200" baseline="0" dirty="0">
                          <a:solidFill>
                            <a:schemeClr val="dk1"/>
                          </a:solidFill>
                          <a:latin typeface="+mn-lt"/>
                          <a:ea typeface="+mn-ea"/>
                          <a:cs typeface="+mn-cs"/>
                        </a:rPr>
                        <a:t>Ιδέες και έννοιες (ιδέα για συγγραφή βιβλίου που θα μπορούμε να γράψει ο καθένας). </a:t>
                      </a:r>
                    </a:p>
                    <a:p>
                      <a:r>
                        <a:rPr lang="el-GR" sz="1800" b="0" i="0" u="none" strike="noStrike" kern="1200" baseline="0" dirty="0">
                          <a:solidFill>
                            <a:schemeClr val="dk1"/>
                          </a:solidFill>
                          <a:latin typeface="+mn-lt"/>
                          <a:ea typeface="+mn-ea"/>
                          <a:cs typeface="+mn-cs"/>
                        </a:rPr>
                        <a:t>Νόμοι, δικαστικές αποφάσεις/κείμενα. </a:t>
                      </a:r>
                    </a:p>
                    <a:p>
                      <a:r>
                        <a:rPr lang="el-GR" sz="1800" b="0" i="0" u="none" strike="noStrike" kern="1200" baseline="0" dirty="0">
                          <a:solidFill>
                            <a:schemeClr val="dk1"/>
                          </a:solidFill>
                          <a:latin typeface="+mn-lt"/>
                          <a:ea typeface="+mn-ea"/>
                          <a:cs typeface="+mn-cs"/>
                        </a:rPr>
                        <a:t>Εκφράσεις λαϊκής παράδοσης (γνωμικά, παροιμίες, λαϊκοί χοροί). </a:t>
                      </a:r>
                    </a:p>
                    <a:p>
                      <a:r>
                        <a:rPr lang="el-GR" sz="1800" b="0" i="0" u="none" strike="noStrike" kern="1200" baseline="0" dirty="0">
                          <a:solidFill>
                            <a:schemeClr val="dk1"/>
                          </a:solidFill>
                          <a:latin typeface="+mn-lt"/>
                          <a:ea typeface="+mn-ea"/>
                          <a:cs typeface="+mn-cs"/>
                        </a:rPr>
                        <a:t>- Ειδήσεις, πληροφορίες και απλά γεγονότα. </a:t>
                      </a:r>
                    </a:p>
                    <a:p>
                      <a:r>
                        <a:rPr lang="el-GR" sz="1800" b="0" i="0" u="none" strike="noStrike" kern="1200" baseline="0" dirty="0">
                          <a:solidFill>
                            <a:schemeClr val="dk1"/>
                          </a:solidFill>
                          <a:latin typeface="+mn-lt"/>
                          <a:ea typeface="+mn-ea"/>
                          <a:cs typeface="+mn-cs"/>
                        </a:rPr>
                        <a:t>- Μαθηματικοί τύποι, διαδικασίες και μέθοδοι. </a:t>
                      </a:r>
                    </a:p>
                    <a:p>
                      <a:r>
                        <a:rPr lang="el-GR" sz="1800" b="0" i="0" u="none" strike="noStrike" kern="1200" baseline="0" dirty="0">
                          <a:solidFill>
                            <a:schemeClr val="dk1"/>
                          </a:solidFill>
                          <a:latin typeface="+mn-lt"/>
                          <a:ea typeface="+mn-ea"/>
                          <a:cs typeface="+mn-cs"/>
                        </a:rPr>
                        <a:t>- Έργα που έχει λήξει η προστασία των πνευματικών δικαιωμάτων τους. </a:t>
                      </a:r>
                    </a:p>
                    <a:p>
                      <a:r>
                        <a:rPr lang="el-GR" sz="1800" b="0" i="0" u="none" strike="noStrike" kern="1200" baseline="0" dirty="0">
                          <a:solidFill>
                            <a:schemeClr val="dk1"/>
                          </a:solidFill>
                          <a:latin typeface="+mn-lt"/>
                          <a:ea typeface="+mn-ea"/>
                          <a:cs typeface="+mn-cs"/>
                        </a:rPr>
                        <a:t>	</a:t>
                      </a:r>
                    </a:p>
                    <a:p>
                      <a:endParaRPr lang="el-GR" dirty="0"/>
                    </a:p>
                  </a:txBody>
                  <a:tcPr/>
                </a:tc>
                <a:extLst>
                  <a:ext uri="{0D108BD9-81ED-4DB2-BD59-A6C34878D82A}">
                    <a16:rowId xmlns:a16="http://schemas.microsoft.com/office/drawing/2014/main" val="210019233"/>
                  </a:ext>
                </a:extLst>
              </a:tr>
            </a:tbl>
          </a:graphicData>
        </a:graphic>
      </p:graphicFrame>
    </p:spTree>
    <p:extLst>
      <p:ext uri="{BB962C8B-B14F-4D97-AF65-F5344CB8AC3E}">
        <p14:creationId xmlns:p14="http://schemas.microsoft.com/office/powerpoint/2010/main" val="28939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7F610-FF9B-A65E-89CE-6E73C6E8A07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67E2E9D-AABF-0662-8838-3653F2BD75CB}"/>
              </a:ext>
            </a:extLst>
          </p:cNvPr>
          <p:cNvSpPr>
            <a:spLocks noGrp="1"/>
          </p:cNvSpPr>
          <p:nvPr>
            <p:ph type="title"/>
          </p:nvPr>
        </p:nvSpPr>
        <p:spPr>
          <a:xfrm>
            <a:off x="1640156" y="371862"/>
            <a:ext cx="9469278" cy="1162648"/>
          </a:xfrm>
        </p:spPr>
        <p:txBody>
          <a:bodyPr>
            <a:normAutofit/>
          </a:bodyPr>
          <a:lstStyle/>
          <a:p>
            <a:r>
              <a:rPr lang="el-GR" dirty="0"/>
              <a:t>Δίκαιη Χρήση</a:t>
            </a:r>
          </a:p>
        </p:txBody>
      </p:sp>
      <p:sp>
        <p:nvSpPr>
          <p:cNvPr id="3" name="Θέση περιεχομένου 2">
            <a:extLst>
              <a:ext uri="{FF2B5EF4-FFF2-40B4-BE49-F238E27FC236}">
                <a16:creationId xmlns:a16="http://schemas.microsoft.com/office/drawing/2014/main" id="{E08F4B51-C86C-559A-7A0E-CF57C03D50E4}"/>
              </a:ext>
            </a:extLst>
          </p:cNvPr>
          <p:cNvSpPr>
            <a:spLocks noGrp="1"/>
          </p:cNvSpPr>
          <p:nvPr>
            <p:ph idx="1"/>
          </p:nvPr>
        </p:nvSpPr>
        <p:spPr>
          <a:xfrm>
            <a:off x="977463" y="1676400"/>
            <a:ext cx="10783614" cy="4398579"/>
          </a:xfrm>
        </p:spPr>
        <p:txBody>
          <a:bodyPr>
            <a:normAutofit lnSpcReduction="10000"/>
          </a:bodyPr>
          <a:lstStyle/>
          <a:p>
            <a:pPr marL="0" indent="0">
              <a:buNone/>
            </a:pPr>
            <a:r>
              <a:rPr lang="el-GR" sz="1800" b="1" i="0" u="none" strike="noStrike" baseline="0" dirty="0">
                <a:solidFill>
                  <a:srgbClr val="000000"/>
                </a:solidFill>
                <a:latin typeface="Calibri" panose="020F0502020204030204" pitchFamily="34" charset="0"/>
              </a:rPr>
              <a:t>Παράδειγμα  – Δίκαιη Χρήση </a:t>
            </a:r>
          </a:p>
          <a:p>
            <a:pPr marL="0" indent="0">
              <a:buNone/>
            </a:pPr>
            <a:r>
              <a:rPr lang="el-GR" sz="1800" b="0" i="0" u="none" strike="noStrike" baseline="0" dirty="0">
                <a:solidFill>
                  <a:srgbClr val="000000"/>
                </a:solidFill>
                <a:latin typeface="Calibri" panose="020F0502020204030204" pitchFamily="34" charset="0"/>
              </a:rPr>
              <a:t>Ο Θέμης, μαθητής της Α’ Γυμνασίου, ανέλαβε στο μάθημα των Καλλιτεχνικών να δημιουργήσει μια παρουσίαση για τη ζωή και τα έργα του διάσημου ζωγράφου και εφευρέτη </a:t>
            </a:r>
            <a:r>
              <a:rPr lang="el-GR" sz="1800" b="0" i="0" u="none" strike="noStrike" baseline="0" dirty="0" err="1">
                <a:solidFill>
                  <a:srgbClr val="000000"/>
                </a:solidFill>
                <a:latin typeface="Calibri" panose="020F0502020204030204" pitchFamily="34" charset="0"/>
              </a:rPr>
              <a:t>Leonardo</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da</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Vinci</a:t>
            </a:r>
            <a:r>
              <a:rPr lang="el-GR" sz="1800" b="0" i="0" u="none" strike="noStrike" baseline="0" dirty="0">
                <a:solidFill>
                  <a:srgbClr val="000000"/>
                </a:solidFill>
                <a:latin typeface="Calibri" panose="020F0502020204030204" pitchFamily="34" charset="0"/>
              </a:rPr>
              <a:t>. </a:t>
            </a:r>
          </a:p>
          <a:p>
            <a:pPr marL="0" indent="0">
              <a:buNone/>
            </a:pPr>
            <a:r>
              <a:rPr lang="el-GR" sz="1800" b="0" i="0" u="none" strike="noStrike" baseline="0" dirty="0">
                <a:solidFill>
                  <a:srgbClr val="000000"/>
                </a:solidFill>
                <a:latin typeface="Calibri" panose="020F0502020204030204" pitchFamily="34" charset="0"/>
              </a:rPr>
              <a:t>Ψάχνοντας στον Παγκόσμιο Ιστό για υλικό σχετικό με το θέμα του, εντόπισε μια ιστοσελίδα με ένα εξαιρετικό άρθρο για τη ζωή του </a:t>
            </a:r>
            <a:r>
              <a:rPr lang="el-GR" sz="1800" b="0" i="0" u="none" strike="noStrike" baseline="0" dirty="0" err="1">
                <a:solidFill>
                  <a:srgbClr val="000000"/>
                </a:solidFill>
                <a:latin typeface="Calibri" panose="020F0502020204030204" pitchFamily="34" charset="0"/>
              </a:rPr>
              <a:t>Leonardo</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da</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Vinci</a:t>
            </a:r>
            <a:r>
              <a:rPr lang="el-GR" sz="1800" b="0" i="0" u="none" strike="noStrike" baseline="0" dirty="0">
                <a:solidFill>
                  <a:srgbClr val="000000"/>
                </a:solidFill>
                <a:latin typeface="Calibri" panose="020F0502020204030204" pitchFamily="34" charset="0"/>
              </a:rPr>
              <a:t> και πολλές φωτογραφίες από τα έργα του. Το πρώτο που σκέφτηκε ήταν να αντιγράψει το άρθρο και να ολοκληρώσει, εύκολα και χωρίς κόπο, την παρουσίασή του. </a:t>
            </a:r>
          </a:p>
          <a:p>
            <a:pPr marL="0" indent="0">
              <a:buNone/>
            </a:pPr>
            <a:r>
              <a:rPr lang="el-GR" sz="1800" b="0" i="0" u="none" strike="noStrike" baseline="0" dirty="0">
                <a:solidFill>
                  <a:srgbClr val="000000"/>
                </a:solidFill>
                <a:latin typeface="Calibri" panose="020F0502020204030204" pitchFamily="34" charset="0"/>
              </a:rPr>
              <a:t>Ωστόσο, είχε ακούσει, πως η αντιγραφή περιεχομένου από το Διαδίκτυο, χωρίς την άδεια του δημιουργού, είναι σοβαρό </a:t>
            </a:r>
            <a:r>
              <a:rPr lang="el-GR" sz="1800" b="1" i="0" u="none" strike="noStrike" baseline="0" dirty="0">
                <a:solidFill>
                  <a:srgbClr val="000000"/>
                </a:solidFill>
                <a:latin typeface="Calibri" panose="020F0502020204030204" pitchFamily="34" charset="0"/>
              </a:rPr>
              <a:t>ποινικό </a:t>
            </a:r>
            <a:r>
              <a:rPr lang="el-GR" sz="1800" b="0" i="0" u="none" strike="noStrike" baseline="0" dirty="0">
                <a:solidFill>
                  <a:srgbClr val="000000"/>
                </a:solidFill>
                <a:latin typeface="Calibri" panose="020F0502020204030204" pitchFamily="34" charset="0"/>
              </a:rPr>
              <a:t>αδίκημα και τιμωρείται με χρηματικό πρόστιμο ή/και ποινή φυλάκισης σε κάποιες περιπτώσεις. Ψάχνοντας να βρει μια λύση, απευθύνθηκε στην καθηγήτρια Καλλιτεχνικών, η οποία του μίλησε για τη Δίκαιη Χρήση. </a:t>
            </a:r>
          </a:p>
          <a:p>
            <a:pPr marL="0" indent="0">
              <a:buNone/>
            </a:pPr>
            <a:r>
              <a:rPr lang="el-GR" sz="1800" b="0" i="0" u="none" strike="noStrike" baseline="0" dirty="0">
                <a:solidFill>
                  <a:srgbClr val="000000"/>
                </a:solidFill>
                <a:latin typeface="Calibri" panose="020F0502020204030204" pitchFamily="34" charset="0"/>
              </a:rPr>
              <a:t>Σύμφωνα με τη Δίκαιη Χρήση, ο Θέμης μπορούσε να εντάξει μία με δύο φωτογραφίες και ένα μικρό μέρος του άρθρου στην παρουσίασή του, χωρίς να ζητήσει την άδεια του δημιουργού, καθώς η φύση της εργασίας του είχε εκπαιδευτικό σκοπό, η ποσότητα της πληροφορίας ήταν περιορισμένη και δε θα έβλαπτε οικονομικά τον δημιουργό. 	</a:t>
            </a:r>
          </a:p>
          <a:p>
            <a:pPr marL="0" indent="0">
              <a:buNone/>
            </a:pPr>
            <a:endParaRPr lang="el-GR" sz="1800" b="0" i="0" u="none" strike="noStrike" baseline="0" dirty="0">
              <a:solidFill>
                <a:srgbClr val="000000"/>
              </a:solidFill>
              <a:latin typeface="Calibri" panose="020F0502020204030204" pitchFamily="34" charset="0"/>
            </a:endParaRPr>
          </a:p>
          <a:p>
            <a:pPr marL="0" indent="0">
              <a:buNone/>
            </a:pPr>
            <a:endParaRPr lang="el-GR"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9879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66085-F3CB-6228-F06E-6A40E405E54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0192F77-3E6A-25CA-7B67-D5DFFC38E877}"/>
              </a:ext>
            </a:extLst>
          </p:cNvPr>
          <p:cNvSpPr>
            <a:spLocks noGrp="1"/>
          </p:cNvSpPr>
          <p:nvPr>
            <p:ph type="title"/>
          </p:nvPr>
        </p:nvSpPr>
        <p:spPr>
          <a:xfrm>
            <a:off x="1640156" y="371862"/>
            <a:ext cx="9469278" cy="1162648"/>
          </a:xfrm>
        </p:spPr>
        <p:txBody>
          <a:bodyPr>
            <a:normAutofit/>
          </a:bodyPr>
          <a:lstStyle/>
          <a:p>
            <a:r>
              <a:rPr lang="el-GR" dirty="0"/>
              <a:t>Δίκαιη Χρήση</a:t>
            </a:r>
          </a:p>
        </p:txBody>
      </p:sp>
      <p:sp>
        <p:nvSpPr>
          <p:cNvPr id="3" name="Θέση περιεχομένου 2">
            <a:extLst>
              <a:ext uri="{FF2B5EF4-FFF2-40B4-BE49-F238E27FC236}">
                <a16:creationId xmlns:a16="http://schemas.microsoft.com/office/drawing/2014/main" id="{154B055B-40C0-FE95-C033-BA194D335B33}"/>
              </a:ext>
            </a:extLst>
          </p:cNvPr>
          <p:cNvSpPr>
            <a:spLocks noGrp="1"/>
          </p:cNvSpPr>
          <p:nvPr>
            <p:ph idx="1"/>
          </p:nvPr>
        </p:nvSpPr>
        <p:spPr>
          <a:xfrm>
            <a:off x="1303283" y="1676400"/>
            <a:ext cx="10457793" cy="3967655"/>
          </a:xfrm>
        </p:spPr>
        <p:txBody>
          <a:bodyPr>
            <a:normAutofit/>
          </a:bodyPr>
          <a:lstStyle/>
          <a:p>
            <a:pPr marL="0" indent="0">
              <a:buNone/>
            </a:pPr>
            <a:r>
              <a:rPr lang="el-GR" sz="1800" b="0" i="0" u="none" strike="noStrike" baseline="0" dirty="0">
                <a:solidFill>
                  <a:srgbClr val="000000"/>
                </a:solidFill>
                <a:latin typeface="Calibri" panose="020F0502020204030204" pitchFamily="34" charset="0"/>
              </a:rPr>
              <a:t>Η Δίκαιη Χρήση, αποτελεί εξαίρεση του νόμου πνευματικών δικαιωμάτων και μας επιτρέπει να χρησιμοποιούμε τις δημιουργίες των άλλων, χωρίς την άδειά τους, αρκεί να </a:t>
            </a:r>
            <a:r>
              <a:rPr lang="el-GR" sz="1800" b="1" i="0" u="none" strike="noStrike" baseline="0" dirty="0">
                <a:solidFill>
                  <a:srgbClr val="000000"/>
                </a:solidFill>
                <a:latin typeface="Calibri" panose="020F0502020204030204" pitchFamily="34" charset="0"/>
              </a:rPr>
              <a:t>αναφέρουμε </a:t>
            </a:r>
            <a:r>
              <a:rPr lang="el-GR" sz="1800" b="0" i="0" u="none" strike="noStrike" baseline="0" dirty="0">
                <a:solidFill>
                  <a:srgbClr val="000000"/>
                </a:solidFill>
                <a:latin typeface="Calibri" panose="020F0502020204030204" pitchFamily="34" charset="0"/>
              </a:rPr>
              <a:t>το όνομα τους και να τηρούμε τις ακόλουθες προϋποθέσεις: 	</a:t>
            </a:r>
          </a:p>
          <a:p>
            <a:endParaRPr lang="el-GR" sz="1800" b="0" i="0" u="none" strike="noStrike" baseline="0" dirty="0">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Η </a:t>
            </a:r>
            <a:r>
              <a:rPr lang="el-GR" sz="1800" b="1" i="0" u="none" strike="noStrike" baseline="0" dirty="0">
                <a:solidFill>
                  <a:srgbClr val="000000"/>
                </a:solidFill>
                <a:latin typeface="Calibri" panose="020F0502020204030204" pitchFamily="34" charset="0"/>
              </a:rPr>
              <a:t>φύση </a:t>
            </a:r>
            <a:r>
              <a:rPr lang="el-GR" sz="1800" b="0" i="0" u="none" strike="noStrike" baseline="0" dirty="0">
                <a:solidFill>
                  <a:srgbClr val="000000"/>
                </a:solidFill>
                <a:latin typeface="Calibri" panose="020F0502020204030204" pitchFamily="34" charset="0"/>
              </a:rPr>
              <a:t>της εργασίας μας είναι δημιουργική. </a:t>
            </a:r>
          </a:p>
          <a:p>
            <a:r>
              <a:rPr lang="el-GR" sz="1800" b="0" i="0" u="none" strike="noStrike" baseline="0" dirty="0">
                <a:solidFill>
                  <a:srgbClr val="000000"/>
                </a:solidFill>
                <a:latin typeface="Calibri" panose="020F0502020204030204" pitchFamily="34" charset="0"/>
              </a:rPr>
              <a:t>Ο </a:t>
            </a:r>
            <a:r>
              <a:rPr lang="el-GR" sz="1800" b="1" i="0" u="none" strike="noStrike" baseline="0" dirty="0">
                <a:solidFill>
                  <a:srgbClr val="000000"/>
                </a:solidFill>
                <a:latin typeface="Calibri" panose="020F0502020204030204" pitchFamily="34" charset="0"/>
              </a:rPr>
              <a:t>σκοπός </a:t>
            </a:r>
            <a:r>
              <a:rPr lang="el-GR" sz="1800" b="0" i="0" u="none" strike="noStrike" baseline="0" dirty="0">
                <a:solidFill>
                  <a:srgbClr val="000000"/>
                </a:solidFill>
                <a:latin typeface="Calibri" panose="020F0502020204030204" pitchFamily="34" charset="0"/>
              </a:rPr>
              <a:t>της αφορά σε εκπαίδευση, έρευνα, ενημέρωση ή κριτική. </a:t>
            </a:r>
          </a:p>
          <a:p>
            <a:r>
              <a:rPr lang="el-GR" sz="1800" b="0" i="0" u="none" strike="noStrike" baseline="0" dirty="0">
                <a:solidFill>
                  <a:srgbClr val="000000"/>
                </a:solidFill>
                <a:latin typeface="Calibri" panose="020F0502020204030204" pitchFamily="34" charset="0"/>
              </a:rPr>
              <a:t>Η </a:t>
            </a:r>
            <a:r>
              <a:rPr lang="el-GR" sz="1800" b="1" i="0" u="none" strike="noStrike" baseline="0" dirty="0">
                <a:solidFill>
                  <a:srgbClr val="000000"/>
                </a:solidFill>
                <a:latin typeface="Calibri" panose="020F0502020204030204" pitchFamily="34" charset="0"/>
              </a:rPr>
              <a:t>ποσότητα </a:t>
            </a:r>
            <a:r>
              <a:rPr lang="el-GR" sz="1800" b="0" i="0" u="none" strike="noStrike" baseline="0" dirty="0">
                <a:solidFill>
                  <a:srgbClr val="000000"/>
                </a:solidFill>
                <a:latin typeface="Calibri" panose="020F0502020204030204" pitchFamily="34" charset="0"/>
              </a:rPr>
              <a:t>των πληροφοριών που χρησιμοποιούμε είναι περιορισμένη. </a:t>
            </a:r>
          </a:p>
          <a:p>
            <a:r>
              <a:rPr lang="el-GR" sz="1800" b="0" i="0" u="none" strike="noStrike" baseline="0" dirty="0">
                <a:solidFill>
                  <a:srgbClr val="000000"/>
                </a:solidFill>
                <a:latin typeface="Calibri" panose="020F0502020204030204" pitchFamily="34" charset="0"/>
              </a:rPr>
              <a:t>Η </a:t>
            </a:r>
            <a:r>
              <a:rPr lang="el-GR" sz="1800" b="1" i="0" u="none" strike="noStrike" baseline="0" dirty="0">
                <a:solidFill>
                  <a:srgbClr val="000000"/>
                </a:solidFill>
                <a:latin typeface="Calibri" panose="020F0502020204030204" pitchFamily="34" charset="0"/>
              </a:rPr>
              <a:t>χρήση </a:t>
            </a:r>
            <a:r>
              <a:rPr lang="el-GR" sz="1800" b="0" i="0" u="none" strike="noStrike" baseline="0" dirty="0">
                <a:solidFill>
                  <a:srgbClr val="000000"/>
                </a:solidFill>
                <a:latin typeface="Calibri" panose="020F0502020204030204" pitchFamily="34" charset="0"/>
              </a:rPr>
              <a:t>της είναι μη κερδοσκοπική. </a:t>
            </a:r>
          </a:p>
          <a:p>
            <a:pPr marL="0" indent="0">
              <a:buNone/>
            </a:pPr>
            <a:endParaRPr lang="el-GR"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	</a:t>
            </a:r>
          </a:p>
          <a:p>
            <a:pPr marL="0" indent="0">
              <a:buNone/>
            </a:pPr>
            <a:endParaRPr lang="el-GR"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4617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3BB4-530A-1514-CB97-A5F2404E080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86C6C38-67CC-29B2-F20D-2514ACEE6EDE}"/>
              </a:ext>
            </a:extLst>
          </p:cNvPr>
          <p:cNvSpPr>
            <a:spLocks noGrp="1"/>
          </p:cNvSpPr>
          <p:nvPr>
            <p:ph type="title"/>
          </p:nvPr>
        </p:nvSpPr>
        <p:spPr>
          <a:xfrm>
            <a:off x="1640156" y="371862"/>
            <a:ext cx="9469278" cy="1162648"/>
          </a:xfrm>
        </p:spPr>
        <p:txBody>
          <a:bodyPr>
            <a:normAutofit/>
          </a:bodyPr>
          <a:lstStyle/>
          <a:p>
            <a:r>
              <a:rPr lang="el-GR" dirty="0"/>
              <a:t>Δημόσιος Τομέας</a:t>
            </a:r>
            <a:r>
              <a:rPr lang="el-GR" sz="1800" b="1" i="0" u="none" strike="noStrike" baseline="0" dirty="0">
                <a:solidFill>
                  <a:srgbClr val="000000"/>
                </a:solidFill>
                <a:latin typeface="Calibri" panose="020F0502020204030204" pitchFamily="34" charset="0"/>
              </a:rPr>
              <a:t> </a:t>
            </a:r>
            <a:endParaRPr lang="el-GR" dirty="0"/>
          </a:p>
        </p:txBody>
      </p:sp>
      <p:sp>
        <p:nvSpPr>
          <p:cNvPr id="3" name="Θέση περιεχομένου 2">
            <a:extLst>
              <a:ext uri="{FF2B5EF4-FFF2-40B4-BE49-F238E27FC236}">
                <a16:creationId xmlns:a16="http://schemas.microsoft.com/office/drawing/2014/main" id="{1683DC38-E33E-96A1-A68B-7E6D5CF6732D}"/>
              </a:ext>
            </a:extLst>
          </p:cNvPr>
          <p:cNvSpPr>
            <a:spLocks noGrp="1"/>
          </p:cNvSpPr>
          <p:nvPr>
            <p:ph idx="1"/>
          </p:nvPr>
        </p:nvSpPr>
        <p:spPr>
          <a:xfrm>
            <a:off x="1292773" y="1450427"/>
            <a:ext cx="10457793" cy="4566745"/>
          </a:xfrm>
        </p:spPr>
        <p:txBody>
          <a:bodyPr>
            <a:noAutofit/>
          </a:bodyPr>
          <a:lstStyle/>
          <a:p>
            <a:pPr marL="0" indent="0">
              <a:buNone/>
            </a:pPr>
            <a:r>
              <a:rPr lang="el-GR" b="1" i="0" u="none" strike="noStrike" baseline="0" dirty="0">
                <a:solidFill>
                  <a:srgbClr val="000000"/>
                </a:solidFill>
                <a:latin typeface="Calibri" panose="020F0502020204030204" pitchFamily="34" charset="0"/>
              </a:rPr>
              <a:t>Παράδειγμα  – Δημόσιος Τομέας </a:t>
            </a:r>
            <a:r>
              <a:rPr lang="el-GR" b="0" i="0" u="none" strike="noStrike" baseline="0" dirty="0">
                <a:solidFill>
                  <a:srgbClr val="000000"/>
                </a:solidFill>
                <a:latin typeface="Calibri" panose="020F0502020204030204" pitchFamily="34" charset="0"/>
              </a:rPr>
              <a:t>	</a:t>
            </a:r>
          </a:p>
          <a:p>
            <a:pPr marL="0" indent="0">
              <a:buNone/>
            </a:pPr>
            <a:r>
              <a:rPr lang="el-GR" b="0" i="0" u="none" strike="noStrike" baseline="0" dirty="0">
                <a:solidFill>
                  <a:srgbClr val="000000"/>
                </a:solidFill>
                <a:latin typeface="Calibri" panose="020F0502020204030204" pitchFamily="34" charset="0"/>
              </a:rPr>
              <a:t>Συνεχίζοντας την αναζήτηση υλικού για την παρουσίασή του ο Θέμης, εντόπισε μια εντυπωσιακή ψηφιακή εικόνα, αντίγραφο της </a:t>
            </a:r>
            <a:r>
              <a:rPr lang="el-GR" b="0" i="0" u="none" strike="noStrike" baseline="0" dirty="0" err="1">
                <a:solidFill>
                  <a:srgbClr val="000000"/>
                </a:solidFill>
                <a:latin typeface="Calibri" panose="020F0502020204030204" pitchFamily="34" charset="0"/>
              </a:rPr>
              <a:t>Mona</a:t>
            </a:r>
            <a:r>
              <a:rPr lang="el-GR" b="0" i="0" u="none" strike="noStrike" baseline="0" dirty="0">
                <a:solidFill>
                  <a:srgbClr val="000000"/>
                </a:solidFill>
                <a:latin typeface="Calibri" panose="020F0502020204030204" pitchFamily="34" charset="0"/>
              </a:rPr>
              <a:t> </a:t>
            </a:r>
            <a:r>
              <a:rPr lang="el-GR" b="0" i="0" u="none" strike="noStrike" baseline="0" dirty="0" err="1">
                <a:solidFill>
                  <a:srgbClr val="000000"/>
                </a:solidFill>
                <a:latin typeface="Calibri" panose="020F0502020204030204" pitchFamily="34" charset="0"/>
              </a:rPr>
              <a:t>Lisa</a:t>
            </a:r>
            <a:r>
              <a:rPr lang="el-GR" b="0" i="0" u="none" strike="noStrike" baseline="0" dirty="0">
                <a:solidFill>
                  <a:srgbClr val="000000"/>
                </a:solidFill>
                <a:latin typeface="Calibri" panose="020F0502020204030204" pitchFamily="34" charset="0"/>
              </a:rPr>
              <a:t>, ενός από τα πιο δημοφιλή έργα του </a:t>
            </a:r>
            <a:r>
              <a:rPr lang="el-GR" b="0" i="0" u="none" strike="noStrike" baseline="0" dirty="0" err="1">
                <a:solidFill>
                  <a:srgbClr val="000000"/>
                </a:solidFill>
                <a:latin typeface="Calibri" panose="020F0502020204030204" pitchFamily="34" charset="0"/>
              </a:rPr>
              <a:t>Leonardo</a:t>
            </a:r>
            <a:r>
              <a:rPr lang="el-GR" b="0" i="0" u="none" strike="noStrike" baseline="0" dirty="0">
                <a:solidFill>
                  <a:srgbClr val="000000"/>
                </a:solidFill>
                <a:latin typeface="Calibri" panose="020F0502020204030204" pitchFamily="34" charset="0"/>
              </a:rPr>
              <a:t> </a:t>
            </a:r>
            <a:r>
              <a:rPr lang="el-GR" b="0" i="0" u="none" strike="noStrike" baseline="0" dirty="0" err="1">
                <a:solidFill>
                  <a:srgbClr val="000000"/>
                </a:solidFill>
                <a:latin typeface="Calibri" panose="020F0502020204030204" pitchFamily="34" charset="0"/>
              </a:rPr>
              <a:t>da</a:t>
            </a:r>
            <a:r>
              <a:rPr lang="el-GR" b="0" i="0" u="none" strike="noStrike" baseline="0" dirty="0">
                <a:solidFill>
                  <a:srgbClr val="000000"/>
                </a:solidFill>
                <a:latin typeface="Calibri" panose="020F0502020204030204" pitchFamily="34" charset="0"/>
              </a:rPr>
              <a:t> </a:t>
            </a:r>
            <a:r>
              <a:rPr lang="el-GR" b="0" i="0" u="none" strike="noStrike" baseline="0" dirty="0" err="1">
                <a:solidFill>
                  <a:srgbClr val="000000"/>
                </a:solidFill>
                <a:latin typeface="Calibri" panose="020F0502020204030204" pitchFamily="34" charset="0"/>
              </a:rPr>
              <a:t>Vinci</a:t>
            </a:r>
            <a:r>
              <a:rPr lang="el-GR" b="0" i="0" u="none" strike="noStrike" baseline="0" dirty="0">
                <a:solidFill>
                  <a:srgbClr val="000000"/>
                </a:solidFill>
                <a:latin typeface="Calibri" panose="020F0502020204030204" pitchFamily="34" charset="0"/>
              </a:rPr>
              <a:t>. </a:t>
            </a:r>
          </a:p>
          <a:p>
            <a:pPr marL="0" indent="0">
              <a:buNone/>
            </a:pPr>
            <a:r>
              <a:rPr lang="el-GR" b="0" i="0" u="none" strike="noStrike" baseline="0" dirty="0">
                <a:solidFill>
                  <a:srgbClr val="000000"/>
                </a:solidFill>
                <a:latin typeface="Calibri" panose="020F0502020204030204" pitchFamily="34" charset="0"/>
              </a:rPr>
              <a:t>Κάνοντας κλικ πάνω της, εμφανίστηκε στην περιγραφή της η φράση «</a:t>
            </a:r>
            <a:r>
              <a:rPr lang="el-GR" b="1" i="0" u="none" strike="noStrike" baseline="0" dirty="0" err="1">
                <a:solidFill>
                  <a:srgbClr val="000000"/>
                </a:solidFill>
                <a:latin typeface="Calibri" panose="020F0502020204030204" pitchFamily="34" charset="0"/>
              </a:rPr>
              <a:t>Public</a:t>
            </a:r>
            <a:r>
              <a:rPr lang="el-GR" b="1" i="0" u="none" strike="noStrike" baseline="0" dirty="0">
                <a:solidFill>
                  <a:srgbClr val="000000"/>
                </a:solidFill>
                <a:latin typeface="Calibri" panose="020F0502020204030204" pitchFamily="34" charset="0"/>
              </a:rPr>
              <a:t> </a:t>
            </a:r>
            <a:r>
              <a:rPr lang="el-GR" b="1" i="0" u="none" strike="noStrike" baseline="0" dirty="0" err="1">
                <a:solidFill>
                  <a:srgbClr val="000000"/>
                </a:solidFill>
                <a:latin typeface="Calibri" panose="020F0502020204030204" pitchFamily="34" charset="0"/>
              </a:rPr>
              <a:t>Domain</a:t>
            </a:r>
            <a:r>
              <a:rPr lang="el-GR" b="0" i="0" u="none" strike="noStrike" baseline="0" dirty="0">
                <a:solidFill>
                  <a:srgbClr val="000000"/>
                </a:solidFill>
                <a:latin typeface="Calibri" panose="020F0502020204030204" pitchFamily="34" charset="0"/>
              </a:rPr>
              <a:t>», (Δημόσιος Τομέας). Διαβάζοντας τη φράση αυτή, ο Θέμης θυμήθηκε (το είχε αναφέρει η καθηγήτριά του) ότι πρόκειται για εικόνα, της οποίας τα </a:t>
            </a:r>
            <a:r>
              <a:rPr lang="el-GR" b="1" i="0" u="none" strike="noStrike" baseline="0" dirty="0">
                <a:solidFill>
                  <a:srgbClr val="000000"/>
                </a:solidFill>
                <a:latin typeface="Calibri" panose="020F0502020204030204" pitchFamily="34" charset="0"/>
              </a:rPr>
              <a:t>πνευματικά δικαιώματα έχουν λήξει </a:t>
            </a:r>
            <a:r>
              <a:rPr lang="el-GR" b="0" i="0" u="none" strike="noStrike" baseline="0" dirty="0">
                <a:solidFill>
                  <a:srgbClr val="000000"/>
                </a:solidFill>
                <a:latin typeface="Calibri" panose="020F0502020204030204" pitchFamily="34" charset="0"/>
              </a:rPr>
              <a:t>και ανήκει πλέον στον Δημόσιο Τομέα. </a:t>
            </a:r>
          </a:p>
          <a:p>
            <a:pPr marL="0" indent="0">
              <a:buNone/>
            </a:pPr>
            <a:r>
              <a:rPr lang="el-GR" b="0" i="0" u="none" strike="noStrike" baseline="0" dirty="0">
                <a:solidFill>
                  <a:srgbClr val="000000"/>
                </a:solidFill>
                <a:latin typeface="Calibri" panose="020F0502020204030204" pitchFamily="34" charset="0"/>
              </a:rPr>
              <a:t>Συνεπώς, ο Θέμης μπορούσε να χρησιμοποιήσει την εικόνα αυτή ελεύθερα, χωρίς να χρειάζεται να πάρει άδεια από τον δημιουργό της. Επίσης, θα μπορούσε να την τροποποιήσει, αλλάζοντας για παράδειγμα τη φωτεινότητά της και βάζοντας έτσι τη δική του καλλιτεχνική πινελιά στο έργο αυτό. </a:t>
            </a:r>
          </a:p>
          <a:p>
            <a:pPr marL="0" indent="0">
              <a:buNone/>
            </a:pPr>
            <a:r>
              <a:rPr lang="el-GR" b="0" i="0" u="none" strike="noStrike" baseline="0" dirty="0">
                <a:solidFill>
                  <a:srgbClr val="000000"/>
                </a:solidFill>
                <a:latin typeface="Calibri" panose="020F0502020204030204" pitchFamily="34" charset="0"/>
              </a:rPr>
              <a:t>Περιεχόμενο που έχει περιέλθει στον Δημόσιο Τομέα μπορούμε να βρούμε σε βιβλιοθήκες, μουσεία, καθώς και σε πολλές διαδικτυακές πλατφόρμες, όπως η </a:t>
            </a:r>
            <a:r>
              <a:rPr lang="el-GR" b="1" i="0" u="none" strike="noStrike" baseline="0" dirty="0" err="1">
                <a:solidFill>
                  <a:srgbClr val="000000"/>
                </a:solidFill>
                <a:latin typeface="Calibri" panose="020F0502020204030204" pitchFamily="34" charset="0"/>
              </a:rPr>
              <a:t>Wikimedia</a:t>
            </a:r>
            <a:r>
              <a:rPr lang="el-GR" b="1" i="0" u="none" strike="noStrike" baseline="0" dirty="0">
                <a:solidFill>
                  <a:srgbClr val="000000"/>
                </a:solidFill>
                <a:latin typeface="Calibri" panose="020F0502020204030204" pitchFamily="34" charset="0"/>
              </a:rPr>
              <a:t> </a:t>
            </a:r>
            <a:r>
              <a:rPr lang="el-GR" b="1" i="0" u="none" strike="noStrike" baseline="0" dirty="0" err="1">
                <a:solidFill>
                  <a:srgbClr val="000000"/>
                </a:solidFill>
                <a:latin typeface="Calibri" panose="020F0502020204030204" pitchFamily="34" charset="0"/>
              </a:rPr>
              <a:t>Commons</a:t>
            </a:r>
            <a:r>
              <a:rPr lang="el-GR" b="1" i="0" u="none" strike="noStrike" baseline="0" dirty="0">
                <a:solidFill>
                  <a:srgbClr val="000000"/>
                </a:solidFill>
                <a:latin typeface="Calibri" panose="020F0502020204030204" pitchFamily="34" charset="0"/>
              </a:rPr>
              <a:t> </a:t>
            </a:r>
            <a:r>
              <a:rPr lang="el-GR" b="0" i="0" u="none" strike="noStrike" baseline="0" dirty="0">
                <a:solidFill>
                  <a:srgbClr val="000000"/>
                </a:solidFill>
                <a:latin typeface="Calibri" panose="020F0502020204030204" pitchFamily="34" charset="0"/>
              </a:rPr>
              <a:t>(με πολυμέσα), η </a:t>
            </a:r>
            <a:r>
              <a:rPr lang="el-GR" b="1" i="0" u="none" strike="noStrike" baseline="0" dirty="0">
                <a:solidFill>
                  <a:srgbClr val="000000"/>
                </a:solidFill>
                <a:latin typeface="Calibri" panose="020F0502020204030204" pitchFamily="34" charset="0"/>
              </a:rPr>
              <a:t>Project </a:t>
            </a:r>
            <a:r>
              <a:rPr lang="el-GR" b="1" i="0" u="none" strike="noStrike" baseline="0" dirty="0" err="1">
                <a:solidFill>
                  <a:srgbClr val="000000"/>
                </a:solidFill>
                <a:latin typeface="Calibri" panose="020F0502020204030204" pitchFamily="34" charset="0"/>
              </a:rPr>
              <a:t>Gutenberg</a:t>
            </a:r>
            <a:r>
              <a:rPr lang="el-GR" b="1" i="0" u="none" strike="noStrike" baseline="0" dirty="0">
                <a:solidFill>
                  <a:srgbClr val="000000"/>
                </a:solidFill>
                <a:latin typeface="Calibri" panose="020F0502020204030204" pitchFamily="34" charset="0"/>
              </a:rPr>
              <a:t> </a:t>
            </a:r>
            <a:r>
              <a:rPr lang="el-GR" b="0" i="0" u="none" strike="noStrike" baseline="0" dirty="0">
                <a:solidFill>
                  <a:srgbClr val="000000"/>
                </a:solidFill>
                <a:latin typeface="Calibri" panose="020F0502020204030204" pitchFamily="34" charset="0"/>
              </a:rPr>
              <a:t>(με e-</a:t>
            </a:r>
            <a:r>
              <a:rPr lang="el-GR" b="0" i="0" u="none" strike="noStrike" baseline="0" dirty="0" err="1">
                <a:solidFill>
                  <a:srgbClr val="000000"/>
                </a:solidFill>
                <a:latin typeface="Calibri" panose="020F0502020204030204" pitchFamily="34" charset="0"/>
              </a:rPr>
              <a:t>books</a:t>
            </a:r>
            <a:r>
              <a:rPr lang="el-GR" b="0" i="0" u="none" strike="noStrike" baseline="0" dirty="0">
                <a:solidFill>
                  <a:srgbClr val="000000"/>
                </a:solidFill>
                <a:latin typeface="Calibri" panose="020F0502020204030204" pitchFamily="34" charset="0"/>
              </a:rPr>
              <a:t>, κυρίως από λογοτεχνικά έργα), η </a:t>
            </a:r>
            <a:r>
              <a:rPr lang="el-GR" b="1" i="0" u="none" strike="noStrike" baseline="0" dirty="0">
                <a:solidFill>
                  <a:srgbClr val="000000"/>
                </a:solidFill>
                <a:latin typeface="Calibri" panose="020F0502020204030204" pitchFamily="34" charset="0"/>
              </a:rPr>
              <a:t>Internet </a:t>
            </a:r>
            <a:r>
              <a:rPr lang="el-GR" b="1" i="0" u="none" strike="noStrike" baseline="0" dirty="0" err="1">
                <a:solidFill>
                  <a:srgbClr val="000000"/>
                </a:solidFill>
                <a:latin typeface="Calibri" panose="020F0502020204030204" pitchFamily="34" charset="0"/>
              </a:rPr>
              <a:t>Archive</a:t>
            </a:r>
            <a:r>
              <a:rPr lang="el-GR" b="1" i="0" u="none" strike="noStrike" baseline="0" dirty="0">
                <a:solidFill>
                  <a:srgbClr val="000000"/>
                </a:solidFill>
                <a:latin typeface="Calibri" panose="020F0502020204030204" pitchFamily="34" charset="0"/>
              </a:rPr>
              <a:t> </a:t>
            </a:r>
            <a:r>
              <a:rPr lang="el-GR" b="0" i="0" u="none" strike="noStrike" baseline="0" dirty="0">
                <a:solidFill>
                  <a:srgbClr val="000000"/>
                </a:solidFill>
                <a:latin typeface="Calibri" panose="020F0502020204030204" pitchFamily="34" charset="0"/>
              </a:rPr>
              <a:t>(με βιβλία, ταινίες, μουσική), η </a:t>
            </a:r>
            <a:r>
              <a:rPr lang="el-GR" b="1" i="0" u="none" strike="noStrike" baseline="0" dirty="0" err="1">
                <a:solidFill>
                  <a:srgbClr val="000000"/>
                </a:solidFill>
                <a:latin typeface="Calibri" panose="020F0502020204030204" pitchFamily="34" charset="0"/>
              </a:rPr>
              <a:t>Public</a:t>
            </a:r>
            <a:r>
              <a:rPr lang="el-GR" b="1" i="0" u="none" strike="noStrike" baseline="0" dirty="0">
                <a:solidFill>
                  <a:srgbClr val="000000"/>
                </a:solidFill>
                <a:latin typeface="Calibri" panose="020F0502020204030204" pitchFamily="34" charset="0"/>
              </a:rPr>
              <a:t> </a:t>
            </a:r>
            <a:r>
              <a:rPr lang="el-GR" b="1" i="0" u="none" strike="noStrike" baseline="0" dirty="0" err="1">
                <a:solidFill>
                  <a:srgbClr val="000000"/>
                </a:solidFill>
                <a:latin typeface="Calibri" panose="020F0502020204030204" pitchFamily="34" charset="0"/>
              </a:rPr>
              <a:t>Domain</a:t>
            </a:r>
            <a:r>
              <a:rPr lang="el-GR" b="1" i="0" u="none" strike="noStrike" baseline="0" dirty="0">
                <a:solidFill>
                  <a:srgbClr val="000000"/>
                </a:solidFill>
                <a:latin typeface="Calibri" panose="020F0502020204030204" pitchFamily="34" charset="0"/>
              </a:rPr>
              <a:t> Review </a:t>
            </a:r>
            <a:r>
              <a:rPr lang="el-GR" b="0" i="0" u="none" strike="noStrike" baseline="0" dirty="0">
                <a:solidFill>
                  <a:srgbClr val="000000"/>
                </a:solidFill>
                <a:latin typeface="Calibri" panose="020F0502020204030204" pitchFamily="34" charset="0"/>
              </a:rPr>
              <a:t>(με περιεχόμενο για τέχνη, λογοτεχνία, ιστορία και πολιτισμό). 	</a:t>
            </a:r>
          </a:p>
          <a:p>
            <a:pPr marL="0" indent="0">
              <a:buNone/>
            </a:pPr>
            <a:r>
              <a:rPr lang="el-GR" b="0" i="0" u="none" strike="noStrike" baseline="0" dirty="0">
                <a:solidFill>
                  <a:srgbClr val="000000"/>
                </a:solidFill>
                <a:latin typeface="Calibri" panose="020F0502020204030204" pitchFamily="34" charset="0"/>
              </a:rPr>
              <a:t>	</a:t>
            </a:r>
          </a:p>
          <a:p>
            <a:pPr marL="0" indent="0">
              <a:buNone/>
            </a:pPr>
            <a:endParaRPr lang="el-GR" b="0" i="0" u="none" strike="noStrike" baseline="0" dirty="0">
              <a:solidFill>
                <a:srgbClr val="000000"/>
              </a:solidFill>
              <a:latin typeface="Calibri" panose="020F0502020204030204" pitchFamily="34" charset="0"/>
            </a:endParaRPr>
          </a:p>
          <a:p>
            <a:pPr marL="0" indent="0">
              <a:buNone/>
            </a:pPr>
            <a:endParaRPr lang="el-GR" b="0" i="0" u="none" strike="noStrike" baseline="0" dirty="0">
              <a:solidFill>
                <a:srgbClr val="000000"/>
              </a:solidFill>
              <a:latin typeface="Calibri" panose="020F0502020204030204" pitchFamily="34" charset="0"/>
            </a:endParaRPr>
          </a:p>
          <a:p>
            <a:pPr marL="0" indent="0">
              <a:buNone/>
            </a:pPr>
            <a:r>
              <a:rPr lang="el-GR" b="0" i="0" u="none" strike="noStrike" baseline="0" dirty="0">
                <a:solidFill>
                  <a:srgbClr val="000000"/>
                </a:solidFill>
                <a:latin typeface="Calibri" panose="020F0502020204030204" pitchFamily="34" charset="0"/>
              </a:rPr>
              <a:t>	</a:t>
            </a:r>
          </a:p>
          <a:p>
            <a:pPr marL="0" indent="0">
              <a:buNone/>
            </a:pPr>
            <a:endParaRPr lang="el-GR"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2646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111C8-0757-8E13-3DDD-B46C4821FA5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04D5629-B52E-908D-0D23-58F39086DB9F}"/>
              </a:ext>
            </a:extLst>
          </p:cNvPr>
          <p:cNvSpPr>
            <a:spLocks noGrp="1"/>
          </p:cNvSpPr>
          <p:nvPr>
            <p:ph type="title"/>
          </p:nvPr>
        </p:nvSpPr>
        <p:spPr>
          <a:xfrm>
            <a:off x="1640156" y="371862"/>
            <a:ext cx="9469278" cy="1162648"/>
          </a:xfrm>
        </p:spPr>
        <p:txBody>
          <a:bodyPr>
            <a:normAutofit/>
          </a:bodyPr>
          <a:lstStyle/>
          <a:p>
            <a:r>
              <a:rPr lang="el-GR" dirty="0"/>
              <a:t>Άδειες </a:t>
            </a:r>
            <a:r>
              <a:rPr lang="en-US" dirty="0"/>
              <a:t>Creative Commons</a:t>
            </a:r>
            <a:r>
              <a:rPr lang="el-GR" sz="1800" b="1" i="0" u="none" strike="noStrike" baseline="0" dirty="0">
                <a:solidFill>
                  <a:srgbClr val="000000"/>
                </a:solidFill>
                <a:latin typeface="Calibri" panose="020F0502020204030204" pitchFamily="34" charset="0"/>
              </a:rPr>
              <a:t> </a:t>
            </a:r>
            <a:endParaRPr lang="el-GR" dirty="0"/>
          </a:p>
        </p:txBody>
      </p:sp>
      <p:sp>
        <p:nvSpPr>
          <p:cNvPr id="3" name="Θέση περιεχομένου 2">
            <a:extLst>
              <a:ext uri="{FF2B5EF4-FFF2-40B4-BE49-F238E27FC236}">
                <a16:creationId xmlns:a16="http://schemas.microsoft.com/office/drawing/2014/main" id="{4386C565-CC23-DE4A-6F07-1727F0B97908}"/>
              </a:ext>
            </a:extLst>
          </p:cNvPr>
          <p:cNvSpPr>
            <a:spLocks noGrp="1"/>
          </p:cNvSpPr>
          <p:nvPr>
            <p:ph idx="1"/>
          </p:nvPr>
        </p:nvSpPr>
        <p:spPr>
          <a:xfrm>
            <a:off x="1303283" y="1629102"/>
            <a:ext cx="10457793" cy="4566745"/>
          </a:xfrm>
        </p:spPr>
        <p:txBody>
          <a:bodyPr>
            <a:noAutofit/>
          </a:bodyPr>
          <a:lstStyle/>
          <a:p>
            <a:pPr marL="0" indent="0">
              <a:buNone/>
            </a:pPr>
            <a:r>
              <a:rPr lang="el-GR" sz="1800" b="1" i="0" u="none" strike="noStrike" baseline="0" dirty="0">
                <a:solidFill>
                  <a:srgbClr val="000000"/>
                </a:solidFill>
                <a:latin typeface="Calibri" panose="020F0502020204030204" pitchFamily="34" charset="0"/>
              </a:rPr>
              <a:t>Παράδειγμα  – Άδειες </a:t>
            </a:r>
            <a:r>
              <a:rPr lang="el-GR" sz="1800" b="1" i="0" u="none" strike="noStrike" baseline="0" dirty="0" err="1">
                <a:solidFill>
                  <a:srgbClr val="000000"/>
                </a:solidFill>
                <a:latin typeface="Calibri" panose="020F0502020204030204" pitchFamily="34" charset="0"/>
              </a:rPr>
              <a:t>Creative</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Commons</a:t>
            </a:r>
            <a:r>
              <a:rPr lang="el-GR" sz="1800" b="1" i="0" u="none" strike="noStrike" baseline="0" dirty="0">
                <a:solidFill>
                  <a:srgbClr val="000000"/>
                </a:solidFill>
                <a:latin typeface="Calibri" panose="020F0502020204030204" pitchFamily="34" charset="0"/>
              </a:rPr>
              <a:t> (CC) </a:t>
            </a:r>
            <a:r>
              <a:rPr lang="el-GR" sz="1800" b="0" i="0" u="none" strike="noStrike" baseline="0" dirty="0">
                <a:solidFill>
                  <a:srgbClr val="000000"/>
                </a:solidFill>
                <a:latin typeface="Calibri" panose="020F0502020204030204" pitchFamily="34" charset="0"/>
              </a:rPr>
              <a:t>	</a:t>
            </a:r>
          </a:p>
          <a:p>
            <a:pPr marL="0" indent="0">
              <a:buNone/>
            </a:pPr>
            <a:r>
              <a:rPr lang="el-GR" sz="1800" b="0" i="0" u="none" strike="noStrike" baseline="0" dirty="0">
                <a:solidFill>
                  <a:srgbClr val="000000"/>
                </a:solidFill>
                <a:latin typeface="Calibri" panose="020F0502020204030204" pitchFamily="34" charset="0"/>
              </a:rPr>
              <a:t>Μετά την αναζήτηση εικόνων και κειμένου, ο Θέμης αποφάσισε να εισάγει στην παρουσίασή του και έναν ήχο υποβάθρου, ώστε να την κάνει πιο ελκυστική. </a:t>
            </a:r>
            <a:endParaRPr lang="en-US"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Μετά από αρκετή ώρα αναζήτησης στον Παγκόσμιο Ιστό, ο Θέμης βρήκε το μουσικό κομμάτι που έψαχνε σε μια πλατφόρμα διαμοιρασμού βίντεο, ωστόσο το μουσικό κομμάτι στον τίτλο του είχε την ένδειξη </a:t>
            </a:r>
            <a:r>
              <a:rPr lang="el-GR" sz="1800" b="1" i="0" u="none" strike="noStrike" baseline="0" dirty="0">
                <a:solidFill>
                  <a:srgbClr val="000000"/>
                </a:solidFill>
                <a:latin typeface="Calibri" panose="020F0502020204030204" pitchFamily="34" charset="0"/>
              </a:rPr>
              <a:t>CC-BY. </a:t>
            </a:r>
          </a:p>
          <a:p>
            <a:pPr marL="0" indent="0">
              <a:buNone/>
            </a:pPr>
            <a:r>
              <a:rPr lang="el-GR" sz="1800" b="0" i="0" u="none" strike="noStrike" baseline="0" dirty="0">
                <a:solidFill>
                  <a:srgbClr val="000000"/>
                </a:solidFill>
                <a:latin typeface="Calibri" panose="020F0502020204030204" pitchFamily="34" charset="0"/>
              </a:rPr>
              <a:t>Ψάχνοντας πληροφορίες για την ένδειξη αυτή, ανακάλυψε ότι πρόκειται για μια άδεια </a:t>
            </a:r>
            <a:r>
              <a:rPr lang="el-GR" sz="1800" b="0" i="0" u="none" strike="noStrike" baseline="0" dirty="0" err="1">
                <a:solidFill>
                  <a:srgbClr val="000000"/>
                </a:solidFill>
                <a:latin typeface="Calibri" panose="020F0502020204030204" pitchFamily="34" charset="0"/>
              </a:rPr>
              <a:t>Creative</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Commons</a:t>
            </a:r>
            <a:r>
              <a:rPr lang="el-GR" sz="1800" b="0" i="0" u="none" strike="noStrike" baseline="0" dirty="0">
                <a:solidFill>
                  <a:srgbClr val="000000"/>
                </a:solidFill>
                <a:latin typeface="Calibri" panose="020F0502020204030204" pitchFamily="34" charset="0"/>
              </a:rPr>
              <a:t> (CC), που είχε δοθεί από τον δημιουργό του κομματιού, ώστε να γνωρίζει όποιος το χρησιμοποιεί ότι θα πρέπει να αναφέρει το όνομά του. </a:t>
            </a:r>
            <a:endParaRPr lang="en-US"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Έτσι, ο Θέμης ενσωμάτωσε το μουσικό κομμάτι στην παρουσίασή του και δεν παρέλειψε να αναφέρει το όνομα του δημιουργού. </a:t>
            </a:r>
            <a:endParaRPr lang="en-US"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Ανακάλυψε, επίσης, έναν εύκολο τρόπο να διαμοιράζεται τις δικές του δημιουργίες, προσθέτοντας σε κάθε έργο του την κατάλληλη άδεια CC, ώστε να μπορεί όποιος άλλος επιθυμεί να χρησιμοποιεί τα έργα του, χωρίς να χρειάζεται να ζητήσει την άδειά του και χωρίς να παραβιάζει τα πνευματικά του δικαιώ</a:t>
            </a:r>
            <a:r>
              <a:rPr lang="el-GR" dirty="0">
                <a:solidFill>
                  <a:srgbClr val="000000"/>
                </a:solidFill>
                <a:latin typeface="Calibri" panose="020F0502020204030204" pitchFamily="34" charset="0"/>
              </a:rPr>
              <a:t>ματα.</a:t>
            </a:r>
            <a:r>
              <a:rPr lang="el-GR" sz="1800" b="0" i="0" u="none" strike="noStrike" baseline="0" dirty="0">
                <a:solidFill>
                  <a:srgbClr val="000000"/>
                </a:solidFill>
                <a:latin typeface="Calibri" panose="020F0502020204030204" pitchFamily="34" charset="0"/>
              </a:rPr>
              <a:t>	</a:t>
            </a:r>
          </a:p>
          <a:p>
            <a:pPr marL="0" indent="0">
              <a:buNone/>
            </a:pPr>
            <a:r>
              <a:rPr lang="el-GR" b="0" i="0" u="none" strike="noStrike" baseline="0" dirty="0">
                <a:solidFill>
                  <a:srgbClr val="000000"/>
                </a:solidFill>
                <a:latin typeface="Calibri" panose="020F0502020204030204" pitchFamily="34" charset="0"/>
              </a:rPr>
              <a:t>	</a:t>
            </a:r>
          </a:p>
          <a:p>
            <a:pPr marL="0" indent="0">
              <a:buNone/>
            </a:pPr>
            <a:endParaRPr lang="el-GR"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1071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B45C-29A2-DE91-AC8F-E38E7051837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EE8F740-EEC6-4252-9AE1-492E6D3B12C2}"/>
              </a:ext>
            </a:extLst>
          </p:cNvPr>
          <p:cNvSpPr>
            <a:spLocks noGrp="1"/>
          </p:cNvSpPr>
          <p:nvPr>
            <p:ph type="title"/>
          </p:nvPr>
        </p:nvSpPr>
        <p:spPr>
          <a:xfrm>
            <a:off x="1640156" y="371862"/>
            <a:ext cx="9469278" cy="1162648"/>
          </a:xfrm>
        </p:spPr>
        <p:txBody>
          <a:bodyPr>
            <a:normAutofit/>
          </a:bodyPr>
          <a:lstStyle/>
          <a:p>
            <a:r>
              <a:rPr lang="el-GR" dirty="0"/>
              <a:t>Άδειες </a:t>
            </a:r>
            <a:r>
              <a:rPr lang="en-US" dirty="0"/>
              <a:t>Creative Commons</a:t>
            </a:r>
            <a:r>
              <a:rPr lang="el-GR" sz="1800" b="1" i="0" u="none" strike="noStrike" baseline="0" dirty="0">
                <a:solidFill>
                  <a:srgbClr val="000000"/>
                </a:solidFill>
                <a:latin typeface="Calibri" panose="020F0502020204030204" pitchFamily="34" charset="0"/>
              </a:rPr>
              <a:t> </a:t>
            </a:r>
            <a:endParaRPr lang="el-GR" dirty="0"/>
          </a:p>
        </p:txBody>
      </p:sp>
      <p:sp>
        <p:nvSpPr>
          <p:cNvPr id="3" name="Θέση περιεχομένου 2">
            <a:extLst>
              <a:ext uri="{FF2B5EF4-FFF2-40B4-BE49-F238E27FC236}">
                <a16:creationId xmlns:a16="http://schemas.microsoft.com/office/drawing/2014/main" id="{085CA636-0A91-C45D-B71F-52A36069F94A}"/>
              </a:ext>
            </a:extLst>
          </p:cNvPr>
          <p:cNvSpPr>
            <a:spLocks noGrp="1"/>
          </p:cNvSpPr>
          <p:nvPr>
            <p:ph idx="1"/>
          </p:nvPr>
        </p:nvSpPr>
        <p:spPr>
          <a:xfrm>
            <a:off x="1303283" y="1629102"/>
            <a:ext cx="10457793" cy="4566745"/>
          </a:xfrm>
        </p:spPr>
        <p:txBody>
          <a:bodyPr>
            <a:noAutofit/>
          </a:bodyPr>
          <a:lstStyle/>
          <a:p>
            <a:pPr marL="0" indent="0">
              <a:buNone/>
            </a:pPr>
            <a:r>
              <a:rPr lang="el-GR" sz="1800" b="1" i="0" u="sng" strike="noStrike" baseline="0" dirty="0">
                <a:solidFill>
                  <a:srgbClr val="000000"/>
                </a:solidFill>
                <a:latin typeface="Calibri" panose="020F0502020204030204" pitchFamily="34" charset="0"/>
              </a:rPr>
              <a:t>4 βασικοί τύποι δικαιωμάτων </a:t>
            </a:r>
            <a:r>
              <a:rPr lang="el-GR" sz="1800" b="1" i="0" u="sng" strike="noStrike" baseline="0" dirty="0" err="1">
                <a:solidFill>
                  <a:srgbClr val="000000"/>
                </a:solidFill>
                <a:latin typeface="Calibri" panose="020F0502020204030204" pitchFamily="34" charset="0"/>
              </a:rPr>
              <a:t>Creative</a:t>
            </a:r>
            <a:r>
              <a:rPr lang="el-GR" sz="1800" b="1" i="0" u="sng" strike="noStrike" baseline="0" dirty="0">
                <a:solidFill>
                  <a:srgbClr val="000000"/>
                </a:solidFill>
                <a:latin typeface="Calibri" panose="020F0502020204030204" pitchFamily="34" charset="0"/>
              </a:rPr>
              <a:t> </a:t>
            </a:r>
            <a:r>
              <a:rPr lang="el-GR" sz="1800" b="1" i="0" u="sng" strike="noStrike" baseline="0" dirty="0" err="1">
                <a:solidFill>
                  <a:srgbClr val="000000"/>
                </a:solidFill>
                <a:latin typeface="Calibri" panose="020F0502020204030204" pitchFamily="34" charset="0"/>
              </a:rPr>
              <a:t>Commons</a:t>
            </a:r>
            <a:r>
              <a:rPr lang="el-GR" sz="1800" b="1" i="0" u="sng" strike="noStrike" baseline="0" dirty="0">
                <a:solidFill>
                  <a:srgbClr val="000000"/>
                </a:solidFill>
                <a:latin typeface="Calibri" panose="020F0502020204030204" pitchFamily="34" charset="0"/>
              </a:rPr>
              <a:t> </a:t>
            </a:r>
          </a:p>
          <a:p>
            <a:pPr marL="0" indent="0">
              <a:buNone/>
            </a:pPr>
            <a:endParaRPr lang="el-GR"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4D7F5174-4B1D-CF01-A893-06CE99E70F24}"/>
              </a:ext>
            </a:extLst>
          </p:cNvPr>
          <p:cNvPicPr>
            <a:picLocks noChangeAspect="1"/>
          </p:cNvPicPr>
          <p:nvPr/>
        </p:nvPicPr>
        <p:blipFill>
          <a:blip r:embed="rId2"/>
          <a:stretch>
            <a:fillRect/>
          </a:stretch>
        </p:blipFill>
        <p:spPr>
          <a:xfrm>
            <a:off x="1028179" y="2824544"/>
            <a:ext cx="11008000" cy="1757966"/>
          </a:xfrm>
          <a:prstGeom prst="rect">
            <a:avLst/>
          </a:prstGeom>
        </p:spPr>
      </p:pic>
      <p:sp>
        <p:nvSpPr>
          <p:cNvPr id="7" name="TextBox 6">
            <a:extLst>
              <a:ext uri="{FF2B5EF4-FFF2-40B4-BE49-F238E27FC236}">
                <a16:creationId xmlns:a16="http://schemas.microsoft.com/office/drawing/2014/main" id="{7B171D82-CD35-0B1C-DB3E-73E6415E2075}"/>
              </a:ext>
            </a:extLst>
          </p:cNvPr>
          <p:cNvSpPr txBox="1"/>
          <p:nvPr/>
        </p:nvSpPr>
        <p:spPr>
          <a:xfrm>
            <a:off x="1146169" y="4900789"/>
            <a:ext cx="9637444" cy="1754326"/>
          </a:xfrm>
          <a:prstGeom prst="rect">
            <a:avLst/>
          </a:prstGeom>
          <a:noFill/>
        </p:spPr>
        <p:txBody>
          <a:bodyPr wrap="square">
            <a:spAutoFit/>
          </a:bodyPr>
          <a:lstStyle/>
          <a:p>
            <a:r>
              <a:rPr lang="el-GR" b="1" u="sng" dirty="0">
                <a:solidFill>
                  <a:srgbClr val="000000"/>
                </a:solidFill>
                <a:latin typeface="Calibri" panose="020F0502020204030204" pitchFamily="34" charset="0"/>
              </a:rPr>
              <a:t>Ο συνδυασμός των παραπάνω τύπων δικαιωμάτων οδηγεί σε έξι διαφορετικούς τύπους αδειών </a:t>
            </a:r>
          </a:p>
          <a:p>
            <a:endParaRPr lang="el-GR" b="1" u="sng"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Πολλοί </a:t>
            </a:r>
            <a:r>
              <a:rPr lang="el-GR" sz="1800" b="0" i="0" u="none" strike="noStrike" baseline="0" dirty="0" err="1">
                <a:solidFill>
                  <a:srgbClr val="000000"/>
                </a:solidFill>
                <a:latin typeface="Calibri" panose="020F0502020204030204" pitchFamily="34" charset="0"/>
              </a:rPr>
              <a:t>ιστότοποι</a:t>
            </a:r>
            <a:r>
              <a:rPr lang="el-GR" sz="1800" b="0" i="0" u="none" strike="noStrike" baseline="0" dirty="0">
                <a:solidFill>
                  <a:srgbClr val="000000"/>
                </a:solidFill>
                <a:latin typeface="Calibri" panose="020F0502020204030204" pitchFamily="34" charset="0"/>
              </a:rPr>
              <a:t> διαθέτουν ψηφιακό περιεχόμενο με άδειες </a:t>
            </a:r>
            <a:r>
              <a:rPr lang="en-US" sz="1800" b="0" i="0" u="none" strike="noStrike" baseline="0" dirty="0">
                <a:solidFill>
                  <a:srgbClr val="000000"/>
                </a:solidFill>
                <a:latin typeface="Calibri" panose="020F0502020204030204" pitchFamily="34" charset="0"/>
              </a:rPr>
              <a:t>Creative Commons, </a:t>
            </a:r>
            <a:r>
              <a:rPr lang="el-GR" sz="1800" b="0" i="0" u="none" strike="noStrike" baseline="0" dirty="0">
                <a:solidFill>
                  <a:srgbClr val="000000"/>
                </a:solidFill>
                <a:latin typeface="Calibri" panose="020F0502020204030204" pitchFamily="34" charset="0"/>
              </a:rPr>
              <a:t>όπως οι </a:t>
            </a:r>
            <a:r>
              <a:rPr lang="en-US" sz="1800" b="1" i="0" u="none" strike="noStrike" baseline="0" dirty="0">
                <a:solidFill>
                  <a:srgbClr val="000000"/>
                </a:solidFill>
                <a:latin typeface="Calibri" panose="020F0502020204030204" pitchFamily="34" charset="0"/>
              </a:rPr>
              <a:t>Wikimedia Commons (</a:t>
            </a:r>
            <a:r>
              <a:rPr lang="el-GR" sz="1800" b="0" i="0" u="none" strike="noStrike" baseline="0" dirty="0">
                <a:solidFill>
                  <a:srgbClr val="000000"/>
                </a:solidFill>
                <a:latin typeface="Calibri" panose="020F0502020204030204" pitchFamily="34" charset="0"/>
              </a:rPr>
              <a:t>εικόνες, βίντεο, ήχους), </a:t>
            </a:r>
            <a:r>
              <a:rPr lang="en-US" sz="1800" b="1" i="0" u="none" strike="noStrike" baseline="0" dirty="0" err="1">
                <a:solidFill>
                  <a:srgbClr val="000000"/>
                </a:solidFill>
                <a:latin typeface="Calibri" panose="020F0502020204030204" pitchFamily="34" charset="0"/>
              </a:rPr>
              <a:t>Openverse</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εικόνες, ήχους), </a:t>
            </a:r>
            <a:r>
              <a:rPr lang="en-US" sz="1800" b="1" i="0" u="none" strike="noStrike" baseline="0" dirty="0" err="1">
                <a:solidFill>
                  <a:srgbClr val="000000"/>
                </a:solidFill>
                <a:latin typeface="Calibri" panose="020F0502020204030204" pitchFamily="34" charset="0"/>
              </a:rPr>
              <a:t>Pixabay</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εικόνες, βίντεο, σχέδια, ήχους</a:t>
            </a:r>
            <a:r>
              <a:rPr lang="el-GR" sz="1800" b="0" i="0" u="none" strike="noStrike" baseline="0">
                <a:solidFill>
                  <a:srgbClr val="000000"/>
                </a:solidFill>
                <a:latin typeface="Calibri" panose="020F0502020204030204" pitchFamily="34" charset="0"/>
              </a:rPr>
              <a:t>, μουσική</a:t>
            </a:r>
            <a:r>
              <a:rPr lang="el-GR" sz="1800" b="0" i="0" u="none" strike="noStrike" baseline="0" dirty="0">
                <a:solidFill>
                  <a:srgbClr val="000000"/>
                </a:solidFill>
                <a:latin typeface="Calibri" panose="020F0502020204030204" pitchFamily="34" charset="0"/>
              </a:rPr>
              <a:t>), </a:t>
            </a:r>
            <a:r>
              <a:rPr lang="en-US" sz="1800" b="1" i="0" u="none" strike="noStrike" baseline="0" dirty="0" err="1">
                <a:solidFill>
                  <a:srgbClr val="000000"/>
                </a:solidFill>
                <a:latin typeface="Calibri" panose="020F0502020204030204" pitchFamily="34" charset="0"/>
              </a:rPr>
              <a:t>Flaticon</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εικονίδια και γραφικά), </a:t>
            </a:r>
            <a:r>
              <a:rPr lang="en-US" sz="1800" b="1" i="0" u="none" strike="noStrike" baseline="0" dirty="0" err="1">
                <a:solidFill>
                  <a:srgbClr val="000000"/>
                </a:solidFill>
                <a:latin typeface="Calibri" panose="020F0502020204030204" pitchFamily="34" charset="0"/>
              </a:rPr>
              <a:t>freemusicarchive</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ήχους) κ.ά. 	</a:t>
            </a:r>
          </a:p>
          <a:p>
            <a:endParaRPr lang="el-GR" dirty="0"/>
          </a:p>
        </p:txBody>
      </p:sp>
    </p:spTree>
    <p:extLst>
      <p:ext uri="{BB962C8B-B14F-4D97-AF65-F5344CB8AC3E}">
        <p14:creationId xmlns:p14="http://schemas.microsoft.com/office/powerpoint/2010/main" val="26693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857F-6FAC-1271-A81E-78D181345E13}"/>
            </a:ext>
          </a:extLst>
        </p:cNvPr>
        <p:cNvGrpSpPr/>
        <p:nvPr/>
      </p:nvGrpSpPr>
      <p:grpSpPr>
        <a:xfrm>
          <a:off x="0" y="0"/>
          <a:ext cx="0" cy="0"/>
          <a:chOff x="0" y="0"/>
          <a:chExt cx="0" cy="0"/>
        </a:xfrm>
      </p:grpSpPr>
      <p:pic>
        <p:nvPicPr>
          <p:cNvPr id="6" name="Εικόνα 5">
            <a:extLst>
              <a:ext uri="{FF2B5EF4-FFF2-40B4-BE49-F238E27FC236}">
                <a16:creationId xmlns:a16="http://schemas.microsoft.com/office/drawing/2014/main" id="{2A6E2464-ADE8-86D5-1D2D-3C72F557FFDB}"/>
              </a:ext>
            </a:extLst>
          </p:cNvPr>
          <p:cNvPicPr>
            <a:picLocks noChangeAspect="1"/>
          </p:cNvPicPr>
          <p:nvPr/>
        </p:nvPicPr>
        <p:blipFill>
          <a:blip r:embed="rId2"/>
          <a:stretch>
            <a:fillRect/>
          </a:stretch>
        </p:blipFill>
        <p:spPr>
          <a:xfrm>
            <a:off x="199696" y="0"/>
            <a:ext cx="11992304" cy="6858000"/>
          </a:xfrm>
          <a:prstGeom prst="rect">
            <a:avLst/>
          </a:prstGeom>
        </p:spPr>
      </p:pic>
    </p:spTree>
    <p:extLst>
      <p:ext uri="{BB962C8B-B14F-4D97-AF65-F5344CB8AC3E}">
        <p14:creationId xmlns:p14="http://schemas.microsoft.com/office/powerpoint/2010/main" val="7411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1A7866-9418-69C7-2180-78F578687969}"/>
              </a:ext>
            </a:extLst>
          </p:cNvPr>
          <p:cNvSpPr>
            <a:spLocks noGrp="1"/>
          </p:cNvSpPr>
          <p:nvPr>
            <p:ph type="title"/>
          </p:nvPr>
        </p:nvSpPr>
        <p:spPr>
          <a:xfrm>
            <a:off x="1909753" y="306333"/>
            <a:ext cx="8911687" cy="1280890"/>
          </a:xfrm>
        </p:spPr>
        <p:txBody>
          <a:bodyPr/>
          <a:lstStyle/>
          <a:p>
            <a:r>
              <a:rPr lang="el-GR" dirty="0"/>
              <a:t>Πνευματικά Δικαιώματα και Τεχνητή Νοημοσύνη</a:t>
            </a:r>
          </a:p>
        </p:txBody>
      </p:sp>
      <p:sp>
        <p:nvSpPr>
          <p:cNvPr id="3" name="Θέση περιεχομένου 2">
            <a:extLst>
              <a:ext uri="{FF2B5EF4-FFF2-40B4-BE49-F238E27FC236}">
                <a16:creationId xmlns:a16="http://schemas.microsoft.com/office/drawing/2014/main" id="{572AD2C5-8F2E-B505-F2D4-BD7A09211ACF}"/>
              </a:ext>
            </a:extLst>
          </p:cNvPr>
          <p:cNvSpPr>
            <a:spLocks noGrp="1"/>
          </p:cNvSpPr>
          <p:nvPr>
            <p:ph idx="1"/>
          </p:nvPr>
        </p:nvSpPr>
        <p:spPr>
          <a:xfrm>
            <a:off x="1638300" y="2081048"/>
            <a:ext cx="8915400" cy="3777622"/>
          </a:xfrm>
        </p:spPr>
        <p:txBody>
          <a:bodyPr/>
          <a:lstStyle/>
          <a:p>
            <a:pPr marL="0" indent="0">
              <a:buNone/>
            </a:pPr>
            <a:r>
              <a:rPr lang="el-GR" sz="1800" b="0" i="0" u="none" strike="noStrike" baseline="0" dirty="0">
                <a:solidFill>
                  <a:srgbClr val="000000"/>
                </a:solidFill>
                <a:latin typeface="Calibri" panose="020F0502020204030204" pitchFamily="34" charset="0"/>
              </a:rPr>
              <a:t>Τι γίνεται όταν ένα πρόγραμμα Τεχνητής Νοημοσύνης δημιουργεί ένα έργο (εικόνα, ήχο, βίντεο);</a:t>
            </a:r>
          </a:p>
          <a:p>
            <a:pPr marL="0" indent="0">
              <a:buNone/>
            </a:pPr>
            <a:r>
              <a:rPr lang="el-GR" sz="1800" b="0" i="0" u="none" strike="noStrike" baseline="0" dirty="0">
                <a:solidFill>
                  <a:srgbClr val="000000"/>
                </a:solidFill>
                <a:latin typeface="Calibri" panose="020F0502020204030204" pitchFamily="34" charset="0"/>
              </a:rPr>
              <a:t>Η νομοθεσία της Ευρωπαϊκής Ένωσης, την οποία ακολουθεί και η Ελλάδα, απαιτεί ένα έργο να έχει δημιουργηθεί από άνθρωπο για να προστατεύεται από πνευματικά δικαιώματα</a:t>
            </a:r>
            <a:endParaRPr lang="el-GR" dirty="0"/>
          </a:p>
        </p:txBody>
      </p:sp>
    </p:spTree>
    <p:extLst>
      <p:ext uri="{BB962C8B-B14F-4D97-AF65-F5344CB8AC3E}">
        <p14:creationId xmlns:p14="http://schemas.microsoft.com/office/powerpoint/2010/main" val="34044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3050-05ED-181C-7A8D-4BF41B38740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CBDF5CC-A44F-2620-5B2F-154F1621B31D}"/>
              </a:ext>
            </a:extLst>
          </p:cNvPr>
          <p:cNvSpPr>
            <a:spLocks noGrp="1"/>
          </p:cNvSpPr>
          <p:nvPr>
            <p:ph type="title"/>
          </p:nvPr>
        </p:nvSpPr>
        <p:spPr>
          <a:xfrm>
            <a:off x="2056897" y="208350"/>
            <a:ext cx="8911687" cy="1280890"/>
          </a:xfrm>
        </p:spPr>
        <p:txBody>
          <a:bodyPr>
            <a:normAutofit/>
          </a:bodyPr>
          <a:lstStyle/>
          <a:p>
            <a:r>
              <a:rPr lang="el-GR" sz="5400" dirty="0"/>
              <a:t>Παγκόσμιος Ιστός </a:t>
            </a:r>
          </a:p>
        </p:txBody>
      </p:sp>
      <p:sp>
        <p:nvSpPr>
          <p:cNvPr id="3" name="Θέση περιεχομένου 2">
            <a:extLst>
              <a:ext uri="{FF2B5EF4-FFF2-40B4-BE49-F238E27FC236}">
                <a16:creationId xmlns:a16="http://schemas.microsoft.com/office/drawing/2014/main" id="{83FC45E8-4705-2337-EAC1-8E608F9D2FAA}"/>
              </a:ext>
            </a:extLst>
          </p:cNvPr>
          <p:cNvSpPr>
            <a:spLocks noGrp="1"/>
          </p:cNvSpPr>
          <p:nvPr>
            <p:ph idx="1"/>
          </p:nvPr>
        </p:nvSpPr>
        <p:spPr>
          <a:xfrm>
            <a:off x="1681655" y="1760794"/>
            <a:ext cx="9822957" cy="4934295"/>
          </a:xfrm>
        </p:spPr>
        <p:txBody>
          <a:bodyPr/>
          <a:lstStyle/>
          <a:p>
            <a:r>
              <a:rPr lang="el-GR" sz="1800" b="1" i="0" u="none" strike="noStrike" baseline="0" dirty="0">
                <a:solidFill>
                  <a:srgbClr val="000000"/>
                </a:solidFill>
                <a:latin typeface="Calibri" panose="020F0502020204030204" pitchFamily="34" charset="0"/>
              </a:rPr>
              <a:t>Παγκόσμιος Ιστός (World </a:t>
            </a:r>
            <a:r>
              <a:rPr lang="el-GR" sz="1800" b="1" i="0" u="none" strike="noStrike" baseline="0" dirty="0" err="1">
                <a:solidFill>
                  <a:srgbClr val="000000"/>
                </a:solidFill>
                <a:latin typeface="Calibri" panose="020F0502020204030204" pitchFamily="34" charset="0"/>
              </a:rPr>
              <a:t>Wide</a:t>
            </a:r>
            <a:r>
              <a:rPr lang="el-GR" sz="1800" b="1" i="0" u="none" strike="noStrike" baseline="0" dirty="0">
                <a:solidFill>
                  <a:srgbClr val="000000"/>
                </a:solidFill>
                <a:latin typeface="Calibri" panose="020F0502020204030204" pitchFamily="34" charset="0"/>
              </a:rPr>
              <a:t> Web ή απλά Web) </a:t>
            </a:r>
            <a:r>
              <a:rPr lang="el-GR" sz="1800" b="0" i="0" u="none" strike="noStrike" baseline="0" dirty="0">
                <a:solidFill>
                  <a:srgbClr val="000000"/>
                </a:solidFill>
                <a:latin typeface="Calibri" panose="020F0502020204030204" pitchFamily="34" charset="0"/>
              </a:rPr>
              <a:t>είναι ένα σύστημα πληροφοριών που επιτρέπει την πρόσβαση σε έγγραφα και σε άλλους πόρους μέσω του Διαδικτύου. </a:t>
            </a:r>
          </a:p>
          <a:p>
            <a:r>
              <a:rPr lang="el-GR" sz="1800" b="0" i="0" u="none" strike="noStrike" baseline="0" dirty="0">
                <a:solidFill>
                  <a:srgbClr val="000000"/>
                </a:solidFill>
                <a:latin typeface="Calibri" panose="020F0502020204030204" pitchFamily="34" charset="0"/>
              </a:rPr>
              <a:t>Αυτά τα έγγραφα και οι πόροι συνδέονται μεταξύ τους μέσω </a:t>
            </a:r>
            <a:r>
              <a:rPr lang="el-GR" sz="1800" b="0" i="0" u="none" strike="noStrike" baseline="0" dirty="0" err="1">
                <a:solidFill>
                  <a:srgbClr val="000000"/>
                </a:solidFill>
                <a:latin typeface="Calibri" panose="020F0502020204030204" pitchFamily="34" charset="0"/>
              </a:rPr>
              <a:t>υπερσυνδέσμων</a:t>
            </a:r>
            <a:r>
              <a:rPr lang="el-GR" sz="1800" b="0" i="0" u="none" strike="noStrike" baseline="0" dirty="0">
                <a:solidFill>
                  <a:srgbClr val="000000"/>
                </a:solidFill>
                <a:latin typeface="Calibri" panose="020F0502020204030204" pitchFamily="34" charset="0"/>
              </a:rPr>
              <a:t> και είναι </a:t>
            </a:r>
            <a:r>
              <a:rPr lang="el-GR" sz="1800" b="0" i="0" u="none" strike="noStrike" baseline="0" dirty="0" err="1">
                <a:solidFill>
                  <a:srgbClr val="000000"/>
                </a:solidFill>
                <a:latin typeface="Calibri" panose="020F0502020204030204" pitchFamily="34" charset="0"/>
              </a:rPr>
              <a:t>προσβάσιμα</a:t>
            </a:r>
            <a:r>
              <a:rPr lang="el-GR" sz="1800" b="0" i="0" u="none" strike="noStrike" baseline="0" dirty="0">
                <a:solidFill>
                  <a:srgbClr val="000000"/>
                </a:solidFill>
                <a:latin typeface="Calibri" panose="020F0502020204030204" pitchFamily="34" charset="0"/>
              </a:rPr>
              <a:t> χρησιμοποιώντας προγράμματα περιήγησης ιστού (</a:t>
            </a:r>
            <a:r>
              <a:rPr lang="el-GR" sz="1800" b="0" i="0" u="none" strike="noStrike" baseline="0" dirty="0" err="1">
                <a:solidFill>
                  <a:srgbClr val="000000"/>
                </a:solidFill>
                <a:latin typeface="Calibri" panose="020F0502020204030204" pitchFamily="34" charset="0"/>
              </a:rPr>
              <a:t>web</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browsers</a:t>
            </a:r>
            <a:r>
              <a:rPr lang="el-GR" sz="1800" b="0" i="0" u="none" strike="noStrike" baseline="0" dirty="0">
                <a:solidFill>
                  <a:srgbClr val="000000"/>
                </a:solidFill>
                <a:latin typeface="Calibri" panose="020F0502020204030204" pitchFamily="34" charset="0"/>
              </a:rPr>
              <a:t>). </a:t>
            </a:r>
          </a:p>
          <a:p>
            <a:r>
              <a:rPr lang="el-GR" dirty="0">
                <a:solidFill>
                  <a:srgbClr val="000000"/>
                </a:solidFill>
                <a:latin typeface="Calibri" panose="020F0502020204030204" pitchFamily="34" charset="0"/>
              </a:rPr>
              <a:t>Β</a:t>
            </a:r>
            <a:r>
              <a:rPr lang="el-GR" sz="1800" b="0" i="0" u="none" strike="noStrike" baseline="0" dirty="0">
                <a:solidFill>
                  <a:srgbClr val="000000"/>
                </a:solidFill>
                <a:latin typeface="Calibri" panose="020F0502020204030204" pitchFamily="34" charset="0"/>
              </a:rPr>
              <a:t>ασίζεται στο πρωτόκολλο HTTP (</a:t>
            </a:r>
            <a:r>
              <a:rPr lang="el-GR" sz="1800" b="0" i="0" u="none" strike="noStrike" baseline="0" dirty="0" err="1">
                <a:solidFill>
                  <a:srgbClr val="000000"/>
                </a:solidFill>
                <a:latin typeface="Calibri" panose="020F0502020204030204" pitchFamily="34" charset="0"/>
              </a:rPr>
              <a:t>Hypertext</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Transfer</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Protocol</a:t>
            </a:r>
            <a:r>
              <a:rPr lang="el-GR" sz="1800" b="0" i="0" u="none" strike="noStrike" baseline="0" dirty="0">
                <a:solidFill>
                  <a:srgbClr val="000000"/>
                </a:solidFill>
                <a:latin typeface="Calibri" panose="020F0502020204030204" pitchFamily="34" charset="0"/>
              </a:rPr>
              <a:t>). Το πρωτόκολλο επικοινωνίας είναι ένα σύνολο κανόνων, στους οποίους στηρίζεται η επικοινωνία υπολογιστών και συσκευών σε ένα δίκτυο. </a:t>
            </a:r>
          </a:p>
          <a:p>
            <a:r>
              <a:rPr lang="el-GR" sz="1800" b="0" i="0" u="none" strike="noStrike" baseline="0" dirty="0">
                <a:solidFill>
                  <a:srgbClr val="000000"/>
                </a:solidFill>
                <a:latin typeface="Calibri" panose="020F0502020204030204" pitchFamily="34" charset="0"/>
              </a:rPr>
              <a:t>Δημιουργήθηκε από τον </a:t>
            </a:r>
            <a:r>
              <a:rPr lang="el-GR" sz="1800" b="0" i="0" u="none" strike="noStrike" baseline="0" dirty="0" err="1">
                <a:solidFill>
                  <a:srgbClr val="000000"/>
                </a:solidFill>
                <a:latin typeface="Calibri" panose="020F0502020204030204" pitchFamily="34" charset="0"/>
              </a:rPr>
              <a:t>Tim</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Berners-Lee</a:t>
            </a:r>
            <a:r>
              <a:rPr lang="el-GR" sz="1800" b="0" i="0" u="none" strike="noStrike" baseline="0" dirty="0">
                <a:solidFill>
                  <a:srgbClr val="000000"/>
                </a:solidFill>
                <a:latin typeface="Calibri" panose="020F0502020204030204" pitchFamily="34" charset="0"/>
              </a:rPr>
              <a:t> το 1989 και έγινε δημόσια διαθέσιμος το 1991.</a:t>
            </a:r>
          </a:p>
          <a:p>
            <a:r>
              <a:rPr lang="el-GR" dirty="0">
                <a:solidFill>
                  <a:srgbClr val="000000"/>
                </a:solidFill>
                <a:latin typeface="Calibri" panose="020F0502020204030204" pitchFamily="34" charset="0"/>
              </a:rPr>
              <a:t>Χ</a:t>
            </a:r>
            <a:r>
              <a:rPr lang="el-GR" sz="1800" b="0" i="0" u="none" strike="noStrike" baseline="0" dirty="0">
                <a:solidFill>
                  <a:srgbClr val="000000"/>
                </a:solidFill>
                <a:latin typeface="Calibri" panose="020F0502020204030204" pitchFamily="34" charset="0"/>
              </a:rPr>
              <a:t>ρησιμοποιείται το πρωτόκολλο HTTP (και HTTPS για ασφαλείς συνδέσεις) για τη μεταφορά ιστοσελίδων και άλλου περιεχομένου</a:t>
            </a:r>
          </a:p>
          <a:p>
            <a:r>
              <a:rPr lang="el-GR" sz="1800" b="0" i="0" u="none" strike="noStrike" baseline="0" dirty="0">
                <a:solidFill>
                  <a:srgbClr val="000000"/>
                </a:solidFill>
                <a:latin typeface="Calibri" panose="020F0502020204030204" pitchFamily="34" charset="0"/>
              </a:rPr>
              <a:t>Κάθε ιστοσελίδα που περιέχεται σε δικτυακό τόπο έχει τη δική της διεύθυνση στον Παγκόσμιο Ιστό. Η διεύθυνση αυτή καλείται </a:t>
            </a:r>
            <a:r>
              <a:rPr lang="el-GR" sz="1800" b="1" i="0" u="none" strike="noStrike" baseline="0" dirty="0">
                <a:solidFill>
                  <a:srgbClr val="000000"/>
                </a:solidFill>
                <a:latin typeface="Calibri" panose="020F0502020204030204" pitchFamily="34" charset="0"/>
              </a:rPr>
              <a:t>URL </a:t>
            </a:r>
            <a:r>
              <a:rPr lang="el-GR" sz="1800" b="0" i="0" u="none" strike="noStrike" baseline="0" dirty="0">
                <a:solidFill>
                  <a:srgbClr val="000000"/>
                </a:solidFill>
                <a:latin typeface="Calibri" panose="020F0502020204030204" pitchFamily="34" charset="0"/>
              </a:rPr>
              <a:t>(</a:t>
            </a:r>
            <a:r>
              <a:rPr lang="el-GR" sz="1800" b="0" i="0" u="none" strike="noStrike" baseline="0" dirty="0" err="1">
                <a:solidFill>
                  <a:srgbClr val="000000"/>
                </a:solidFill>
                <a:latin typeface="Calibri" panose="020F0502020204030204" pitchFamily="34" charset="0"/>
              </a:rPr>
              <a:t>Uniform</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Resource</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Locator</a:t>
            </a:r>
            <a:r>
              <a:rPr lang="el-GR" sz="1800" b="0" i="0" u="none" strike="noStrike" baseline="0" dirty="0">
                <a:solidFill>
                  <a:srgbClr val="000000"/>
                </a:solidFill>
                <a:latin typeface="Calibri" panose="020F0502020204030204" pitchFamily="34" charset="0"/>
              </a:rPr>
              <a:t> – Ενιαίος Προσδιοριστής Πόρου) ή απλούστερα </a:t>
            </a:r>
            <a:r>
              <a:rPr lang="el-GR" sz="1800" b="1" i="0" u="none" strike="noStrike" baseline="0" dirty="0">
                <a:solidFill>
                  <a:srgbClr val="000000"/>
                </a:solidFill>
                <a:latin typeface="Calibri" panose="020F0502020204030204" pitchFamily="34" charset="0"/>
              </a:rPr>
              <a:t>διεύθυνση ιστοσελίδας</a:t>
            </a:r>
            <a:r>
              <a:rPr lang="el-GR" sz="1800" b="0" i="0" u="none" strike="noStrike" baseline="0" dirty="0">
                <a:solidFill>
                  <a:srgbClr val="000000"/>
                </a:solidFill>
                <a:latin typeface="Calibri" panose="020F0502020204030204" pitchFamily="34" charset="0"/>
              </a:rPr>
              <a:t>. </a:t>
            </a:r>
            <a:endParaRPr lang="el-GR" dirty="0"/>
          </a:p>
        </p:txBody>
      </p:sp>
      <p:pic>
        <p:nvPicPr>
          <p:cNvPr id="6" name="Εικόνα 5">
            <a:extLst>
              <a:ext uri="{FF2B5EF4-FFF2-40B4-BE49-F238E27FC236}">
                <a16:creationId xmlns:a16="http://schemas.microsoft.com/office/drawing/2014/main" id="{68C9005B-E6F8-064B-6F1D-E4916C5964FC}"/>
              </a:ext>
            </a:extLst>
          </p:cNvPr>
          <p:cNvPicPr>
            <a:picLocks noChangeAspect="1"/>
          </p:cNvPicPr>
          <p:nvPr/>
        </p:nvPicPr>
        <p:blipFill>
          <a:blip r:embed="rId2"/>
          <a:stretch>
            <a:fillRect/>
          </a:stretch>
        </p:blipFill>
        <p:spPr>
          <a:xfrm>
            <a:off x="8292661" y="208351"/>
            <a:ext cx="3783723" cy="1505878"/>
          </a:xfrm>
          <a:prstGeom prst="rect">
            <a:avLst/>
          </a:prstGeom>
        </p:spPr>
      </p:pic>
    </p:spTree>
    <p:extLst>
      <p:ext uri="{BB962C8B-B14F-4D97-AF65-F5344CB8AC3E}">
        <p14:creationId xmlns:p14="http://schemas.microsoft.com/office/powerpoint/2010/main" val="114207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E5FC-31A1-09E6-9C04-73918A3994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37FCCC7-8E74-0C71-CA3E-491D496EE041}"/>
              </a:ext>
            </a:extLst>
          </p:cNvPr>
          <p:cNvSpPr>
            <a:spLocks noGrp="1"/>
          </p:cNvSpPr>
          <p:nvPr>
            <p:ph type="title"/>
          </p:nvPr>
        </p:nvSpPr>
        <p:spPr>
          <a:xfrm>
            <a:off x="2056897" y="208350"/>
            <a:ext cx="8911687" cy="1280890"/>
          </a:xfrm>
        </p:spPr>
        <p:txBody>
          <a:bodyPr>
            <a:normAutofit/>
          </a:bodyPr>
          <a:lstStyle/>
          <a:p>
            <a:r>
              <a:rPr lang="el-GR" sz="5400" dirty="0"/>
              <a:t>Παράδειγμα </a:t>
            </a:r>
            <a:r>
              <a:rPr lang="en-US" sz="5400" dirty="0"/>
              <a:t>URL</a:t>
            </a:r>
            <a:endParaRPr lang="el-GR" sz="5400" dirty="0"/>
          </a:p>
        </p:txBody>
      </p:sp>
      <p:pic>
        <p:nvPicPr>
          <p:cNvPr id="5" name="Εικόνα 4">
            <a:extLst>
              <a:ext uri="{FF2B5EF4-FFF2-40B4-BE49-F238E27FC236}">
                <a16:creationId xmlns:a16="http://schemas.microsoft.com/office/drawing/2014/main" id="{D19141E2-ED35-1E04-2BF6-B750CE1BD06D}"/>
              </a:ext>
            </a:extLst>
          </p:cNvPr>
          <p:cNvPicPr>
            <a:picLocks noChangeAspect="1"/>
          </p:cNvPicPr>
          <p:nvPr/>
        </p:nvPicPr>
        <p:blipFill>
          <a:blip r:embed="rId2"/>
          <a:stretch>
            <a:fillRect/>
          </a:stretch>
        </p:blipFill>
        <p:spPr>
          <a:xfrm>
            <a:off x="2292895" y="2511973"/>
            <a:ext cx="8073118" cy="2291588"/>
          </a:xfrm>
          <a:prstGeom prst="rect">
            <a:avLst/>
          </a:prstGeom>
        </p:spPr>
      </p:pic>
    </p:spTree>
    <p:extLst>
      <p:ext uri="{BB962C8B-B14F-4D97-AF65-F5344CB8AC3E}">
        <p14:creationId xmlns:p14="http://schemas.microsoft.com/office/powerpoint/2010/main" val="396489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559F7-9A30-6158-DE14-C2D02A4835C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8E4DAA6-4FDE-2FFB-BE46-E79835399C53}"/>
              </a:ext>
            </a:extLst>
          </p:cNvPr>
          <p:cNvSpPr>
            <a:spLocks noGrp="1"/>
          </p:cNvSpPr>
          <p:nvPr>
            <p:ph type="title"/>
          </p:nvPr>
        </p:nvSpPr>
        <p:spPr>
          <a:xfrm>
            <a:off x="2056897" y="208350"/>
            <a:ext cx="8911687" cy="1280890"/>
          </a:xfrm>
        </p:spPr>
        <p:txBody>
          <a:bodyPr>
            <a:normAutofit/>
          </a:bodyPr>
          <a:lstStyle/>
          <a:p>
            <a:r>
              <a:rPr lang="el-GR" sz="5400" dirty="0"/>
              <a:t>Ηλεκτρονικό ταχυδρομείο</a:t>
            </a:r>
          </a:p>
        </p:txBody>
      </p:sp>
      <p:sp>
        <p:nvSpPr>
          <p:cNvPr id="3" name="Θέση περιεχομένου 2">
            <a:extLst>
              <a:ext uri="{FF2B5EF4-FFF2-40B4-BE49-F238E27FC236}">
                <a16:creationId xmlns:a16="http://schemas.microsoft.com/office/drawing/2014/main" id="{1BD1DA76-66FD-0DBC-A9E7-3C6F0EFB727E}"/>
              </a:ext>
            </a:extLst>
          </p:cNvPr>
          <p:cNvSpPr>
            <a:spLocks noGrp="1"/>
          </p:cNvSpPr>
          <p:nvPr>
            <p:ph idx="1"/>
          </p:nvPr>
        </p:nvSpPr>
        <p:spPr>
          <a:xfrm>
            <a:off x="1681655" y="1760794"/>
            <a:ext cx="9822957" cy="4934295"/>
          </a:xfrm>
        </p:spPr>
        <p:txBody>
          <a:bodyPr/>
          <a:lstStyle/>
          <a:p>
            <a:r>
              <a:rPr lang="en-US" sz="1800" b="0" i="0" u="none" strike="noStrike" baseline="0" dirty="0">
                <a:solidFill>
                  <a:srgbClr val="000000"/>
                </a:solidFill>
                <a:latin typeface="Calibri" panose="020F0502020204030204" pitchFamily="34" charset="0"/>
              </a:rPr>
              <a:t>E</a:t>
            </a:r>
            <a:r>
              <a:rPr lang="el-GR" sz="1800" b="0" i="0" u="none" strike="noStrike" baseline="0" dirty="0" err="1">
                <a:solidFill>
                  <a:srgbClr val="000000"/>
                </a:solidFill>
                <a:latin typeface="Calibri" panose="020F0502020204030204" pitchFamily="34" charset="0"/>
              </a:rPr>
              <a:t>ίναι</a:t>
            </a:r>
            <a:r>
              <a:rPr lang="el-GR" sz="1800" b="0" i="0" u="none" strike="noStrike" baseline="0" dirty="0">
                <a:solidFill>
                  <a:srgbClr val="000000"/>
                </a:solidFill>
                <a:latin typeface="Calibri" panose="020F0502020204030204" pitchFamily="34" charset="0"/>
              </a:rPr>
              <a:t> μια υπηρεσία που μας επιτρέπει να στέλνουμε και να λαμβάνουμε μηνύματα μέσω του διαδικτύου.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Πρόκειται για μια ψηφιακή έκδοση της παραδοσιακής αλληλογραφίας, μόνο που είναι πολύ πιο γρήγορη και εύκολη στη χρήση.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Κάθε χρήστης έχει μια μοναδική διεύθυνση email (π.χ. </a:t>
            </a:r>
            <a:r>
              <a:rPr lang="en-US" dirty="0" err="1">
                <a:solidFill>
                  <a:srgbClr val="000000"/>
                </a:solidFill>
                <a:latin typeface="Calibri" panose="020F0502020204030204" pitchFamily="34" charset="0"/>
              </a:rPr>
              <a:t>elenisevi</a:t>
            </a:r>
            <a:r>
              <a:rPr lang="el-GR" sz="1800" b="0" i="0" u="none" strike="noStrike" baseline="0" dirty="0">
                <a:solidFill>
                  <a:srgbClr val="000000"/>
                </a:solidFill>
                <a:latin typeface="Calibri" panose="020F0502020204030204" pitchFamily="34" charset="0"/>
              </a:rPr>
              <a:t>@sch.gr) που χρησιμοποιείται για την αποστολή και τη λήψη μηνυμάτων.</a:t>
            </a: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Τα μηνύματα αποθηκεύονται σε υπολογιστές στους οποίους εκτελείται ένα ειδικό πρόγραμμα που διαχειρίζεται τη λήψη και αποστολή των μηνυμάτων, γνωστό ως εξυπηρετητής μηνυμάτων (</a:t>
            </a:r>
            <a:r>
              <a:rPr lang="el-GR" sz="1800" b="0" i="0" u="none" strike="noStrike" baseline="0" dirty="0" err="1">
                <a:solidFill>
                  <a:srgbClr val="000000"/>
                </a:solidFill>
                <a:latin typeface="Calibri" panose="020F0502020204030204" pitchFamily="34" charset="0"/>
              </a:rPr>
              <a:t>mail</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server</a:t>
            </a:r>
            <a:r>
              <a:rPr lang="el-GR" sz="1800" b="0" i="0" u="none" strike="noStrike" baseline="0" dirty="0">
                <a:solidFill>
                  <a:srgbClr val="000000"/>
                </a:solidFill>
                <a:latin typeface="Calibri" panose="020F0502020204030204" pitchFamily="34" charset="0"/>
              </a:rPr>
              <a:t>).</a:t>
            </a:r>
          </a:p>
          <a:p>
            <a:pPr marL="0" indent="0">
              <a:buNone/>
            </a:pPr>
            <a:endParaRPr lang="el-GR" dirty="0"/>
          </a:p>
        </p:txBody>
      </p:sp>
      <p:pic>
        <p:nvPicPr>
          <p:cNvPr id="5" name="Εικόνα 4">
            <a:extLst>
              <a:ext uri="{FF2B5EF4-FFF2-40B4-BE49-F238E27FC236}">
                <a16:creationId xmlns:a16="http://schemas.microsoft.com/office/drawing/2014/main" id="{4966FB45-1328-25CA-7713-6F67774ACB72}"/>
              </a:ext>
            </a:extLst>
          </p:cNvPr>
          <p:cNvPicPr>
            <a:picLocks noChangeAspect="1"/>
          </p:cNvPicPr>
          <p:nvPr/>
        </p:nvPicPr>
        <p:blipFill>
          <a:blip r:embed="rId2"/>
          <a:stretch>
            <a:fillRect/>
          </a:stretch>
        </p:blipFill>
        <p:spPr>
          <a:xfrm>
            <a:off x="4561489" y="3668867"/>
            <a:ext cx="3563008" cy="1302525"/>
          </a:xfrm>
          <a:prstGeom prst="rect">
            <a:avLst/>
          </a:prstGeom>
        </p:spPr>
      </p:pic>
    </p:spTree>
    <p:extLst>
      <p:ext uri="{BB962C8B-B14F-4D97-AF65-F5344CB8AC3E}">
        <p14:creationId xmlns:p14="http://schemas.microsoft.com/office/powerpoint/2010/main" val="377072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0C02-C20A-AFFB-8A1B-47CACDE091F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8301582-C0B1-C723-2C9F-7A591B007AFB}"/>
              </a:ext>
            </a:extLst>
          </p:cNvPr>
          <p:cNvSpPr>
            <a:spLocks noGrp="1"/>
          </p:cNvSpPr>
          <p:nvPr>
            <p:ph type="title"/>
          </p:nvPr>
        </p:nvSpPr>
        <p:spPr>
          <a:xfrm>
            <a:off x="2056897" y="208350"/>
            <a:ext cx="8911687" cy="1280890"/>
          </a:xfrm>
        </p:spPr>
        <p:txBody>
          <a:bodyPr>
            <a:normAutofit/>
          </a:bodyPr>
          <a:lstStyle/>
          <a:p>
            <a:r>
              <a:rPr lang="el-GR" sz="5400" dirty="0"/>
              <a:t>Ηλεκτρονικό ταχυδρομείο</a:t>
            </a:r>
          </a:p>
        </p:txBody>
      </p:sp>
      <p:sp>
        <p:nvSpPr>
          <p:cNvPr id="3" name="Θέση περιεχομένου 2">
            <a:extLst>
              <a:ext uri="{FF2B5EF4-FFF2-40B4-BE49-F238E27FC236}">
                <a16:creationId xmlns:a16="http://schemas.microsoft.com/office/drawing/2014/main" id="{D1FBCE6D-772B-2592-C2FB-7AEB2B03BE4F}"/>
              </a:ext>
            </a:extLst>
          </p:cNvPr>
          <p:cNvSpPr>
            <a:spLocks noGrp="1"/>
          </p:cNvSpPr>
          <p:nvPr>
            <p:ph idx="1"/>
          </p:nvPr>
        </p:nvSpPr>
        <p:spPr>
          <a:xfrm>
            <a:off x="1681655" y="1760794"/>
            <a:ext cx="9822957" cy="4934295"/>
          </a:xfrm>
        </p:spPr>
        <p:txBody>
          <a:bodyPr/>
          <a:lstStyle/>
          <a:p>
            <a:r>
              <a:rPr lang="el-GR" sz="1800" b="0" i="0" u="none" strike="noStrike" baseline="0" dirty="0">
                <a:solidFill>
                  <a:srgbClr val="000000"/>
                </a:solidFill>
                <a:latin typeface="Calibri" panose="020F0502020204030204" pitchFamily="34" charset="0"/>
              </a:rPr>
              <a:t>Μπορούμε να δούμε τα μηνύματά μας με επίσκεψη στην ιστοσελίδα του εξυπηρετητή. Για παράδειγμα η αντίστοιχη διεύθυνση για τα </a:t>
            </a:r>
            <a:r>
              <a:rPr lang="el-GR" sz="1800" b="0" i="0" u="none" strike="noStrike" baseline="0" dirty="0" err="1">
                <a:solidFill>
                  <a:srgbClr val="000000"/>
                </a:solidFill>
                <a:latin typeface="Calibri" panose="020F0502020204030204" pitchFamily="34" charset="0"/>
              </a:rPr>
              <a:t>emails</a:t>
            </a:r>
            <a:r>
              <a:rPr lang="el-GR" sz="1800" b="0" i="0" u="none" strike="noStrike" baseline="0" dirty="0">
                <a:solidFill>
                  <a:srgbClr val="000000"/>
                </a:solidFill>
                <a:latin typeface="Calibri" panose="020F0502020204030204" pitchFamily="34" charset="0"/>
              </a:rPr>
              <a:t> που μας παρέχει το σχολικό δίκτυο είναι η: </a:t>
            </a:r>
            <a:r>
              <a:rPr lang="en-US" sz="1800" b="0" i="0" u="none" strike="noStrike" baseline="0" dirty="0">
                <a:solidFill>
                  <a:srgbClr val="000000"/>
                </a:solidFill>
                <a:latin typeface="Calibri" panose="020F0502020204030204" pitchFamily="34" charset="0"/>
              </a:rPr>
              <a:t>https://webmail.sch.gr/. </a:t>
            </a:r>
            <a:endParaRPr lang="el-GR" dirty="0"/>
          </a:p>
          <a:p>
            <a:pPr marL="0" indent="0">
              <a:buNone/>
            </a:pPr>
            <a:endParaRPr lang="el-GR" dirty="0"/>
          </a:p>
        </p:txBody>
      </p:sp>
      <p:pic>
        <p:nvPicPr>
          <p:cNvPr id="8" name="Εικόνα 7">
            <a:extLst>
              <a:ext uri="{FF2B5EF4-FFF2-40B4-BE49-F238E27FC236}">
                <a16:creationId xmlns:a16="http://schemas.microsoft.com/office/drawing/2014/main" id="{EA027DB7-FC31-6558-85A4-948F147762D9}"/>
              </a:ext>
            </a:extLst>
          </p:cNvPr>
          <p:cNvPicPr>
            <a:picLocks noChangeAspect="1"/>
          </p:cNvPicPr>
          <p:nvPr/>
        </p:nvPicPr>
        <p:blipFill>
          <a:blip r:embed="rId2"/>
          <a:stretch>
            <a:fillRect/>
          </a:stretch>
        </p:blipFill>
        <p:spPr>
          <a:xfrm>
            <a:off x="4793901" y="2751737"/>
            <a:ext cx="5148885" cy="3721523"/>
          </a:xfrm>
          <a:prstGeom prst="rect">
            <a:avLst/>
          </a:prstGeom>
        </p:spPr>
      </p:pic>
    </p:spTree>
    <p:extLst>
      <p:ext uri="{BB962C8B-B14F-4D97-AF65-F5344CB8AC3E}">
        <p14:creationId xmlns:p14="http://schemas.microsoft.com/office/powerpoint/2010/main" val="39506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F9B5-96D9-1872-7FE4-133A18BD85E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DEA7134-8ABB-1807-DB41-E3274EBFFF2A}"/>
              </a:ext>
            </a:extLst>
          </p:cNvPr>
          <p:cNvSpPr>
            <a:spLocks noGrp="1"/>
          </p:cNvSpPr>
          <p:nvPr>
            <p:ph type="title"/>
          </p:nvPr>
        </p:nvSpPr>
        <p:spPr>
          <a:xfrm>
            <a:off x="2056897" y="208350"/>
            <a:ext cx="8911687" cy="1280890"/>
          </a:xfrm>
        </p:spPr>
        <p:txBody>
          <a:bodyPr>
            <a:normAutofit/>
          </a:bodyPr>
          <a:lstStyle/>
          <a:p>
            <a:r>
              <a:rPr lang="el-GR" sz="5400" dirty="0"/>
              <a:t>Ηλεκτρονικό ταχυδρομείο</a:t>
            </a:r>
          </a:p>
        </p:txBody>
      </p:sp>
      <p:sp>
        <p:nvSpPr>
          <p:cNvPr id="3" name="Θέση περιεχομένου 2">
            <a:extLst>
              <a:ext uri="{FF2B5EF4-FFF2-40B4-BE49-F238E27FC236}">
                <a16:creationId xmlns:a16="http://schemas.microsoft.com/office/drawing/2014/main" id="{6D891499-72C4-05EA-EAE4-764A40E68A24}"/>
              </a:ext>
            </a:extLst>
          </p:cNvPr>
          <p:cNvSpPr>
            <a:spLocks noGrp="1"/>
          </p:cNvSpPr>
          <p:nvPr>
            <p:ph idx="1"/>
          </p:nvPr>
        </p:nvSpPr>
        <p:spPr>
          <a:xfrm>
            <a:off x="1681655" y="1760794"/>
            <a:ext cx="9822957" cy="4934295"/>
          </a:xfrm>
        </p:spPr>
        <p:txBody>
          <a:bodyPr/>
          <a:lstStyle/>
          <a:p>
            <a:r>
              <a:rPr lang="el-GR" sz="1800" b="0" i="0" u="none" strike="noStrike" baseline="0" dirty="0">
                <a:solidFill>
                  <a:srgbClr val="000000"/>
                </a:solidFill>
                <a:latin typeface="Calibri" panose="020F0502020204030204" pitchFamily="34" charset="0"/>
              </a:rPr>
              <a:t>Όταν εισέλθουμε στον λογαριασμό μας βλέπουμε τα εισερχόμενα μηνύματα. Όσα απ’ αυτά δεν έχουν αναγνωστεί ακόμα είναι σημειωμένα με έντονη γραφή. Αν επιλέξουμε ένα μήνυμα, αυτό ανοίγει στο κάτω πλαίσιο. </a:t>
            </a:r>
            <a:endParaRPr lang="el-GR" dirty="0"/>
          </a:p>
        </p:txBody>
      </p:sp>
      <p:pic>
        <p:nvPicPr>
          <p:cNvPr id="5" name="Εικόνα 4">
            <a:extLst>
              <a:ext uri="{FF2B5EF4-FFF2-40B4-BE49-F238E27FC236}">
                <a16:creationId xmlns:a16="http://schemas.microsoft.com/office/drawing/2014/main" id="{6E5545B6-B663-D6AC-0CD1-87D6DE160F9B}"/>
              </a:ext>
            </a:extLst>
          </p:cNvPr>
          <p:cNvPicPr>
            <a:picLocks noChangeAspect="1"/>
          </p:cNvPicPr>
          <p:nvPr/>
        </p:nvPicPr>
        <p:blipFill>
          <a:blip r:embed="rId2"/>
          <a:stretch>
            <a:fillRect/>
          </a:stretch>
        </p:blipFill>
        <p:spPr>
          <a:xfrm>
            <a:off x="3268718" y="2732740"/>
            <a:ext cx="6800192" cy="3916910"/>
          </a:xfrm>
          <a:prstGeom prst="rect">
            <a:avLst/>
          </a:prstGeom>
        </p:spPr>
      </p:pic>
    </p:spTree>
    <p:extLst>
      <p:ext uri="{BB962C8B-B14F-4D97-AF65-F5344CB8AC3E}">
        <p14:creationId xmlns:p14="http://schemas.microsoft.com/office/powerpoint/2010/main" val="311903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817E1-B17F-329A-FC9E-70D332B9C01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F9B0B37-5A2D-202A-8CB7-6D6C32E36F22}"/>
              </a:ext>
            </a:extLst>
          </p:cNvPr>
          <p:cNvSpPr>
            <a:spLocks noGrp="1"/>
          </p:cNvSpPr>
          <p:nvPr>
            <p:ph type="title"/>
          </p:nvPr>
        </p:nvSpPr>
        <p:spPr>
          <a:xfrm>
            <a:off x="2056897" y="208350"/>
            <a:ext cx="8911687" cy="1280890"/>
          </a:xfrm>
        </p:spPr>
        <p:txBody>
          <a:bodyPr>
            <a:normAutofit/>
          </a:bodyPr>
          <a:lstStyle/>
          <a:p>
            <a:r>
              <a:rPr lang="el-GR" sz="5400" dirty="0"/>
              <a:t>Ηλεκτρονικό ταχυδρομείο</a:t>
            </a:r>
          </a:p>
        </p:txBody>
      </p:sp>
      <p:sp>
        <p:nvSpPr>
          <p:cNvPr id="3" name="Θέση περιεχομένου 2">
            <a:extLst>
              <a:ext uri="{FF2B5EF4-FFF2-40B4-BE49-F238E27FC236}">
                <a16:creationId xmlns:a16="http://schemas.microsoft.com/office/drawing/2014/main" id="{BC4BF7EC-8374-1951-988B-501D898A1A94}"/>
              </a:ext>
            </a:extLst>
          </p:cNvPr>
          <p:cNvSpPr>
            <a:spLocks noGrp="1"/>
          </p:cNvSpPr>
          <p:nvPr>
            <p:ph idx="1"/>
          </p:nvPr>
        </p:nvSpPr>
        <p:spPr>
          <a:xfrm>
            <a:off x="1681655" y="1760794"/>
            <a:ext cx="9822957" cy="4934295"/>
          </a:xfrm>
        </p:spPr>
        <p:txBody>
          <a:bodyPr/>
          <a:lstStyle/>
          <a:p>
            <a:r>
              <a:rPr lang="el-GR" sz="1800" b="0" i="0" u="none" strike="noStrike" baseline="0" dirty="0">
                <a:solidFill>
                  <a:srgbClr val="000000"/>
                </a:solidFill>
                <a:latin typeface="Calibri" panose="020F0502020204030204" pitchFamily="34" charset="0"/>
              </a:rPr>
              <a:t>Αν θέλουμε να απαντήσουμε στο μήνυμα που έχουμε ανοίξει εκείνη τη στιγμή, επιλέγουμε </a:t>
            </a:r>
            <a:r>
              <a:rPr lang="el-GR" sz="1800" b="1" i="1" u="none" strike="noStrike" baseline="0" dirty="0">
                <a:solidFill>
                  <a:srgbClr val="000000"/>
                </a:solidFill>
                <a:latin typeface="Calibri" panose="020F0502020204030204" pitchFamily="34" charset="0"/>
              </a:rPr>
              <a:t>Απάντηση</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Αν θέλουμε να δημιουργήσουμε ένα νέο μήνυμα, επιλέγουμε </a:t>
            </a:r>
            <a:r>
              <a:rPr lang="el-GR" sz="1800" b="1" i="1" u="none" strike="noStrike" baseline="0" dirty="0">
                <a:solidFill>
                  <a:srgbClr val="000000"/>
                </a:solidFill>
                <a:latin typeface="Calibri" panose="020F0502020204030204" pitchFamily="34" charset="0"/>
              </a:rPr>
              <a:t>Νέο Μήνυμα </a:t>
            </a:r>
            <a:r>
              <a:rPr lang="el-GR" sz="1800" b="0" i="0" u="none" strike="noStrike" baseline="0" dirty="0">
                <a:solidFill>
                  <a:srgbClr val="000000"/>
                </a:solidFill>
                <a:latin typeface="Calibri" panose="020F0502020204030204" pitchFamily="34" charset="0"/>
              </a:rPr>
              <a:t>και μας ανοίγει ένα νέο παράθυρο. Εκεί, αφού δώσουμε τη διεύθυνση του παραλήπτη, γράφουμε το θέμα/τίτλο του μηνύματος, και στο πλαίσιο ξεκινάμε τη σύνταξη του μηνύματός μας. Όταν τελειώσουμε, πατάμε </a:t>
            </a:r>
            <a:r>
              <a:rPr lang="el-GR" sz="1800" b="1" i="1" u="none" strike="noStrike" baseline="0" dirty="0">
                <a:solidFill>
                  <a:srgbClr val="000000"/>
                </a:solidFill>
                <a:latin typeface="Calibri" panose="020F0502020204030204" pitchFamily="34" charset="0"/>
              </a:rPr>
              <a:t>Αποστολή</a:t>
            </a:r>
            <a:r>
              <a:rPr lang="el-GR" sz="1800" b="0" i="1" u="none" strike="noStrike" baseline="0" dirty="0">
                <a:solidFill>
                  <a:srgbClr val="000000"/>
                </a:solidFill>
                <a:latin typeface="Calibri" panose="020F0502020204030204" pitchFamily="34" charset="0"/>
              </a:rPr>
              <a:t>. </a:t>
            </a:r>
            <a:endParaRPr lang="el-GR" dirty="0"/>
          </a:p>
        </p:txBody>
      </p:sp>
    </p:spTree>
    <p:extLst>
      <p:ext uri="{BB962C8B-B14F-4D97-AF65-F5344CB8AC3E}">
        <p14:creationId xmlns:p14="http://schemas.microsoft.com/office/powerpoint/2010/main" val="175445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EBAE-C1E8-B11F-747B-3EB3AB19B9F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63258D-6A47-8B6E-5DC5-2474D9F3FB3E}"/>
              </a:ext>
            </a:extLst>
          </p:cNvPr>
          <p:cNvSpPr>
            <a:spLocks noGrp="1"/>
          </p:cNvSpPr>
          <p:nvPr>
            <p:ph type="title"/>
          </p:nvPr>
        </p:nvSpPr>
        <p:spPr>
          <a:xfrm>
            <a:off x="2056897" y="208350"/>
            <a:ext cx="8911687" cy="1280890"/>
          </a:xfrm>
        </p:spPr>
        <p:txBody>
          <a:bodyPr>
            <a:normAutofit/>
          </a:bodyPr>
          <a:lstStyle/>
          <a:p>
            <a:r>
              <a:rPr lang="el-GR" sz="5400" dirty="0"/>
              <a:t>Ηλεκτρονικό ταχυδρομείο</a:t>
            </a:r>
          </a:p>
        </p:txBody>
      </p:sp>
      <p:sp>
        <p:nvSpPr>
          <p:cNvPr id="3" name="Θέση περιεχομένου 2">
            <a:extLst>
              <a:ext uri="{FF2B5EF4-FFF2-40B4-BE49-F238E27FC236}">
                <a16:creationId xmlns:a16="http://schemas.microsoft.com/office/drawing/2014/main" id="{CA1BC364-E2BF-5D85-5ADA-6B5B80A7FF37}"/>
              </a:ext>
            </a:extLst>
          </p:cNvPr>
          <p:cNvSpPr>
            <a:spLocks noGrp="1"/>
          </p:cNvSpPr>
          <p:nvPr>
            <p:ph idx="1"/>
          </p:nvPr>
        </p:nvSpPr>
        <p:spPr>
          <a:xfrm>
            <a:off x="1681655" y="1760794"/>
            <a:ext cx="9822957" cy="4934295"/>
          </a:xfrm>
        </p:spPr>
        <p:txBody>
          <a:bodyPr/>
          <a:lstStyle/>
          <a:p>
            <a:pPr marL="0" indent="0">
              <a:buNone/>
            </a:pPr>
            <a:r>
              <a:rPr lang="el-GR" sz="1800" b="1" i="0" u="sng" strike="noStrike" baseline="0" dirty="0">
                <a:solidFill>
                  <a:srgbClr val="000000"/>
                </a:solidFill>
                <a:latin typeface="Calibri" panose="020F0502020204030204" pitchFamily="34" charset="0"/>
              </a:rPr>
              <a:t>Πλεονεκτήματα</a:t>
            </a:r>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Ταχύτητα αποστολής και λήψης. </a:t>
            </a:r>
          </a:p>
          <a:p>
            <a:r>
              <a:rPr lang="el-GR" sz="1800" b="0" i="0" u="none" strike="noStrike" baseline="0" dirty="0">
                <a:solidFill>
                  <a:srgbClr val="000000"/>
                </a:solidFill>
                <a:latin typeface="Calibri" panose="020F0502020204030204" pitchFamily="34" charset="0"/>
              </a:rPr>
              <a:t>Διατηρούμε το ιστορικό των μηνυμάτων μας. </a:t>
            </a:r>
          </a:p>
          <a:p>
            <a:r>
              <a:rPr lang="el-GR" sz="1800" b="0" i="0" u="none" strike="noStrike" baseline="0" dirty="0">
                <a:solidFill>
                  <a:srgbClr val="000000"/>
                </a:solidFill>
                <a:latin typeface="Calibri" panose="020F0502020204030204" pitchFamily="34" charset="0"/>
              </a:rPr>
              <a:t>Μπορούμε να ελέγξουμε αν ο παραλήπτης έχει λάβει το μήνυμα. </a:t>
            </a:r>
          </a:p>
          <a:p>
            <a:r>
              <a:rPr lang="el-GR" sz="1800" b="0" i="0" u="none" strike="noStrike" baseline="0" dirty="0">
                <a:solidFill>
                  <a:srgbClr val="000000"/>
                </a:solidFill>
                <a:latin typeface="Calibri" panose="020F0502020204030204" pitchFamily="34" charset="0"/>
              </a:rPr>
              <a:t>Δεν χρειάζεται να είμαστε συνέχεια συνδεδεμένοι στο Διαδίκτυο για να δούμε τα μηνύματά μας. </a:t>
            </a:r>
          </a:p>
          <a:p>
            <a:r>
              <a:rPr lang="el-GR" sz="1800" b="0" i="0" u="none" strike="noStrike" baseline="0" dirty="0">
                <a:solidFill>
                  <a:srgbClr val="000000"/>
                </a:solidFill>
                <a:latin typeface="Calibri" panose="020F0502020204030204" pitchFamily="34" charset="0"/>
              </a:rPr>
              <a:t>Τα </a:t>
            </a:r>
            <a:r>
              <a:rPr lang="el-GR" sz="1800" b="0" i="0" u="none" strike="noStrike" baseline="0" dirty="0" err="1">
                <a:solidFill>
                  <a:srgbClr val="000000"/>
                </a:solidFill>
                <a:latin typeface="Calibri" panose="020F0502020204030204" pitchFamily="34" charset="0"/>
              </a:rPr>
              <a:t>emails</a:t>
            </a:r>
            <a:r>
              <a:rPr lang="el-GR" sz="1800" b="0" i="0" u="none" strike="noStrike" baseline="0" dirty="0">
                <a:solidFill>
                  <a:srgbClr val="000000"/>
                </a:solidFill>
                <a:latin typeface="Calibri" panose="020F0502020204030204" pitchFamily="34" charset="0"/>
              </a:rPr>
              <a:t> επιτρέπουν την επισύναψη αρχείων όπως έγγραφα, εικόνες, βίντεο και άλλα, διευκολύνοντας την ανταλλαγή πληροφοριών και δεδομένων. </a:t>
            </a:r>
          </a:p>
          <a:p>
            <a:r>
              <a:rPr lang="el-GR" sz="1800" b="0" i="0" u="none" strike="noStrike" baseline="0" dirty="0">
                <a:solidFill>
                  <a:srgbClr val="000000"/>
                </a:solidFill>
                <a:latin typeface="Calibri" panose="020F0502020204030204" pitchFamily="34" charset="0"/>
              </a:rPr>
              <a:t>Είναι εύκολο να στείλουμε ένα email σε πολλούς παραλήπτες ταυτόχρονα, χρησιμοποιώντας τη λειτουργία είτε </a:t>
            </a:r>
            <a:r>
              <a:rPr lang="el-GR" sz="1800" b="0" i="1" u="none" strike="noStrike" baseline="0" dirty="0">
                <a:solidFill>
                  <a:srgbClr val="000000"/>
                </a:solidFill>
                <a:latin typeface="Calibri" panose="020F0502020204030204" pitchFamily="34" charset="0"/>
              </a:rPr>
              <a:t>κοινοποίησης </a:t>
            </a:r>
            <a:r>
              <a:rPr lang="el-GR" sz="1800" b="1" i="0" u="none" strike="noStrike" baseline="0" dirty="0">
                <a:solidFill>
                  <a:srgbClr val="000000"/>
                </a:solidFill>
                <a:latin typeface="Calibri" panose="020F0502020204030204" pitchFamily="34" charset="0"/>
              </a:rPr>
              <a:t>CC, </a:t>
            </a:r>
            <a:r>
              <a:rPr lang="el-GR" sz="1800" b="0" i="0" u="none" strike="noStrike" baseline="0" dirty="0">
                <a:solidFill>
                  <a:srgbClr val="000000"/>
                </a:solidFill>
                <a:latin typeface="Calibri" panose="020F0502020204030204" pitchFamily="34" charset="0"/>
              </a:rPr>
              <a:t>είτε </a:t>
            </a:r>
            <a:r>
              <a:rPr lang="el-GR" sz="1800" b="0" i="1" u="none" strike="noStrike" baseline="0" dirty="0">
                <a:solidFill>
                  <a:srgbClr val="000000"/>
                </a:solidFill>
                <a:latin typeface="Calibri" panose="020F0502020204030204" pitchFamily="34" charset="0"/>
              </a:rPr>
              <a:t>κρυφής κοινοποίησης </a:t>
            </a:r>
            <a:r>
              <a:rPr lang="el-GR" sz="1800" b="1" i="0" u="none" strike="noStrike" baseline="0" dirty="0">
                <a:solidFill>
                  <a:srgbClr val="000000"/>
                </a:solidFill>
                <a:latin typeface="Calibri" panose="020F0502020204030204" pitchFamily="34" charset="0"/>
              </a:rPr>
              <a:t>BCC, </a:t>
            </a:r>
            <a:r>
              <a:rPr lang="el-GR" sz="1800" b="0" i="0" u="none" strike="noStrike" baseline="0" dirty="0">
                <a:solidFill>
                  <a:srgbClr val="000000"/>
                </a:solidFill>
                <a:latin typeface="Calibri" panose="020F0502020204030204" pitchFamily="34" charset="0"/>
              </a:rPr>
              <a:t>καθιστώντας την επικοινωνία με ομάδες πιο αποτελεσματική. </a:t>
            </a:r>
          </a:p>
          <a:p>
            <a:endParaRPr lang="el-GR" dirty="0"/>
          </a:p>
        </p:txBody>
      </p:sp>
    </p:spTree>
    <p:extLst>
      <p:ext uri="{BB962C8B-B14F-4D97-AF65-F5344CB8AC3E}">
        <p14:creationId xmlns:p14="http://schemas.microsoft.com/office/powerpoint/2010/main" val="3921259863"/>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121</TotalTime>
  <Words>3283</Words>
  <Application>Microsoft Office PowerPoint</Application>
  <PresentationFormat>Ευρεία οθόνη</PresentationFormat>
  <Paragraphs>176</Paragraphs>
  <Slides>29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Arial</vt:lpstr>
      <vt:lpstr>Calibri</vt:lpstr>
      <vt:lpstr>Century Gothic</vt:lpstr>
      <vt:lpstr>Wingdings</vt:lpstr>
      <vt:lpstr>Wingdings 3</vt:lpstr>
      <vt:lpstr>Θρόισμα</vt:lpstr>
      <vt:lpstr>ΕΝΟΤΗΤΑ 5</vt:lpstr>
      <vt:lpstr>Διαδίκτυο</vt:lpstr>
      <vt:lpstr>Παγκόσμιος Ιστός </vt:lpstr>
      <vt:lpstr>Παράδειγμα URL</vt:lpstr>
      <vt:lpstr>Ηλεκτρονικό ταχυδρομείο</vt:lpstr>
      <vt:lpstr>Ηλεκτρονικό ταχυδρομείο</vt:lpstr>
      <vt:lpstr>Ηλεκτρονικό ταχυδρομείο</vt:lpstr>
      <vt:lpstr>Ηλεκτρονικό ταχυδρομείο</vt:lpstr>
      <vt:lpstr>Ηλεκτρονικό ταχυδρομείο</vt:lpstr>
      <vt:lpstr>Αναζήτηση στον Παγκόσμιο Ιστό </vt:lpstr>
      <vt:lpstr>Μηχανές Αναζήτησης</vt:lpstr>
      <vt:lpstr>Τρόποι Αποτελεσματικής Αναζήτησης</vt:lpstr>
      <vt:lpstr>Δραστηριότητα</vt:lpstr>
      <vt:lpstr>Τι θα πρέπει να προσέχουμε όταν επισκεπτόμαστε μια ιστοσελίδα; </vt:lpstr>
      <vt:lpstr>Δραστηριότητα</vt:lpstr>
      <vt:lpstr>Διαδίκτυο των Πραγμάτων (ΔτΠ)</vt:lpstr>
      <vt:lpstr>Διαδίκτυο των Πραγμάτων (ΔτΠ)</vt:lpstr>
      <vt:lpstr>Άλλες συσκευές και η εμπλοκή τους με το Διαδίκτυο των Πραγμάτων</vt:lpstr>
      <vt:lpstr>Άλλες συσκευές και η εμπλοκή τους με το Διαδίκτυο των Πραγμάτων</vt:lpstr>
      <vt:lpstr>Κίνδυνοι από τη χρήση του Διαδίκτυου των Πραγμάτων</vt:lpstr>
      <vt:lpstr>Πνευματικά Δικαιώματα</vt:lpstr>
      <vt:lpstr>Πνευματικά Δικαιώματα - Έργα</vt:lpstr>
      <vt:lpstr>Δίκαιη Χρήση</vt:lpstr>
      <vt:lpstr>Δίκαιη Χρήση</vt:lpstr>
      <vt:lpstr>Δημόσιος Τομέας </vt:lpstr>
      <vt:lpstr>Άδειες Creative Commons </vt:lpstr>
      <vt:lpstr>Άδειες Creative Commons </vt:lpstr>
      <vt:lpstr>Παρουσίαση του PowerPoint</vt:lpstr>
      <vt:lpstr>Πνευματικά Δικαιώματα και Τεχνητή Νοημοσύνη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dc:creator>
  <cp:lastModifiedBy>ΕΛΕΝΗ</cp:lastModifiedBy>
  <cp:revision>18</cp:revision>
  <dcterms:created xsi:type="dcterms:W3CDTF">2024-11-17T16:11:21Z</dcterms:created>
  <dcterms:modified xsi:type="dcterms:W3CDTF">2025-01-26T15:31:37Z</dcterms:modified>
</cp:coreProperties>
</file>