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300" r:id="rId5"/>
    <p:sldId id="299" r:id="rId6"/>
    <p:sldId id="259" r:id="rId7"/>
    <p:sldId id="260" r:id="rId8"/>
    <p:sldId id="301" r:id="rId9"/>
    <p:sldId id="302" r:id="rId10"/>
    <p:sldId id="292" r:id="rId11"/>
    <p:sldId id="303" r:id="rId12"/>
    <p:sldId id="261" r:id="rId13"/>
    <p:sldId id="293" r:id="rId14"/>
    <p:sldId id="305" r:id="rId15"/>
    <p:sldId id="306" r:id="rId16"/>
    <p:sldId id="313" r:id="rId17"/>
    <p:sldId id="307" r:id="rId18"/>
    <p:sldId id="308" r:id="rId19"/>
    <p:sldId id="309" r:id="rId20"/>
    <p:sldId id="310" r:id="rId21"/>
    <p:sldId id="311" r:id="rId22"/>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947" autoAdjust="0"/>
  </p:normalViewPr>
  <p:slideViewPr>
    <p:cSldViewPr snapToGrid="0">
      <p:cViewPr varScale="1">
        <p:scale>
          <a:sx n="73" d="100"/>
          <a:sy n="73" d="100"/>
        </p:scale>
        <p:origin x="3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CC8CF682-8D50-4E60-89D0-D21761B6DC2A}" type="datetimeFigureOut">
              <a:rPr lang="el-GR" smtClean="0"/>
              <a:t>6/4/2025</a:t>
            </a:fld>
            <a:endParaRPr lang="el-GR"/>
          </a:p>
        </p:txBody>
      </p:sp>
      <p:sp>
        <p:nvSpPr>
          <p:cNvPr id="4" name="Θέση εικόνας διαφάνειας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E230A395-2472-41EA-BF29-ED4284E08705}" type="slidenum">
              <a:rPr lang="el-GR" smtClean="0"/>
              <a:t>‹#›</a:t>
            </a:fld>
            <a:endParaRPr lang="el-GR"/>
          </a:p>
        </p:txBody>
      </p:sp>
    </p:spTree>
    <p:extLst>
      <p:ext uri="{BB962C8B-B14F-4D97-AF65-F5344CB8AC3E}">
        <p14:creationId xmlns:p14="http://schemas.microsoft.com/office/powerpoint/2010/main" val="125544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230A395-2472-41EA-BF29-ED4284E08705}" type="slidenum">
              <a:rPr lang="el-GR" smtClean="0"/>
              <a:t>2</a:t>
            </a:fld>
            <a:endParaRPr lang="el-GR"/>
          </a:p>
        </p:txBody>
      </p:sp>
    </p:spTree>
    <p:extLst>
      <p:ext uri="{BB962C8B-B14F-4D97-AF65-F5344CB8AC3E}">
        <p14:creationId xmlns:p14="http://schemas.microsoft.com/office/powerpoint/2010/main" val="366709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230A395-2472-41EA-BF29-ED4284E08705}" type="slidenum">
              <a:rPr lang="el-GR" smtClean="0"/>
              <a:t>12</a:t>
            </a:fld>
            <a:endParaRPr lang="el-GR"/>
          </a:p>
        </p:txBody>
      </p:sp>
    </p:spTree>
    <p:extLst>
      <p:ext uri="{BB962C8B-B14F-4D97-AF65-F5344CB8AC3E}">
        <p14:creationId xmlns:p14="http://schemas.microsoft.com/office/powerpoint/2010/main" val="38907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4/6/2025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88F4CB-FF11-DF5E-33BB-590A138FE9AE}"/>
              </a:ext>
            </a:extLst>
          </p:cNvPr>
          <p:cNvSpPr>
            <a:spLocks noGrp="1"/>
          </p:cNvSpPr>
          <p:nvPr>
            <p:ph type="ctrTitle"/>
          </p:nvPr>
        </p:nvSpPr>
        <p:spPr/>
        <p:txBody>
          <a:bodyPr/>
          <a:lstStyle/>
          <a:p>
            <a:r>
              <a:rPr lang="el-GR" dirty="0"/>
              <a:t>ΕΝΟΤΗΤΑ 8</a:t>
            </a:r>
          </a:p>
        </p:txBody>
      </p:sp>
      <p:sp>
        <p:nvSpPr>
          <p:cNvPr id="3" name="Υπότιτλος 2">
            <a:extLst>
              <a:ext uri="{FF2B5EF4-FFF2-40B4-BE49-F238E27FC236}">
                <a16:creationId xmlns:a16="http://schemas.microsoft.com/office/drawing/2014/main" id="{2C750CCC-524A-9B82-8A9A-1508929D92F7}"/>
              </a:ext>
            </a:extLst>
          </p:cNvPr>
          <p:cNvSpPr>
            <a:spLocks noGrp="1"/>
          </p:cNvSpPr>
          <p:nvPr>
            <p:ph type="subTitle" idx="1"/>
          </p:nvPr>
        </p:nvSpPr>
        <p:spPr/>
        <p:txBody>
          <a:bodyPr>
            <a:normAutofit/>
          </a:bodyPr>
          <a:lstStyle/>
          <a:p>
            <a:r>
              <a:rPr lang="el-GR" sz="4000" b="1" dirty="0"/>
              <a:t>ΑΛΓΟΡΙΘΜΙΚΗ</a:t>
            </a:r>
          </a:p>
        </p:txBody>
      </p:sp>
    </p:spTree>
    <p:extLst>
      <p:ext uri="{BB962C8B-B14F-4D97-AF65-F5344CB8AC3E}">
        <p14:creationId xmlns:p14="http://schemas.microsoft.com/office/powerpoint/2010/main" val="337711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F906E-98B7-F59E-6538-1E94CE5C5C2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D8689E0-9FDC-CABF-7F2B-3694EEA5AFFC}"/>
              </a:ext>
            </a:extLst>
          </p:cNvPr>
          <p:cNvSpPr>
            <a:spLocks noGrp="1"/>
          </p:cNvSpPr>
          <p:nvPr>
            <p:ph type="title"/>
          </p:nvPr>
        </p:nvSpPr>
        <p:spPr>
          <a:xfrm>
            <a:off x="2056897" y="208350"/>
            <a:ext cx="9357337" cy="1280890"/>
          </a:xfrm>
        </p:spPr>
        <p:txBody>
          <a:bodyPr>
            <a:normAutofit/>
          </a:bodyPr>
          <a:lstStyle/>
          <a:p>
            <a:r>
              <a:rPr lang="el-GR" sz="4900" dirty="0"/>
              <a:t>ΠΕΡΙΠΤΩΣΗ ΜΕΛΕΤΗΣ</a:t>
            </a:r>
          </a:p>
        </p:txBody>
      </p:sp>
      <p:pic>
        <p:nvPicPr>
          <p:cNvPr id="5" name="Εικόνα 4">
            <a:extLst>
              <a:ext uri="{FF2B5EF4-FFF2-40B4-BE49-F238E27FC236}">
                <a16:creationId xmlns:a16="http://schemas.microsoft.com/office/drawing/2014/main" id="{C0C98F49-4F8E-93BF-BB0E-45AFD51E42BB}"/>
              </a:ext>
            </a:extLst>
          </p:cNvPr>
          <p:cNvPicPr>
            <a:picLocks noChangeAspect="1"/>
          </p:cNvPicPr>
          <p:nvPr/>
        </p:nvPicPr>
        <p:blipFill>
          <a:blip r:embed="rId2"/>
          <a:stretch>
            <a:fillRect/>
          </a:stretch>
        </p:blipFill>
        <p:spPr>
          <a:xfrm>
            <a:off x="2963917" y="1536848"/>
            <a:ext cx="8526309" cy="3467584"/>
          </a:xfrm>
          <a:prstGeom prst="rect">
            <a:avLst/>
          </a:prstGeom>
        </p:spPr>
      </p:pic>
    </p:spTree>
    <p:extLst>
      <p:ext uri="{BB962C8B-B14F-4D97-AF65-F5344CB8AC3E}">
        <p14:creationId xmlns:p14="http://schemas.microsoft.com/office/powerpoint/2010/main" val="270303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08D19-1174-1F05-17E3-8D0142B9D16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91270E8-D417-9FCF-7BD8-621E31CDBB81}"/>
              </a:ext>
            </a:extLst>
          </p:cNvPr>
          <p:cNvSpPr>
            <a:spLocks noGrp="1"/>
          </p:cNvSpPr>
          <p:nvPr>
            <p:ph type="title"/>
          </p:nvPr>
        </p:nvSpPr>
        <p:spPr>
          <a:xfrm>
            <a:off x="1541891" y="75016"/>
            <a:ext cx="2967048" cy="895236"/>
          </a:xfrm>
        </p:spPr>
        <p:txBody>
          <a:bodyPr>
            <a:normAutofit/>
          </a:bodyPr>
          <a:lstStyle/>
          <a:p>
            <a:r>
              <a:rPr lang="el-GR" sz="2000" b="1" dirty="0"/>
              <a:t>ΠΡΟΒΛΗΜΑ ΑΝΑΜΙΞΕΩΝ</a:t>
            </a:r>
          </a:p>
        </p:txBody>
      </p:sp>
      <p:pic>
        <p:nvPicPr>
          <p:cNvPr id="6" name="Εικόνα 5">
            <a:extLst>
              <a:ext uri="{FF2B5EF4-FFF2-40B4-BE49-F238E27FC236}">
                <a16:creationId xmlns:a16="http://schemas.microsoft.com/office/drawing/2014/main" id="{39902E39-E9A8-5491-4A38-6BA2DCB0F158}"/>
              </a:ext>
            </a:extLst>
          </p:cNvPr>
          <p:cNvPicPr>
            <a:picLocks noChangeAspect="1"/>
          </p:cNvPicPr>
          <p:nvPr/>
        </p:nvPicPr>
        <p:blipFill>
          <a:blip r:embed="rId2"/>
          <a:stretch>
            <a:fillRect/>
          </a:stretch>
        </p:blipFill>
        <p:spPr>
          <a:xfrm>
            <a:off x="312990" y="1338556"/>
            <a:ext cx="5245471" cy="5519444"/>
          </a:xfrm>
          <a:prstGeom prst="rect">
            <a:avLst/>
          </a:prstGeom>
        </p:spPr>
      </p:pic>
      <p:pic>
        <p:nvPicPr>
          <p:cNvPr id="8" name="Εικόνα 7">
            <a:extLst>
              <a:ext uri="{FF2B5EF4-FFF2-40B4-BE49-F238E27FC236}">
                <a16:creationId xmlns:a16="http://schemas.microsoft.com/office/drawing/2014/main" id="{F80B1FF1-0D62-01C6-3FBD-0B6F8231907A}"/>
              </a:ext>
            </a:extLst>
          </p:cNvPr>
          <p:cNvPicPr>
            <a:picLocks noChangeAspect="1"/>
          </p:cNvPicPr>
          <p:nvPr/>
        </p:nvPicPr>
        <p:blipFill>
          <a:blip r:embed="rId3"/>
          <a:stretch>
            <a:fillRect/>
          </a:stretch>
        </p:blipFill>
        <p:spPr>
          <a:xfrm>
            <a:off x="5558461" y="0"/>
            <a:ext cx="5639587" cy="6830378"/>
          </a:xfrm>
          <a:prstGeom prst="rect">
            <a:avLst/>
          </a:prstGeom>
        </p:spPr>
      </p:pic>
    </p:spTree>
    <p:extLst>
      <p:ext uri="{BB962C8B-B14F-4D97-AF65-F5344CB8AC3E}">
        <p14:creationId xmlns:p14="http://schemas.microsoft.com/office/powerpoint/2010/main" val="2780889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0C02-C20A-AFFB-8A1B-47CACDE091FD}"/>
            </a:ext>
          </a:extLst>
        </p:cNvPr>
        <p:cNvGrpSpPr/>
        <p:nvPr/>
      </p:nvGrpSpPr>
      <p:grpSpPr>
        <a:xfrm>
          <a:off x="0" y="0"/>
          <a:ext cx="0" cy="0"/>
          <a:chOff x="0" y="0"/>
          <a:chExt cx="0" cy="0"/>
        </a:xfrm>
      </p:grpSpPr>
      <p:pic>
        <p:nvPicPr>
          <p:cNvPr id="9" name="Εικόνα 8">
            <a:extLst>
              <a:ext uri="{FF2B5EF4-FFF2-40B4-BE49-F238E27FC236}">
                <a16:creationId xmlns:a16="http://schemas.microsoft.com/office/drawing/2014/main" id="{CA701607-5D0B-5EDE-463B-E92A4E0E5077}"/>
              </a:ext>
            </a:extLst>
          </p:cNvPr>
          <p:cNvPicPr>
            <a:picLocks noChangeAspect="1"/>
          </p:cNvPicPr>
          <p:nvPr/>
        </p:nvPicPr>
        <p:blipFill>
          <a:blip r:embed="rId3"/>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DBBD0A50-F57F-983D-2BA0-C394A51AFB85}"/>
              </a:ext>
            </a:extLst>
          </p:cNvPr>
          <p:cNvSpPr txBox="1"/>
          <p:nvPr/>
        </p:nvSpPr>
        <p:spPr>
          <a:xfrm>
            <a:off x="9196552" y="252248"/>
            <a:ext cx="2869324" cy="369332"/>
          </a:xfrm>
          <a:prstGeom prst="rect">
            <a:avLst/>
          </a:prstGeom>
          <a:noFill/>
        </p:spPr>
        <p:txBody>
          <a:bodyPr wrap="square" rtlCol="0">
            <a:spAutoFit/>
          </a:bodyPr>
          <a:lstStyle/>
          <a:p>
            <a:r>
              <a:rPr lang="el-GR" b="1" dirty="0"/>
              <a:t>ΑΛΓΟΡΙΘΜΟΙ&gt;ΚΑΝΑΤΕΣ</a:t>
            </a:r>
          </a:p>
        </p:txBody>
      </p:sp>
    </p:spTree>
    <p:extLst>
      <p:ext uri="{BB962C8B-B14F-4D97-AF65-F5344CB8AC3E}">
        <p14:creationId xmlns:p14="http://schemas.microsoft.com/office/powerpoint/2010/main" val="3950615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EAE10-9C1B-9BF7-518E-72B028FFBB1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3EC5CB9-9BD6-990D-C40E-D4E290648861}"/>
              </a:ext>
            </a:extLst>
          </p:cNvPr>
          <p:cNvSpPr>
            <a:spLocks noGrp="1"/>
          </p:cNvSpPr>
          <p:nvPr>
            <p:ph type="title"/>
          </p:nvPr>
        </p:nvSpPr>
        <p:spPr>
          <a:xfrm>
            <a:off x="2056897" y="208350"/>
            <a:ext cx="8911687" cy="1280890"/>
          </a:xfrm>
        </p:spPr>
        <p:txBody>
          <a:bodyPr>
            <a:normAutofit/>
          </a:bodyPr>
          <a:lstStyle/>
          <a:p>
            <a:r>
              <a:rPr lang="el-GR" sz="4400" dirty="0"/>
              <a:t>ΒΑΣΙΚΟΙ ΣΤΟΧΟΙ</a:t>
            </a:r>
          </a:p>
        </p:txBody>
      </p:sp>
      <p:pic>
        <p:nvPicPr>
          <p:cNvPr id="7" name="Εικόνα 6">
            <a:extLst>
              <a:ext uri="{FF2B5EF4-FFF2-40B4-BE49-F238E27FC236}">
                <a16:creationId xmlns:a16="http://schemas.microsoft.com/office/drawing/2014/main" id="{89C8BDF1-5CF3-5E19-C4A0-F4072770B92D}"/>
              </a:ext>
            </a:extLst>
          </p:cNvPr>
          <p:cNvPicPr>
            <a:picLocks noChangeAspect="1"/>
          </p:cNvPicPr>
          <p:nvPr/>
        </p:nvPicPr>
        <p:blipFill>
          <a:blip r:embed="rId2"/>
          <a:stretch>
            <a:fillRect/>
          </a:stretch>
        </p:blipFill>
        <p:spPr>
          <a:xfrm>
            <a:off x="648050" y="1489240"/>
            <a:ext cx="11440893" cy="2662346"/>
          </a:xfrm>
          <a:prstGeom prst="rect">
            <a:avLst/>
          </a:prstGeom>
        </p:spPr>
      </p:pic>
    </p:spTree>
    <p:extLst>
      <p:ext uri="{BB962C8B-B14F-4D97-AF65-F5344CB8AC3E}">
        <p14:creationId xmlns:p14="http://schemas.microsoft.com/office/powerpoint/2010/main" val="123236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FD1EAA-8643-3B51-FC78-2991EFF78F16}"/>
              </a:ext>
            </a:extLst>
          </p:cNvPr>
          <p:cNvSpPr>
            <a:spLocks noGrp="1"/>
          </p:cNvSpPr>
          <p:nvPr>
            <p:ph type="title"/>
          </p:nvPr>
        </p:nvSpPr>
        <p:spPr>
          <a:xfrm>
            <a:off x="2592925" y="624110"/>
            <a:ext cx="8911687" cy="704193"/>
          </a:xfrm>
        </p:spPr>
        <p:txBody>
          <a:bodyPr/>
          <a:lstStyle/>
          <a:p>
            <a:r>
              <a:rPr lang="el-GR" dirty="0"/>
              <a:t>ΑΛΓΟΡΙΘΜΟΣ</a:t>
            </a:r>
          </a:p>
        </p:txBody>
      </p:sp>
      <p:sp>
        <p:nvSpPr>
          <p:cNvPr id="3" name="Θέση περιεχομένου 2">
            <a:extLst>
              <a:ext uri="{FF2B5EF4-FFF2-40B4-BE49-F238E27FC236}">
                <a16:creationId xmlns:a16="http://schemas.microsoft.com/office/drawing/2014/main" id="{4D767605-8E2E-8C45-F161-AB39346041E3}"/>
              </a:ext>
            </a:extLst>
          </p:cNvPr>
          <p:cNvSpPr>
            <a:spLocks noGrp="1"/>
          </p:cNvSpPr>
          <p:nvPr>
            <p:ph idx="1"/>
          </p:nvPr>
        </p:nvSpPr>
        <p:spPr>
          <a:xfrm>
            <a:off x="1313794" y="1552903"/>
            <a:ext cx="10043674" cy="704193"/>
          </a:xfrm>
        </p:spPr>
        <p:txBody>
          <a:bodyPr/>
          <a:lstStyle/>
          <a:p>
            <a:pPr marL="0" indent="0">
              <a:buNone/>
            </a:pPr>
            <a:r>
              <a:rPr lang="el-GR" sz="1800" b="0" i="0" u="none" strike="noStrike" baseline="0" dirty="0">
                <a:solidFill>
                  <a:srgbClr val="000000"/>
                </a:solidFill>
                <a:latin typeface="Calibri" panose="020F0502020204030204" pitchFamily="34" charset="0"/>
              </a:rPr>
              <a:t>Ο </a:t>
            </a:r>
            <a:r>
              <a:rPr lang="el-GR" sz="1800" b="1" i="0" u="none" strike="noStrike" baseline="0" dirty="0">
                <a:solidFill>
                  <a:srgbClr val="000000"/>
                </a:solidFill>
                <a:latin typeface="Calibri" panose="020F0502020204030204" pitchFamily="34" charset="0"/>
              </a:rPr>
              <a:t>αλγόριθμος (</a:t>
            </a:r>
            <a:r>
              <a:rPr lang="el-GR" sz="1800" b="1" i="0" u="none" strike="noStrike" baseline="0" dirty="0" err="1">
                <a:solidFill>
                  <a:srgbClr val="000000"/>
                </a:solidFill>
                <a:latin typeface="Calibri" panose="020F0502020204030204" pitchFamily="34" charset="0"/>
              </a:rPr>
              <a:t>algorithm</a:t>
            </a:r>
            <a:r>
              <a:rPr lang="el-GR" sz="1800" b="1"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είναι μια ακολουθία από αυστηρά καθορισμένα βήματα που είναι εκτελέσιμα σε πεπερασμένο χρόνο και έχουν στόχο την επίλυση ενός προβλήματος. 	</a:t>
            </a:r>
          </a:p>
          <a:p>
            <a:endParaRPr lang="el-GR" dirty="0"/>
          </a:p>
        </p:txBody>
      </p:sp>
      <p:sp>
        <p:nvSpPr>
          <p:cNvPr id="4" name="TextBox 3">
            <a:extLst>
              <a:ext uri="{FF2B5EF4-FFF2-40B4-BE49-F238E27FC236}">
                <a16:creationId xmlns:a16="http://schemas.microsoft.com/office/drawing/2014/main" id="{638D0344-464A-FD5C-223B-1B7B20C0BB0E}"/>
              </a:ext>
            </a:extLst>
          </p:cNvPr>
          <p:cNvSpPr txBox="1"/>
          <p:nvPr/>
        </p:nvSpPr>
        <p:spPr>
          <a:xfrm>
            <a:off x="1313793" y="2459421"/>
            <a:ext cx="10783613" cy="3970318"/>
          </a:xfrm>
          <a:prstGeom prst="rect">
            <a:avLst/>
          </a:prstGeom>
          <a:noFill/>
        </p:spPr>
        <p:txBody>
          <a:bodyPr wrap="square" rtlCol="0">
            <a:spAutoFit/>
          </a:bodyPr>
          <a:lstStyle/>
          <a:p>
            <a:r>
              <a:rPr lang="el-GR" sz="1800" b="1" i="0" u="none" strike="noStrike" baseline="0" dirty="0">
                <a:solidFill>
                  <a:srgbClr val="000000"/>
                </a:solidFill>
                <a:latin typeface="Calibri" panose="020F0502020204030204" pitchFamily="34" charset="0"/>
              </a:rPr>
              <a:t>Δραστηριότητα  </a:t>
            </a:r>
            <a:r>
              <a:rPr lang="el-GR" sz="1800" b="0" i="0" u="none" strike="noStrike" baseline="0" dirty="0">
                <a:solidFill>
                  <a:srgbClr val="000000"/>
                </a:solidFill>
                <a:latin typeface="Calibri" panose="020F0502020204030204" pitchFamily="34" charset="0"/>
              </a:rPr>
              <a:t>	</a:t>
            </a:r>
          </a:p>
          <a:p>
            <a:r>
              <a:rPr lang="el-GR" sz="1800" b="0" i="0" u="none" strike="noStrike" baseline="0" dirty="0">
                <a:solidFill>
                  <a:srgbClr val="000000"/>
                </a:solidFill>
                <a:latin typeface="Calibri" panose="020F0502020204030204" pitchFamily="34" charset="0"/>
              </a:rPr>
              <a:t>Να βάλετε στη σειρά τα βήματα εκτέλεσης μιας απλής συνταγής για μακαρόνια με σάλτσα. </a:t>
            </a:r>
          </a:p>
          <a:p>
            <a:r>
              <a:rPr lang="el-GR" sz="1800" b="1" i="0" u="none" strike="noStrike" baseline="0" dirty="0">
                <a:solidFill>
                  <a:srgbClr val="000000"/>
                </a:solidFill>
                <a:latin typeface="Calibri" panose="020F0502020204030204" pitchFamily="34" charset="0"/>
              </a:rPr>
              <a:t>1. </a:t>
            </a:r>
            <a:r>
              <a:rPr lang="el-GR" sz="1800" b="0" i="0" u="none" strike="noStrike" baseline="0" dirty="0">
                <a:solidFill>
                  <a:srgbClr val="000000"/>
                </a:solidFill>
                <a:latin typeface="Calibri" panose="020F0502020204030204" pitchFamily="34" charset="0"/>
              </a:rPr>
              <a:t>Σερβίρετε τα μακαρόνια με σάλτσα ντομάτας και από πάνω ρίχνετε πιπέρι </a:t>
            </a:r>
          </a:p>
          <a:p>
            <a:r>
              <a:rPr lang="el-GR" sz="1800" b="1" i="0" u="none" strike="noStrike" baseline="0" dirty="0">
                <a:solidFill>
                  <a:srgbClr val="000000"/>
                </a:solidFill>
                <a:latin typeface="Calibri" panose="020F0502020204030204" pitchFamily="34" charset="0"/>
              </a:rPr>
              <a:t>2. </a:t>
            </a:r>
            <a:r>
              <a:rPr lang="el-GR" sz="1800" b="0" i="0" u="none" strike="noStrike" baseline="0" dirty="0">
                <a:solidFill>
                  <a:srgbClr val="000000"/>
                </a:solidFill>
                <a:latin typeface="Calibri" panose="020F0502020204030204" pitchFamily="34" charset="0"/>
              </a:rPr>
              <a:t> Αφού στραγγίσετε τα μακαρόνια, τα βάζετε πίσω στην κατσαρόλα με λάδι και βούτυρο και ανακατεύετε. </a:t>
            </a:r>
          </a:p>
          <a:p>
            <a:r>
              <a:rPr lang="el-GR" sz="1800" b="1" i="0" u="none" strike="noStrike" baseline="0" dirty="0">
                <a:solidFill>
                  <a:srgbClr val="000000"/>
                </a:solidFill>
                <a:latin typeface="Calibri" panose="020F0502020204030204" pitchFamily="34" charset="0"/>
              </a:rPr>
              <a:t>3. </a:t>
            </a:r>
            <a:r>
              <a:rPr lang="el-GR" sz="1800" b="0" i="0" u="none" strike="noStrike" baseline="0" dirty="0">
                <a:solidFill>
                  <a:srgbClr val="000000"/>
                </a:solidFill>
                <a:latin typeface="Calibri" panose="020F0502020204030204" pitchFamily="34" charset="0"/>
              </a:rPr>
              <a:t> Βράζετε τα μακαρόνια για 8 λεπτά. </a:t>
            </a:r>
          </a:p>
          <a:p>
            <a:r>
              <a:rPr lang="el-GR" sz="1800" b="1" i="0" u="none" strike="noStrike" baseline="0" dirty="0">
                <a:solidFill>
                  <a:srgbClr val="000000"/>
                </a:solidFill>
                <a:latin typeface="Calibri" panose="020F0502020204030204" pitchFamily="34" charset="0"/>
              </a:rPr>
              <a:t>4. </a:t>
            </a:r>
            <a:r>
              <a:rPr lang="el-GR" sz="1800" b="0" i="0" u="none" strike="noStrike" baseline="0" dirty="0">
                <a:solidFill>
                  <a:srgbClr val="000000"/>
                </a:solidFill>
                <a:latin typeface="Calibri" panose="020F0502020204030204" pitchFamily="34" charset="0"/>
              </a:rPr>
              <a:t> Περιμένετε μέχρι να βράσει το νερό. </a:t>
            </a:r>
          </a:p>
          <a:p>
            <a:r>
              <a:rPr lang="el-GR" sz="1800" b="1" i="0" u="none" strike="noStrike" baseline="0" dirty="0">
                <a:solidFill>
                  <a:srgbClr val="000000"/>
                </a:solidFill>
                <a:latin typeface="Calibri" panose="020F0502020204030204" pitchFamily="34" charset="0"/>
              </a:rPr>
              <a:t>5. </a:t>
            </a:r>
            <a:r>
              <a:rPr lang="el-GR" sz="1800" b="0" i="0" u="none" strike="noStrike" baseline="0" dirty="0">
                <a:solidFill>
                  <a:srgbClr val="000000"/>
                </a:solidFill>
                <a:latin typeface="Calibri" panose="020F0502020204030204" pitchFamily="34" charset="0"/>
              </a:rPr>
              <a:t> Κλείστε το μάτι της κουζίνας.  </a:t>
            </a:r>
          </a:p>
          <a:p>
            <a:pPr marL="342900" indent="-342900">
              <a:buAutoNum type="arabicPeriod" startAt="6"/>
            </a:pPr>
            <a:r>
              <a:rPr lang="el-GR" sz="1800" b="0" i="0" u="none" strike="noStrike" baseline="0" dirty="0">
                <a:solidFill>
                  <a:srgbClr val="000000"/>
                </a:solidFill>
                <a:latin typeface="Calibri" panose="020F0502020204030204" pitchFamily="34" charset="0"/>
              </a:rPr>
              <a:t>Ανοίξτε το μάτι της κουζίνας.</a:t>
            </a:r>
          </a:p>
          <a:p>
            <a:pPr marL="342900" indent="-342900">
              <a:buAutoNum type="arabicPeriod" startAt="6"/>
            </a:pPr>
            <a:r>
              <a:rPr lang="el-GR" sz="1800" b="0" i="0" u="none" strike="noStrike" baseline="0" dirty="0">
                <a:solidFill>
                  <a:srgbClr val="000000"/>
                </a:solidFill>
                <a:latin typeface="Calibri" panose="020F0502020204030204" pitchFamily="34" charset="0"/>
              </a:rPr>
              <a:t>Βάλτε τα μακαρόνια στην κατσαρόλα. </a:t>
            </a:r>
          </a:p>
          <a:p>
            <a:r>
              <a:rPr lang="el-GR" sz="1800" b="1" i="0" u="none" strike="noStrike" baseline="0" dirty="0">
                <a:solidFill>
                  <a:srgbClr val="000000"/>
                </a:solidFill>
                <a:latin typeface="Calibri" panose="020F0502020204030204" pitchFamily="34" charset="0"/>
              </a:rPr>
              <a:t>8. </a:t>
            </a:r>
            <a:r>
              <a:rPr lang="el-GR" sz="1800" b="0" i="0" u="none" strike="noStrike" baseline="0" dirty="0">
                <a:solidFill>
                  <a:srgbClr val="000000"/>
                </a:solidFill>
                <a:latin typeface="Calibri" panose="020F0502020204030204" pitchFamily="34" charset="0"/>
              </a:rPr>
              <a:t> Στραγγίστε τα μακαρόνια και στη συνέχεια σερβίρετε στα πιάτα.  </a:t>
            </a:r>
          </a:p>
          <a:p>
            <a:r>
              <a:rPr lang="el-GR" sz="1800" b="1" i="0" u="none" strike="noStrike" baseline="0" dirty="0">
                <a:solidFill>
                  <a:srgbClr val="000000"/>
                </a:solidFill>
                <a:latin typeface="Calibri" panose="020F0502020204030204" pitchFamily="34" charset="0"/>
              </a:rPr>
              <a:t>9. </a:t>
            </a:r>
            <a:r>
              <a:rPr lang="el-GR" sz="1800" b="0" i="0" u="none" strike="noStrike" baseline="0" dirty="0">
                <a:solidFill>
                  <a:srgbClr val="000000"/>
                </a:solidFill>
                <a:latin typeface="Calibri" panose="020F0502020204030204" pitchFamily="34" charset="0"/>
              </a:rPr>
              <a:t>Γεμίστε την κατσαρόλα με νερό από τη βρύση. </a:t>
            </a:r>
          </a:p>
          <a:p>
            <a:r>
              <a:rPr lang="el-GR" sz="1800" b="1" i="0" u="none" strike="noStrike" baseline="0" dirty="0">
                <a:solidFill>
                  <a:srgbClr val="000000"/>
                </a:solidFill>
                <a:latin typeface="Calibri" panose="020F0502020204030204" pitchFamily="34" charset="0"/>
              </a:rPr>
              <a:t>10. </a:t>
            </a:r>
            <a:r>
              <a:rPr lang="el-GR" sz="1800" b="0" i="0" u="none" strike="noStrike" baseline="0" dirty="0">
                <a:solidFill>
                  <a:srgbClr val="000000"/>
                </a:solidFill>
                <a:latin typeface="Calibri" panose="020F0502020204030204" pitchFamily="34" charset="0"/>
              </a:rPr>
              <a:t> Τοποθετήστε την κατσαρόλα στο μάτι της κουζίνας. </a:t>
            </a:r>
          </a:p>
          <a:p>
            <a:r>
              <a:rPr lang="el-GR" sz="1800" b="0" i="0" u="none" strike="noStrike" baseline="0" dirty="0">
                <a:solidFill>
                  <a:srgbClr val="000000"/>
                </a:solidFill>
                <a:latin typeface="Calibri" panose="020F0502020204030204" pitchFamily="34" charset="0"/>
              </a:rPr>
              <a:t>  </a:t>
            </a:r>
          </a:p>
          <a:p>
            <a:endParaRPr lang="el-GR" dirty="0"/>
          </a:p>
        </p:txBody>
      </p:sp>
    </p:spTree>
    <p:extLst>
      <p:ext uri="{BB962C8B-B14F-4D97-AF65-F5344CB8AC3E}">
        <p14:creationId xmlns:p14="http://schemas.microsoft.com/office/powerpoint/2010/main" val="222068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AC4D56-7124-4A65-C9E9-C4494CC9F150}"/>
              </a:ext>
            </a:extLst>
          </p:cNvPr>
          <p:cNvSpPr>
            <a:spLocks noGrp="1"/>
          </p:cNvSpPr>
          <p:nvPr>
            <p:ph type="title"/>
          </p:nvPr>
        </p:nvSpPr>
        <p:spPr>
          <a:xfrm>
            <a:off x="1713187" y="624110"/>
            <a:ext cx="9791426" cy="1280890"/>
          </a:xfrm>
        </p:spPr>
        <p:txBody>
          <a:bodyPr/>
          <a:lstStyle/>
          <a:p>
            <a:r>
              <a:rPr lang="el-GR" dirty="0"/>
              <a:t>ΚΑΘΕ ΑΛΓΟΡΙΘΜΟΣ ΚΑΘΟΡΙΖΕΤΑΙ ΑΠΟ 5 ΧΑΡΑΚΤΗΡΙΣΤΙΚΑ</a:t>
            </a:r>
          </a:p>
        </p:txBody>
      </p:sp>
      <p:sp>
        <p:nvSpPr>
          <p:cNvPr id="3" name="Θέση περιεχομένου 2">
            <a:extLst>
              <a:ext uri="{FF2B5EF4-FFF2-40B4-BE49-F238E27FC236}">
                <a16:creationId xmlns:a16="http://schemas.microsoft.com/office/drawing/2014/main" id="{D5281F98-1875-8146-D6CC-44FD1AA9AF34}"/>
              </a:ext>
            </a:extLst>
          </p:cNvPr>
          <p:cNvSpPr>
            <a:spLocks noGrp="1"/>
          </p:cNvSpPr>
          <p:nvPr>
            <p:ph idx="1"/>
          </p:nvPr>
        </p:nvSpPr>
        <p:spPr>
          <a:xfrm>
            <a:off x="882869" y="2133600"/>
            <a:ext cx="10621743" cy="3777622"/>
          </a:xfrm>
        </p:spPr>
        <p:txBody>
          <a:bodyPr>
            <a:normAutofit/>
          </a:bodyPr>
          <a:lstStyle/>
          <a:p>
            <a:r>
              <a:rPr lang="el-GR" sz="1800" b="1" i="0" u="none" strike="noStrike" baseline="0" dirty="0" err="1">
                <a:solidFill>
                  <a:srgbClr val="000000"/>
                </a:solidFill>
                <a:latin typeface="Calibri" panose="020F0502020204030204" pitchFamily="34" charset="0"/>
              </a:rPr>
              <a:t>Καθοριστικότητα</a:t>
            </a:r>
            <a:r>
              <a:rPr lang="el-GR" sz="1800" b="0" i="0" u="none" strike="noStrike" baseline="0" dirty="0">
                <a:solidFill>
                  <a:srgbClr val="000000"/>
                </a:solidFill>
                <a:latin typeface="Calibri" panose="020F0502020204030204" pitchFamily="34" charset="0"/>
              </a:rPr>
              <a:t>: Κάθε βήμα πρέπει να είναι αυστηρά καθορισμένο και εκτελέσιμο σε κάθε περίπτωση. </a:t>
            </a:r>
          </a:p>
          <a:p>
            <a:r>
              <a:rPr lang="el-GR" sz="1800" b="1" i="0" u="none" strike="noStrike" baseline="0" dirty="0" err="1">
                <a:solidFill>
                  <a:srgbClr val="000000"/>
                </a:solidFill>
                <a:latin typeface="Calibri" panose="020F0502020204030204" pitchFamily="34" charset="0"/>
              </a:rPr>
              <a:t>Περατότητα</a:t>
            </a:r>
            <a:r>
              <a:rPr lang="el-GR" sz="1800" b="0" i="0" u="none" strike="noStrike" baseline="0" dirty="0">
                <a:solidFill>
                  <a:srgbClr val="000000"/>
                </a:solidFill>
                <a:latin typeface="Calibri" panose="020F0502020204030204" pitchFamily="34" charset="0"/>
              </a:rPr>
              <a:t>: Ο αλγόριθμος πρέπει να τερματίζει μετά από την εκτέλεση πεπερασμένου πλήθους βημάτων. </a:t>
            </a:r>
          </a:p>
          <a:p>
            <a:r>
              <a:rPr lang="el-GR" sz="1800" b="1" i="0" u="none" strike="noStrike" baseline="0" dirty="0">
                <a:solidFill>
                  <a:srgbClr val="000000"/>
                </a:solidFill>
                <a:latin typeface="Calibri" panose="020F0502020204030204" pitchFamily="34" charset="0"/>
              </a:rPr>
              <a:t>Είσοδος</a:t>
            </a:r>
            <a:r>
              <a:rPr lang="el-GR" sz="1800" b="0" i="0" u="none" strike="noStrike" baseline="0" dirty="0">
                <a:solidFill>
                  <a:srgbClr val="000000"/>
                </a:solidFill>
                <a:latin typeface="Calibri" panose="020F0502020204030204" pitchFamily="34" charset="0"/>
              </a:rPr>
              <a:t>: Ένας αλγόριθμος μπορεί να έχει καμία, μία ή περισσότερες εισόδους, οι οποίες αντιστοιχούν στα δεδομένα που πρέπει να χρησιμοποιήσει για να επιλύσει το πρόβλημα. </a:t>
            </a:r>
          </a:p>
          <a:p>
            <a:r>
              <a:rPr lang="el-GR" sz="1800" b="1" i="0" u="none" strike="noStrike" baseline="0" dirty="0">
                <a:solidFill>
                  <a:srgbClr val="000000"/>
                </a:solidFill>
                <a:latin typeface="Calibri" panose="020F0502020204030204" pitchFamily="34" charset="0"/>
              </a:rPr>
              <a:t>Έξοδος</a:t>
            </a:r>
            <a:r>
              <a:rPr lang="el-GR" sz="1800" b="0" i="0" u="none" strike="noStrike" baseline="0" dirty="0">
                <a:solidFill>
                  <a:srgbClr val="000000"/>
                </a:solidFill>
                <a:latin typeface="Calibri" panose="020F0502020204030204" pitchFamily="34" charset="0"/>
              </a:rPr>
              <a:t>: Ένας αλγόριθμος, πρέπει να έχει τουλάχιστον μία έξοδο, η οποία αντιστοιχεί στη λύση του προβλήματος. </a:t>
            </a:r>
          </a:p>
          <a:p>
            <a:r>
              <a:rPr lang="el-GR" sz="1800" b="1" i="0" u="none" strike="noStrike" baseline="0" dirty="0">
                <a:solidFill>
                  <a:srgbClr val="000000"/>
                </a:solidFill>
                <a:latin typeface="Calibri" panose="020F0502020204030204" pitchFamily="34" charset="0"/>
              </a:rPr>
              <a:t>Αποτελεσματικότητα</a:t>
            </a:r>
            <a:r>
              <a:rPr lang="el-GR" sz="1800" b="0" i="0" u="none" strike="noStrike" baseline="0" dirty="0">
                <a:solidFill>
                  <a:srgbClr val="000000"/>
                </a:solidFill>
                <a:latin typeface="Calibri" panose="020F0502020204030204" pitchFamily="34" charset="0"/>
              </a:rPr>
              <a:t>: Κάθε βήμα του αλγορίθμου πρέπει να είναι αρκετά απλό, ώστε να μπορεί να εκτελεστεί από την υπολογιστική μηχανή για την οποία απευθύνεται. Για παράδειγμα, αν ο αλγόριθμος απευθύνεται σε ανθρώπους, θα πρέπει να μπορεί να εκτελεστεί με χαρτί και μολύβι από έναν άνθρωπο ακολουθώντας απλές και κατανοητές εντολές. </a:t>
            </a:r>
          </a:p>
          <a:p>
            <a:r>
              <a:rPr lang="el-GR" sz="1800" b="0" i="0" u="none" strike="noStrike" baseline="0" dirty="0">
                <a:solidFill>
                  <a:srgbClr val="000000"/>
                </a:solidFill>
                <a:latin typeface="Calibri" panose="020F0502020204030204" pitchFamily="34" charset="0"/>
              </a:rPr>
              <a:t>	</a:t>
            </a:r>
          </a:p>
          <a:p>
            <a:endParaRPr lang="el-GR" dirty="0"/>
          </a:p>
        </p:txBody>
      </p:sp>
    </p:spTree>
    <p:extLst>
      <p:ext uri="{BB962C8B-B14F-4D97-AF65-F5344CB8AC3E}">
        <p14:creationId xmlns:p14="http://schemas.microsoft.com/office/powerpoint/2010/main" val="23705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4863-2688-4DF8-CAF6-EAF65336C145}"/>
              </a:ext>
            </a:extLst>
          </p:cNvPr>
          <p:cNvSpPr txBox="1"/>
          <p:nvPr/>
        </p:nvSpPr>
        <p:spPr>
          <a:xfrm>
            <a:off x="1912883" y="975368"/>
            <a:ext cx="4498427" cy="4801314"/>
          </a:xfrm>
          <a:prstGeom prst="rect">
            <a:avLst/>
          </a:prstGeom>
          <a:noFill/>
        </p:spPr>
        <p:txBody>
          <a:bodyPr wrap="square">
            <a:spAutoFit/>
          </a:bodyPr>
          <a:lstStyle/>
          <a:p>
            <a:r>
              <a:rPr lang="el-GR" sz="1800" b="1" i="0" u="none" strike="noStrike" baseline="0" dirty="0">
                <a:solidFill>
                  <a:srgbClr val="000000"/>
                </a:solidFill>
                <a:latin typeface="Calibri" panose="020F0502020204030204" pitchFamily="34" charset="0"/>
              </a:rPr>
              <a:t>Δραστηριότητα 6 - Έξοδος από Λαβύρινθο </a:t>
            </a:r>
            <a:r>
              <a:rPr lang="el-GR" sz="1800" b="0" i="0" u="none" strike="noStrike" baseline="0" dirty="0">
                <a:solidFill>
                  <a:srgbClr val="000000"/>
                </a:solidFill>
                <a:latin typeface="Calibri" panose="020F0502020204030204" pitchFamily="34" charset="0"/>
              </a:rPr>
              <a:t>	</a:t>
            </a:r>
          </a:p>
          <a:p>
            <a:r>
              <a:rPr lang="el-GR" sz="1800" b="0" i="0" u="none" strike="noStrike" baseline="0" dirty="0">
                <a:solidFill>
                  <a:srgbClr val="000000"/>
                </a:solidFill>
                <a:latin typeface="Calibri" panose="020F0502020204030204" pitchFamily="34" charset="0"/>
              </a:rPr>
              <a:t>Να περιγράψετε έναν αλγόριθμο για την έξοδο από τον παρακάτω λαβύρινθο, αν υποθέσουμε ότι το κόκκινο βέλος δείχνει την είσοδο και το πράσινο βέλος δείχνει την έξοδο. 	</a:t>
            </a:r>
          </a:p>
          <a:p>
            <a:r>
              <a:rPr lang="el-GR" sz="1800" b="0" i="0" u="none" strike="noStrike" baseline="0" dirty="0">
                <a:solidFill>
                  <a:srgbClr val="000000"/>
                </a:solidFill>
                <a:latin typeface="Calibri" panose="020F0502020204030204" pitchFamily="34" charset="0"/>
              </a:rPr>
              <a:t>Μια παλιά στρατηγική που οδηγεί, σχεδόν πάντα, στην έξοδο του λαβυρίνθου είναι ο κανόνας του δεξιού χεριού. Τοποθετούμε το δεξί μας χέρι στον τοίχο, προχωράμε και δεν το αφήνουμε ποτέ. Με αυτόν τον τρόπο, σε κάθε στροφή θα πηγαίνουμε δεξιά. Έτσι, δε θα περάσουμε ποτέ δύο φορές από το ίδιο σημείο και αν υπάρχει έξοδος θα τη βρούμε σίγουρα. Η μόνη προϋπόθεση για να </a:t>
            </a:r>
            <a:r>
              <a:rPr lang="el-GR" sz="1800" b="0" i="0" u="none" strike="noStrike" baseline="0" dirty="0" err="1">
                <a:solidFill>
                  <a:srgbClr val="000000"/>
                </a:solidFill>
                <a:latin typeface="Calibri" panose="020F0502020204030204" pitchFamily="34" charset="0"/>
              </a:rPr>
              <a:t>λει-τουργήσει</a:t>
            </a:r>
            <a:r>
              <a:rPr lang="el-GR" sz="1800" b="0" i="0" u="none" strike="noStrike" baseline="0" dirty="0">
                <a:solidFill>
                  <a:srgbClr val="000000"/>
                </a:solidFill>
                <a:latin typeface="Calibri" panose="020F0502020204030204" pitchFamily="34" charset="0"/>
              </a:rPr>
              <a:t> αυτός ο κανόνας είναι να μην υ-</a:t>
            </a:r>
            <a:r>
              <a:rPr lang="el-GR" sz="1800" b="0" i="0" u="none" strike="noStrike" baseline="0" dirty="0" err="1">
                <a:solidFill>
                  <a:srgbClr val="000000"/>
                </a:solidFill>
                <a:latin typeface="Calibri" panose="020F0502020204030204" pitchFamily="34" charset="0"/>
              </a:rPr>
              <a:t>πάρχουν</a:t>
            </a:r>
            <a:r>
              <a:rPr lang="el-GR" sz="1800" b="0" i="0" u="none" strike="noStrike" baseline="0" dirty="0">
                <a:solidFill>
                  <a:srgbClr val="000000"/>
                </a:solidFill>
                <a:latin typeface="Calibri" panose="020F0502020204030204" pitchFamily="34" charset="0"/>
              </a:rPr>
              <a:t> κενά στον τοίχο. 	</a:t>
            </a:r>
          </a:p>
        </p:txBody>
      </p:sp>
      <p:pic>
        <p:nvPicPr>
          <p:cNvPr id="7" name="Εικόνα 6">
            <a:extLst>
              <a:ext uri="{FF2B5EF4-FFF2-40B4-BE49-F238E27FC236}">
                <a16:creationId xmlns:a16="http://schemas.microsoft.com/office/drawing/2014/main" id="{4053AA52-57D6-0BBE-655D-BF59CD8464EF}"/>
              </a:ext>
            </a:extLst>
          </p:cNvPr>
          <p:cNvPicPr>
            <a:picLocks noChangeAspect="1"/>
          </p:cNvPicPr>
          <p:nvPr/>
        </p:nvPicPr>
        <p:blipFill>
          <a:blip r:embed="rId2"/>
          <a:stretch>
            <a:fillRect/>
          </a:stretch>
        </p:blipFill>
        <p:spPr>
          <a:xfrm>
            <a:off x="7007778" y="1181070"/>
            <a:ext cx="5136602" cy="3075620"/>
          </a:xfrm>
          <a:prstGeom prst="rect">
            <a:avLst/>
          </a:prstGeom>
        </p:spPr>
      </p:pic>
    </p:spTree>
    <p:extLst>
      <p:ext uri="{BB962C8B-B14F-4D97-AF65-F5344CB8AC3E}">
        <p14:creationId xmlns:p14="http://schemas.microsoft.com/office/powerpoint/2010/main" val="321465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C0E55-C6A1-6A64-6E80-EF343F9D956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57B5434-A88F-5749-32B8-FD968410E613}"/>
              </a:ext>
            </a:extLst>
          </p:cNvPr>
          <p:cNvSpPr>
            <a:spLocks noGrp="1"/>
          </p:cNvSpPr>
          <p:nvPr>
            <p:ph type="title"/>
          </p:nvPr>
        </p:nvSpPr>
        <p:spPr>
          <a:xfrm>
            <a:off x="1713187" y="624110"/>
            <a:ext cx="9791426" cy="1280890"/>
          </a:xfrm>
        </p:spPr>
        <p:txBody>
          <a:bodyPr/>
          <a:lstStyle/>
          <a:p>
            <a:r>
              <a:rPr lang="el-GR" dirty="0"/>
              <a:t>ΑΛΓΟΡΙΘΜΟΙ ΚΡΥΠΤΟΓΡΑΦΗΣΗΣ</a:t>
            </a:r>
          </a:p>
        </p:txBody>
      </p:sp>
      <p:sp>
        <p:nvSpPr>
          <p:cNvPr id="3" name="Θέση περιεχομένου 2">
            <a:extLst>
              <a:ext uri="{FF2B5EF4-FFF2-40B4-BE49-F238E27FC236}">
                <a16:creationId xmlns:a16="http://schemas.microsoft.com/office/drawing/2014/main" id="{1DAA2DD4-1767-7D4B-6D96-FDEDA5EABBCC}"/>
              </a:ext>
            </a:extLst>
          </p:cNvPr>
          <p:cNvSpPr>
            <a:spLocks noGrp="1"/>
          </p:cNvSpPr>
          <p:nvPr>
            <p:ph idx="1"/>
          </p:nvPr>
        </p:nvSpPr>
        <p:spPr>
          <a:xfrm>
            <a:off x="882869" y="2133600"/>
            <a:ext cx="10621743" cy="4582510"/>
          </a:xfrm>
        </p:spPr>
        <p:txBody>
          <a:bodyPr>
            <a:normAutofit/>
          </a:bodyPr>
          <a:lstStyle/>
          <a:p>
            <a:pPr marL="0" indent="0">
              <a:buNone/>
            </a:pPr>
            <a:r>
              <a:rPr lang="el-GR" sz="1800" b="0" i="0" u="none" strike="noStrike" baseline="0" dirty="0">
                <a:solidFill>
                  <a:srgbClr val="000000"/>
                </a:solidFill>
                <a:latin typeface="Calibri" panose="020F0502020204030204" pitchFamily="34" charset="0"/>
              </a:rPr>
              <a:t>Στην κρυπτογραφία χρησιμοποιούνται συνήθως οι όροι </a:t>
            </a:r>
            <a:r>
              <a:rPr lang="el-GR" sz="1800" b="1" i="1" u="none" strike="noStrike" baseline="0" dirty="0">
                <a:solidFill>
                  <a:srgbClr val="000000"/>
                </a:solidFill>
                <a:latin typeface="Calibri" panose="020F0502020204030204" pitchFamily="34" charset="0"/>
              </a:rPr>
              <a:t>κανονικό αλφάβητο </a:t>
            </a:r>
            <a:r>
              <a:rPr lang="el-GR" sz="1800" b="0" i="0" u="none" strike="noStrike" baseline="0" dirty="0">
                <a:solidFill>
                  <a:srgbClr val="000000"/>
                </a:solidFill>
                <a:latin typeface="Calibri" panose="020F0502020204030204" pitchFamily="34" charset="0"/>
              </a:rPr>
              <a:t>για να αναφερθούν στο αλφάβητο στο οποίο έχει γραφεί το αρχικό μήνυμα και </a:t>
            </a:r>
            <a:r>
              <a:rPr lang="el-GR" sz="1800" b="1" i="1" u="none" strike="noStrike" baseline="0" dirty="0">
                <a:solidFill>
                  <a:srgbClr val="000000"/>
                </a:solidFill>
                <a:latin typeface="Calibri" panose="020F0502020204030204" pitchFamily="34" charset="0"/>
              </a:rPr>
              <a:t>κρυπτογραφικό αλφάβητο </a:t>
            </a:r>
            <a:r>
              <a:rPr lang="el-GR" sz="1800" b="0" i="0" u="none" strike="noStrike" baseline="0" dirty="0">
                <a:solidFill>
                  <a:srgbClr val="000000"/>
                </a:solidFill>
                <a:latin typeface="Calibri" panose="020F0502020204030204" pitchFamily="34" charset="0"/>
              </a:rPr>
              <a:t>που αναφέρεται στο κρυπτογραφημένο μήνυμα. Για εύκολη κρυπτογράφηση/αποκρυπτογράφηση τοποθετούμε το κανονικό πάνω από το κρυπτογραφικό αλφάβητο, ώστε να φαίνεται πως κρυπτογραφείται κάθε γράμμα, όπως φαίνεται στο παρακάτω σχήμα. </a:t>
            </a:r>
          </a:p>
          <a:p>
            <a:pPr marL="0" indent="0">
              <a:buNone/>
            </a:pPr>
            <a:r>
              <a:rPr lang="el-GR" sz="1800" b="0" i="0" u="none" strike="noStrike" baseline="0" dirty="0">
                <a:solidFill>
                  <a:srgbClr val="000000"/>
                </a:solidFill>
                <a:latin typeface="Calibri" panose="020F0502020204030204" pitchFamily="34" charset="0"/>
              </a:rPr>
              <a:t>Ο αριθμός των θέσεων που μετακινείται (ολισθαίνει) το αλφάβητο είναι το μυστικό κλειδί που χρειαζόμαστε για να αποκρυπτογραφήσουμε το μήνυμα που θα λάβουμε </a:t>
            </a:r>
            <a:endParaRPr lang="en-US" sz="1800" b="0" i="0" u="none" strike="noStrike" baseline="0" dirty="0">
              <a:solidFill>
                <a:srgbClr val="000000"/>
              </a:solidFill>
              <a:latin typeface="Calibri" panose="020F0502020204030204" pitchFamily="34" charset="0"/>
            </a:endParaRPr>
          </a:p>
          <a:p>
            <a:pPr marL="0" indent="0">
              <a:buNone/>
            </a:pPr>
            <a:endParaRPr lang="el-GR" sz="1800" b="0" i="0" u="none" strike="noStrike" baseline="0" dirty="0">
              <a:solidFill>
                <a:srgbClr val="000000"/>
              </a:solidFill>
              <a:latin typeface="Calibri" panose="020F0502020204030204" pitchFamily="34" charset="0"/>
            </a:endParaRPr>
          </a:p>
          <a:p>
            <a:pPr marL="0" indent="0">
              <a:buNone/>
            </a:pPr>
            <a:endParaRPr lang="el-GR" dirty="0"/>
          </a:p>
        </p:txBody>
      </p:sp>
      <p:pic>
        <p:nvPicPr>
          <p:cNvPr id="5" name="Εικόνα 4">
            <a:extLst>
              <a:ext uri="{FF2B5EF4-FFF2-40B4-BE49-F238E27FC236}">
                <a16:creationId xmlns:a16="http://schemas.microsoft.com/office/drawing/2014/main" id="{35F731B8-0EA0-DEB1-2221-9BE228A8CF52}"/>
              </a:ext>
            </a:extLst>
          </p:cNvPr>
          <p:cNvPicPr>
            <a:picLocks noChangeAspect="1"/>
          </p:cNvPicPr>
          <p:nvPr/>
        </p:nvPicPr>
        <p:blipFill>
          <a:blip r:embed="rId2"/>
          <a:stretch>
            <a:fillRect/>
          </a:stretch>
        </p:blipFill>
        <p:spPr>
          <a:xfrm>
            <a:off x="1597572" y="4566471"/>
            <a:ext cx="7220958" cy="1571844"/>
          </a:xfrm>
          <a:prstGeom prst="rect">
            <a:avLst/>
          </a:prstGeom>
        </p:spPr>
      </p:pic>
    </p:spTree>
    <p:extLst>
      <p:ext uri="{BB962C8B-B14F-4D97-AF65-F5344CB8AC3E}">
        <p14:creationId xmlns:p14="http://schemas.microsoft.com/office/powerpoint/2010/main" val="428851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0558B0-28F8-33FD-BE9D-D5685A720A69}"/>
              </a:ext>
            </a:extLst>
          </p:cNvPr>
          <p:cNvSpPr>
            <a:spLocks noGrp="1"/>
          </p:cNvSpPr>
          <p:nvPr>
            <p:ph type="title"/>
          </p:nvPr>
        </p:nvSpPr>
        <p:spPr/>
        <p:txBody>
          <a:bodyPr/>
          <a:lstStyle/>
          <a:p>
            <a:r>
              <a:rPr lang="el-GR" dirty="0"/>
              <a:t>ΔΡΑΣΤΗΡΙΟΤΗΤΑ</a:t>
            </a:r>
          </a:p>
        </p:txBody>
      </p:sp>
      <p:sp>
        <p:nvSpPr>
          <p:cNvPr id="3" name="Θέση περιεχομένου 2">
            <a:extLst>
              <a:ext uri="{FF2B5EF4-FFF2-40B4-BE49-F238E27FC236}">
                <a16:creationId xmlns:a16="http://schemas.microsoft.com/office/drawing/2014/main" id="{A08A354E-7FC4-2F6A-B9D5-3584ACF83489}"/>
              </a:ext>
            </a:extLst>
          </p:cNvPr>
          <p:cNvSpPr>
            <a:spLocks noGrp="1"/>
          </p:cNvSpPr>
          <p:nvPr>
            <p:ph idx="1"/>
          </p:nvPr>
        </p:nvSpPr>
        <p:spPr/>
        <p:txBody>
          <a:bodyPr/>
          <a:lstStyle/>
          <a:p>
            <a:pPr marL="0" indent="0">
              <a:buNone/>
            </a:pPr>
            <a:r>
              <a:rPr lang="el-GR" sz="2000" b="1" i="0" u="none" strike="noStrike" baseline="0" dirty="0" err="1">
                <a:solidFill>
                  <a:srgbClr val="000000"/>
                </a:solidFill>
                <a:latin typeface="Calibri" panose="020F0502020204030204" pitchFamily="34" charset="0"/>
              </a:rPr>
              <a:t>Κρυπτανάλυση</a:t>
            </a:r>
            <a:r>
              <a:rPr lang="el-GR" sz="2000" b="1" i="0" u="none" strike="noStrike" baseline="0" dirty="0">
                <a:solidFill>
                  <a:srgbClr val="000000"/>
                </a:solidFill>
                <a:latin typeface="Calibri" panose="020F0502020204030204" pitchFamily="34" charset="0"/>
              </a:rPr>
              <a:t> </a:t>
            </a:r>
            <a:r>
              <a:rPr lang="el-GR" sz="2000" b="0" i="0" u="none" strike="noStrike" baseline="0" dirty="0">
                <a:solidFill>
                  <a:srgbClr val="000000"/>
                </a:solidFill>
                <a:latin typeface="Calibri" panose="020F0502020204030204" pitchFamily="34" charset="0"/>
              </a:rPr>
              <a:t>	</a:t>
            </a:r>
          </a:p>
          <a:p>
            <a:pPr marL="0" indent="0">
              <a:buNone/>
            </a:pPr>
            <a:r>
              <a:rPr lang="el-GR" sz="2000" b="0" i="0" u="none" strike="noStrike" baseline="0" dirty="0">
                <a:solidFill>
                  <a:srgbClr val="000000"/>
                </a:solidFill>
                <a:latin typeface="Calibri" panose="020F0502020204030204" pitchFamily="34" charset="0"/>
              </a:rPr>
              <a:t>Χωριστείτε σε ομάδες των 3-4 ατόμων στην τάξη. </a:t>
            </a:r>
          </a:p>
          <a:p>
            <a:pPr marL="0" indent="0">
              <a:buNone/>
            </a:pPr>
            <a:r>
              <a:rPr lang="el-GR" sz="2000" b="0" i="0" u="none" strike="noStrike" baseline="0" dirty="0">
                <a:solidFill>
                  <a:srgbClr val="000000"/>
                </a:solidFill>
                <a:latin typeface="Calibri" panose="020F0502020204030204" pitchFamily="34" charset="0"/>
              </a:rPr>
              <a:t>Επιλέξτε το μυστικό κλειδί της κρυπτογράφησης και κρυπτογραφήστε με αυτό μια φράση. </a:t>
            </a:r>
          </a:p>
          <a:p>
            <a:pPr marL="0" indent="0">
              <a:buNone/>
            </a:pPr>
            <a:r>
              <a:rPr lang="el-GR" sz="2000" b="0" i="0" u="none" strike="noStrike" baseline="0" dirty="0">
                <a:solidFill>
                  <a:srgbClr val="000000"/>
                </a:solidFill>
                <a:latin typeface="Calibri" panose="020F0502020204030204" pitchFamily="34" charset="0"/>
              </a:rPr>
              <a:t>Στη συνέχεια, να γράψετε στον πίνακα το κρυπτογραφημένο μήνυμα. </a:t>
            </a:r>
          </a:p>
          <a:p>
            <a:pPr marL="0" indent="0">
              <a:buNone/>
            </a:pPr>
            <a:r>
              <a:rPr lang="el-GR" sz="2000" b="0" i="0" u="none" strike="noStrike" baseline="0" dirty="0">
                <a:solidFill>
                  <a:srgbClr val="000000"/>
                </a:solidFill>
                <a:latin typeface="Calibri" panose="020F0502020204030204" pitchFamily="34" charset="0"/>
              </a:rPr>
              <a:t>Ο στόχος είναι να βρείτε τα κλειδιά των άλλων ομάδων και να αποκρυπτογραφήσετε τα μηνύματά τους. 	</a:t>
            </a:r>
          </a:p>
          <a:p>
            <a:endParaRPr lang="el-GR" dirty="0"/>
          </a:p>
        </p:txBody>
      </p:sp>
    </p:spTree>
    <p:extLst>
      <p:ext uri="{BB962C8B-B14F-4D97-AF65-F5344CB8AC3E}">
        <p14:creationId xmlns:p14="http://schemas.microsoft.com/office/powerpoint/2010/main" val="1668665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34D701A-B51E-EB48-3E8F-D9F461F6201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0926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D95AD0-3E98-65FE-3D0C-17ADA1368208}"/>
              </a:ext>
            </a:extLst>
          </p:cNvPr>
          <p:cNvSpPr>
            <a:spLocks noGrp="1"/>
          </p:cNvSpPr>
          <p:nvPr>
            <p:ph type="title"/>
          </p:nvPr>
        </p:nvSpPr>
        <p:spPr>
          <a:xfrm>
            <a:off x="1681655" y="434464"/>
            <a:ext cx="9367321" cy="1583521"/>
          </a:xfrm>
        </p:spPr>
        <p:txBody>
          <a:bodyPr>
            <a:normAutofit/>
          </a:bodyPr>
          <a:lstStyle/>
          <a:p>
            <a:r>
              <a:rPr lang="el-GR" sz="4000" dirty="0"/>
              <a:t>Αλγοριθμική είναι η μελέτη των αλγορίθμων</a:t>
            </a:r>
          </a:p>
        </p:txBody>
      </p:sp>
      <p:pic>
        <p:nvPicPr>
          <p:cNvPr id="13" name="Εικόνα 12">
            <a:extLst>
              <a:ext uri="{FF2B5EF4-FFF2-40B4-BE49-F238E27FC236}">
                <a16:creationId xmlns:a16="http://schemas.microsoft.com/office/drawing/2014/main" id="{619C72F6-98BB-E7F1-C226-024C67D52EC2}"/>
              </a:ext>
            </a:extLst>
          </p:cNvPr>
          <p:cNvPicPr>
            <a:picLocks noChangeAspect="1"/>
          </p:cNvPicPr>
          <p:nvPr/>
        </p:nvPicPr>
        <p:blipFill>
          <a:blip r:embed="rId3"/>
          <a:stretch>
            <a:fillRect/>
          </a:stretch>
        </p:blipFill>
        <p:spPr>
          <a:xfrm>
            <a:off x="581553" y="1902372"/>
            <a:ext cx="11260121" cy="4955628"/>
          </a:xfrm>
          <a:prstGeom prst="rect">
            <a:avLst/>
          </a:prstGeom>
        </p:spPr>
      </p:pic>
    </p:spTree>
    <p:extLst>
      <p:ext uri="{BB962C8B-B14F-4D97-AF65-F5344CB8AC3E}">
        <p14:creationId xmlns:p14="http://schemas.microsoft.com/office/powerpoint/2010/main" val="79182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FD9BD84-70AD-7829-A8F0-AB7D4EB17682}"/>
              </a:ext>
            </a:extLst>
          </p:cNvPr>
          <p:cNvPicPr>
            <a:picLocks noChangeAspect="1"/>
          </p:cNvPicPr>
          <p:nvPr/>
        </p:nvPicPr>
        <p:blipFill>
          <a:blip r:embed="rId2"/>
          <a:stretch>
            <a:fillRect/>
          </a:stretch>
        </p:blipFill>
        <p:spPr>
          <a:xfrm>
            <a:off x="0" y="0"/>
            <a:ext cx="12402207" cy="6858000"/>
          </a:xfrm>
          <a:prstGeom prst="rect">
            <a:avLst/>
          </a:prstGeom>
        </p:spPr>
      </p:pic>
    </p:spTree>
    <p:extLst>
      <p:ext uri="{BB962C8B-B14F-4D97-AF65-F5344CB8AC3E}">
        <p14:creationId xmlns:p14="http://schemas.microsoft.com/office/powerpoint/2010/main" val="4122815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58BB5B21-9E0A-2D90-D1C9-2073C676FDF5}"/>
              </a:ext>
            </a:extLst>
          </p:cNvPr>
          <p:cNvSpPr>
            <a:spLocks noGrp="1"/>
          </p:cNvSpPr>
          <p:nvPr>
            <p:ph type="title"/>
          </p:nvPr>
        </p:nvSpPr>
        <p:spPr>
          <a:xfrm>
            <a:off x="1836180" y="624110"/>
            <a:ext cx="8911687" cy="1280890"/>
          </a:xfrm>
        </p:spPr>
        <p:txBody>
          <a:bodyPr>
            <a:normAutofit fontScale="90000"/>
          </a:bodyPr>
          <a:lstStyle/>
          <a:p>
            <a:r>
              <a:rPr lang="el-GR" dirty="0" err="1"/>
              <a:t>Grace</a:t>
            </a:r>
            <a:r>
              <a:rPr lang="el-GR" dirty="0"/>
              <a:t> </a:t>
            </a:r>
            <a:r>
              <a:rPr lang="el-GR" dirty="0" err="1"/>
              <a:t>Hopper</a:t>
            </a:r>
            <a:r>
              <a:rPr lang="el-GR" dirty="0"/>
              <a:t>: Μια πρωτοπόρος στον σχεδιασμό γλωσσών προγραμματισμού </a:t>
            </a:r>
          </a:p>
        </p:txBody>
      </p:sp>
      <p:sp>
        <p:nvSpPr>
          <p:cNvPr id="7" name="Θέση περιεχομένου 6">
            <a:extLst>
              <a:ext uri="{FF2B5EF4-FFF2-40B4-BE49-F238E27FC236}">
                <a16:creationId xmlns:a16="http://schemas.microsoft.com/office/drawing/2014/main" id="{18343F27-BFD3-584A-D13F-D496B7AF71C1}"/>
              </a:ext>
            </a:extLst>
          </p:cNvPr>
          <p:cNvSpPr>
            <a:spLocks noGrp="1"/>
          </p:cNvSpPr>
          <p:nvPr>
            <p:ph idx="1"/>
          </p:nvPr>
        </p:nvSpPr>
        <p:spPr>
          <a:xfrm>
            <a:off x="676329" y="1905000"/>
            <a:ext cx="6470705" cy="3777622"/>
          </a:xfrm>
        </p:spPr>
        <p:txBody>
          <a:bodyPr/>
          <a:lstStyle/>
          <a:p>
            <a:pPr marL="0" indent="0">
              <a:buNone/>
            </a:pPr>
            <a:r>
              <a:rPr lang="el-GR" sz="1800" b="0" i="0" u="none" strike="noStrike" baseline="0" dirty="0">
                <a:solidFill>
                  <a:srgbClr val="000000"/>
                </a:solidFill>
                <a:latin typeface="Calibri" panose="020F0502020204030204" pitchFamily="34" charset="0"/>
              </a:rPr>
              <a:t>Η </a:t>
            </a:r>
            <a:r>
              <a:rPr lang="el-GR" sz="1800" b="1" i="0" u="none" strike="noStrike" baseline="0" dirty="0" err="1">
                <a:solidFill>
                  <a:srgbClr val="000000"/>
                </a:solidFill>
                <a:latin typeface="Calibri" panose="020F0502020204030204" pitchFamily="34" charset="0"/>
              </a:rPr>
              <a:t>Grace</a:t>
            </a:r>
            <a:r>
              <a:rPr lang="el-GR" sz="1800" b="1" i="0" u="none" strike="noStrike" baseline="0" dirty="0">
                <a:solidFill>
                  <a:srgbClr val="000000"/>
                </a:solidFill>
                <a:latin typeface="Calibri" panose="020F0502020204030204" pitchFamily="34" charset="0"/>
              </a:rPr>
              <a:t> </a:t>
            </a:r>
            <a:r>
              <a:rPr lang="el-GR" sz="1800" b="1" i="0" u="none" strike="noStrike" baseline="0" dirty="0" err="1">
                <a:solidFill>
                  <a:srgbClr val="000000"/>
                </a:solidFill>
                <a:latin typeface="Calibri" panose="020F0502020204030204" pitchFamily="34" charset="0"/>
              </a:rPr>
              <a:t>Hopper</a:t>
            </a:r>
            <a:r>
              <a:rPr lang="el-GR" sz="1800" b="0" i="0" u="none" strike="noStrike" baseline="0" dirty="0">
                <a:solidFill>
                  <a:srgbClr val="000000"/>
                </a:solidFill>
                <a:latin typeface="Calibri" panose="020F0502020204030204" pitchFamily="34" charset="0"/>
              </a:rPr>
              <a:t>, γνωστή και ως «</a:t>
            </a:r>
            <a:r>
              <a:rPr lang="el-GR" sz="1800" b="0" i="0" u="none" strike="noStrike" baseline="0" dirty="0" err="1">
                <a:solidFill>
                  <a:srgbClr val="000000"/>
                </a:solidFill>
                <a:latin typeface="Calibri" panose="020F0502020204030204" pitchFamily="34" charset="0"/>
              </a:rPr>
              <a:t>Amazing</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Grace</a:t>
            </a:r>
            <a:r>
              <a:rPr lang="el-GR" sz="1800" b="0" i="0" u="none" strike="noStrike" baseline="0" dirty="0">
                <a:solidFill>
                  <a:srgbClr val="000000"/>
                </a:solidFill>
                <a:latin typeface="Calibri" panose="020F0502020204030204" pitchFamily="34" charset="0"/>
              </a:rPr>
              <a:t>», ήταν μια Αμερικανίδα επιστήμονας υπολογιστών και ναύαρχος του Πολεμικού Ναυτικού των Ηνωμένων Πολιτειών. </a:t>
            </a:r>
          </a:p>
          <a:p>
            <a:pPr marL="0" indent="0">
              <a:buNone/>
            </a:pPr>
            <a:r>
              <a:rPr lang="el-GR" sz="1800" b="0" i="0" u="none" strike="noStrike" baseline="0" dirty="0">
                <a:solidFill>
                  <a:srgbClr val="000000"/>
                </a:solidFill>
                <a:latin typeface="Calibri" panose="020F0502020204030204" pitchFamily="34" charset="0"/>
              </a:rPr>
              <a:t>Θεωρείται ευρέως ως μια από τις πιο σημαντικές προσωπικότητες στην ιστορία της Πληροφορικής, καθώς συνέβαλε καθοριστικά στον σχεδιασμό και την ανάπτυξη της πρώτης γλώσσας προγραμματισμού υψηλού επιπέδου, της COBOL. </a:t>
            </a:r>
          </a:p>
          <a:p>
            <a:pPr marL="0" indent="0">
              <a:buNone/>
            </a:pPr>
            <a:r>
              <a:rPr lang="el-GR" sz="1800" b="0" i="0" u="none" strike="noStrike" baseline="0" dirty="0">
                <a:solidFill>
                  <a:srgbClr val="000000"/>
                </a:solidFill>
                <a:latin typeface="Calibri" panose="020F0502020204030204" pitchFamily="34" charset="0"/>
              </a:rPr>
              <a:t>Η </a:t>
            </a:r>
            <a:r>
              <a:rPr lang="el-GR" sz="1800" b="0" i="0" u="none" strike="noStrike" baseline="0" dirty="0" err="1">
                <a:solidFill>
                  <a:srgbClr val="000000"/>
                </a:solidFill>
                <a:latin typeface="Calibri" panose="020F0502020204030204" pitchFamily="34" charset="0"/>
              </a:rPr>
              <a:t>Hopper</a:t>
            </a:r>
            <a:r>
              <a:rPr lang="el-GR" sz="1800" b="0" i="0" u="none" strike="noStrike" baseline="0" dirty="0">
                <a:solidFill>
                  <a:srgbClr val="000000"/>
                </a:solidFill>
                <a:latin typeface="Calibri" panose="020F0502020204030204" pitchFamily="34" charset="0"/>
              </a:rPr>
              <a:t> θεωρείται η πρώτη που συνέλαβε την ιδέα μιας γλώσσας προγραμματισμού που θα χρησιμοποιούσε αγγλικές λέξεις αντί για τη γλώσσα μηχανής, όπου οι εντολές ήταν αριθμοί στο δυαδικό σύστημα. 	</a:t>
            </a:r>
          </a:p>
          <a:p>
            <a:pPr marL="0" indent="0">
              <a:buNone/>
            </a:pPr>
            <a:endParaRPr lang="el-GR" dirty="0"/>
          </a:p>
        </p:txBody>
      </p:sp>
      <p:pic>
        <p:nvPicPr>
          <p:cNvPr id="9" name="Εικόνα 8">
            <a:extLst>
              <a:ext uri="{FF2B5EF4-FFF2-40B4-BE49-F238E27FC236}">
                <a16:creationId xmlns:a16="http://schemas.microsoft.com/office/drawing/2014/main" id="{C350C064-BF59-4BF3-6214-D8AE468D4DDC}"/>
              </a:ext>
            </a:extLst>
          </p:cNvPr>
          <p:cNvPicPr>
            <a:picLocks noChangeAspect="1"/>
          </p:cNvPicPr>
          <p:nvPr/>
        </p:nvPicPr>
        <p:blipFill>
          <a:blip r:embed="rId2"/>
          <a:stretch>
            <a:fillRect/>
          </a:stretch>
        </p:blipFill>
        <p:spPr>
          <a:xfrm>
            <a:off x="7425118" y="1855076"/>
            <a:ext cx="3322749" cy="2897746"/>
          </a:xfrm>
          <a:prstGeom prst="rect">
            <a:avLst/>
          </a:prstGeom>
        </p:spPr>
      </p:pic>
    </p:spTree>
    <p:extLst>
      <p:ext uri="{BB962C8B-B14F-4D97-AF65-F5344CB8AC3E}">
        <p14:creationId xmlns:p14="http://schemas.microsoft.com/office/powerpoint/2010/main" val="196697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83050-05ED-181C-7A8D-4BF41B38740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CBDF5CC-A44F-2620-5B2F-154F1621B31D}"/>
              </a:ext>
            </a:extLst>
          </p:cNvPr>
          <p:cNvSpPr>
            <a:spLocks noGrp="1"/>
          </p:cNvSpPr>
          <p:nvPr>
            <p:ph type="title"/>
          </p:nvPr>
        </p:nvSpPr>
        <p:spPr>
          <a:xfrm>
            <a:off x="2056897" y="208350"/>
            <a:ext cx="9447715" cy="1280890"/>
          </a:xfrm>
        </p:spPr>
        <p:txBody>
          <a:bodyPr>
            <a:normAutofit/>
          </a:bodyPr>
          <a:lstStyle/>
          <a:p>
            <a:r>
              <a:rPr lang="el-GR" sz="5400" dirty="0"/>
              <a:t>ΑΝΑΛΥΣΗ ΠΡΟΒΛΗΜΑΤΟΣ</a:t>
            </a:r>
          </a:p>
        </p:txBody>
      </p:sp>
      <p:sp>
        <p:nvSpPr>
          <p:cNvPr id="3" name="Θέση περιεχομένου 2">
            <a:extLst>
              <a:ext uri="{FF2B5EF4-FFF2-40B4-BE49-F238E27FC236}">
                <a16:creationId xmlns:a16="http://schemas.microsoft.com/office/drawing/2014/main" id="{83FC45E8-4705-2337-EAC1-8E608F9D2FAA}"/>
              </a:ext>
            </a:extLst>
          </p:cNvPr>
          <p:cNvSpPr>
            <a:spLocks noGrp="1"/>
          </p:cNvSpPr>
          <p:nvPr>
            <p:ph idx="1"/>
          </p:nvPr>
        </p:nvSpPr>
        <p:spPr>
          <a:xfrm>
            <a:off x="599090" y="1687223"/>
            <a:ext cx="6018212" cy="3189578"/>
          </a:xfrm>
        </p:spPr>
        <p:txBody>
          <a:bodyPr/>
          <a:lstStyle/>
          <a:p>
            <a:r>
              <a:rPr lang="el-GR" sz="1800" b="1" i="0" u="none" strike="noStrike" baseline="0" dirty="0">
                <a:solidFill>
                  <a:srgbClr val="000000"/>
                </a:solidFill>
                <a:latin typeface="Calibri" panose="020F0502020204030204" pitchFamily="34" charset="0"/>
              </a:rPr>
              <a:t>Πρόβλημα </a:t>
            </a:r>
            <a:r>
              <a:rPr lang="el-GR" sz="1800" b="0" i="0" u="none" strike="noStrike" baseline="0" dirty="0">
                <a:solidFill>
                  <a:srgbClr val="000000"/>
                </a:solidFill>
                <a:latin typeface="Calibri" panose="020F0502020204030204" pitchFamily="34" charset="0"/>
              </a:rPr>
              <a:t>είναι μια κατάσταση η οποία απαιτεί λύση που δεν είναι γνωστή. 	</a:t>
            </a:r>
          </a:p>
          <a:p>
            <a:r>
              <a:rPr lang="el-GR" sz="1800" b="1" i="0" u="none" strike="noStrike" baseline="0" dirty="0">
                <a:solidFill>
                  <a:srgbClr val="000000"/>
                </a:solidFill>
                <a:latin typeface="Calibri" panose="020F0502020204030204" pitchFamily="34" charset="0"/>
              </a:rPr>
              <a:t>Προβλήματα συνδυαστικής</a:t>
            </a:r>
            <a:r>
              <a:rPr lang="el-GR" dirty="0">
                <a:solidFill>
                  <a:srgbClr val="000000"/>
                </a:solidFill>
                <a:latin typeface="Calibri" panose="020F0502020204030204" pitchFamily="34" charset="0"/>
              </a:rPr>
              <a:t>:</a:t>
            </a:r>
            <a:r>
              <a:rPr lang="el-GR" sz="1800" b="0" i="0" u="none" strike="noStrike" baseline="0" dirty="0">
                <a:solidFill>
                  <a:srgbClr val="000000"/>
                </a:solidFill>
                <a:latin typeface="Calibri" panose="020F0502020204030204" pitchFamily="34" charset="0"/>
              </a:rPr>
              <a:t> πρέπει να βρεθεί ο σωστός συνδυασμός που ικανοποιεί κάποια κριτήρια. 	</a:t>
            </a:r>
          </a:p>
          <a:p>
            <a:r>
              <a:rPr lang="el-GR" sz="1800" b="0" i="0" u="none" strike="noStrike" baseline="0" dirty="0">
                <a:solidFill>
                  <a:srgbClr val="000000"/>
                </a:solidFill>
                <a:latin typeface="Calibri" panose="020F0502020204030204" pitchFamily="34" charset="0"/>
              </a:rPr>
              <a:t>Το πιο γνωστό </a:t>
            </a:r>
            <a:r>
              <a:rPr lang="el-GR" dirty="0">
                <a:solidFill>
                  <a:srgbClr val="000000"/>
                </a:solidFill>
                <a:latin typeface="Calibri" panose="020F0502020204030204" pitchFamily="34" charset="0"/>
              </a:rPr>
              <a:t>πρόβλημα της κατηγορίας αυτής </a:t>
            </a:r>
            <a:r>
              <a:rPr lang="el-GR" sz="1800" b="0" i="0" u="none" strike="noStrike" baseline="0" dirty="0">
                <a:solidFill>
                  <a:srgbClr val="000000"/>
                </a:solidFill>
                <a:latin typeface="Calibri" panose="020F0502020204030204" pitchFamily="34" charset="0"/>
              </a:rPr>
              <a:t>είναι το πρόβλημα των </a:t>
            </a:r>
            <a:r>
              <a:rPr lang="el-GR" sz="1800" b="1" i="0" u="none" strike="noStrike" baseline="0" dirty="0">
                <a:solidFill>
                  <a:srgbClr val="000000"/>
                </a:solidFill>
                <a:latin typeface="Calibri" panose="020F0502020204030204" pitchFamily="34" charset="0"/>
              </a:rPr>
              <a:t>8 βασιλισσών</a:t>
            </a:r>
            <a:r>
              <a:rPr lang="el-GR" sz="1800" b="0" i="0" u="none" strike="noStrike" baseline="0" dirty="0">
                <a:solidFill>
                  <a:srgbClr val="000000"/>
                </a:solidFill>
                <a:latin typeface="Calibri" panose="020F0502020204030204" pitchFamily="34" charset="0"/>
              </a:rPr>
              <a:t>. Σύμφωνα με αυτό το πρόβλημα, πρέπει να τοποθετήσετε σε μια σκακιέρα 8 βασίλισσες χωρίς να απειλούνται μεταξύ τους. Δηλαδή, να μη βρεθούν δύο βασίλισσες στην ίδια γραμμή, στήλη ή διαγώνιο. 	</a:t>
            </a:r>
          </a:p>
          <a:p>
            <a:endParaRPr lang="el-GR" sz="1800" b="0" i="0" u="none" strike="noStrike" baseline="0" dirty="0">
              <a:solidFill>
                <a:srgbClr val="000000"/>
              </a:solidFill>
              <a:latin typeface="Calibri" panose="020F0502020204030204" pitchFamily="34" charset="0"/>
            </a:endParaRPr>
          </a:p>
          <a:p>
            <a:pPr marL="0" indent="0">
              <a:buNone/>
            </a:pPr>
            <a:endParaRPr lang="el-GR" sz="1800" b="0" i="0" u="none" strike="noStrike" baseline="0" dirty="0">
              <a:solidFill>
                <a:srgbClr val="000000"/>
              </a:solidFill>
              <a:latin typeface="Calibri" panose="020F0502020204030204" pitchFamily="34" charset="0"/>
            </a:endParaRPr>
          </a:p>
        </p:txBody>
      </p:sp>
      <p:pic>
        <p:nvPicPr>
          <p:cNvPr id="5" name="Εικόνα 4">
            <a:extLst>
              <a:ext uri="{FF2B5EF4-FFF2-40B4-BE49-F238E27FC236}">
                <a16:creationId xmlns:a16="http://schemas.microsoft.com/office/drawing/2014/main" id="{305872D7-33EE-166E-C8CA-41379E101586}"/>
              </a:ext>
            </a:extLst>
          </p:cNvPr>
          <p:cNvPicPr>
            <a:picLocks noChangeAspect="1"/>
          </p:cNvPicPr>
          <p:nvPr/>
        </p:nvPicPr>
        <p:blipFill>
          <a:blip r:embed="rId2"/>
          <a:stretch>
            <a:fillRect/>
          </a:stretch>
        </p:blipFill>
        <p:spPr>
          <a:xfrm>
            <a:off x="7238893" y="1306476"/>
            <a:ext cx="4087043" cy="4245048"/>
          </a:xfrm>
          <a:prstGeom prst="rect">
            <a:avLst/>
          </a:prstGeom>
        </p:spPr>
      </p:pic>
    </p:spTree>
    <p:extLst>
      <p:ext uri="{BB962C8B-B14F-4D97-AF65-F5344CB8AC3E}">
        <p14:creationId xmlns:p14="http://schemas.microsoft.com/office/powerpoint/2010/main" val="114207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21582-93BB-3479-D1E7-15AFF00F0767}"/>
            </a:ext>
          </a:extLst>
        </p:cNvPr>
        <p:cNvGrpSpPr/>
        <p:nvPr/>
      </p:nvGrpSpPr>
      <p:grpSpPr>
        <a:xfrm>
          <a:off x="0" y="0"/>
          <a:ext cx="0" cy="0"/>
          <a:chOff x="0" y="0"/>
          <a:chExt cx="0" cy="0"/>
        </a:xfrm>
      </p:grpSpPr>
      <p:pic>
        <p:nvPicPr>
          <p:cNvPr id="5" name="Εικόνα 4">
            <a:extLst>
              <a:ext uri="{FF2B5EF4-FFF2-40B4-BE49-F238E27FC236}">
                <a16:creationId xmlns:a16="http://schemas.microsoft.com/office/drawing/2014/main" id="{1A4FA97E-4573-D3D9-88BA-2D9A6040EE9F}"/>
              </a:ext>
            </a:extLst>
          </p:cNvPr>
          <p:cNvPicPr>
            <a:picLocks noChangeAspect="1"/>
          </p:cNvPicPr>
          <p:nvPr/>
        </p:nvPicPr>
        <p:blipFill>
          <a:blip r:embed="rId2"/>
          <a:srcRect t="12681"/>
          <a:stretch/>
        </p:blipFill>
        <p:spPr>
          <a:xfrm>
            <a:off x="681676" y="2756744"/>
            <a:ext cx="11510324" cy="3908344"/>
          </a:xfrm>
          <a:prstGeom prst="rect">
            <a:avLst/>
          </a:prstGeom>
        </p:spPr>
      </p:pic>
      <p:pic>
        <p:nvPicPr>
          <p:cNvPr id="12" name="Εικόνα 11">
            <a:extLst>
              <a:ext uri="{FF2B5EF4-FFF2-40B4-BE49-F238E27FC236}">
                <a16:creationId xmlns:a16="http://schemas.microsoft.com/office/drawing/2014/main" id="{4F1D9AD7-F1D0-02BE-654F-25C8E0C81323}"/>
              </a:ext>
            </a:extLst>
          </p:cNvPr>
          <p:cNvPicPr>
            <a:picLocks noChangeAspect="1"/>
          </p:cNvPicPr>
          <p:nvPr/>
        </p:nvPicPr>
        <p:blipFill>
          <a:blip r:embed="rId3"/>
          <a:stretch>
            <a:fillRect/>
          </a:stretch>
        </p:blipFill>
        <p:spPr>
          <a:xfrm>
            <a:off x="2301155" y="192912"/>
            <a:ext cx="7430537" cy="733527"/>
          </a:xfrm>
          <a:prstGeom prst="rect">
            <a:avLst/>
          </a:prstGeom>
        </p:spPr>
      </p:pic>
      <p:sp>
        <p:nvSpPr>
          <p:cNvPr id="13" name="TextBox 12">
            <a:extLst>
              <a:ext uri="{FF2B5EF4-FFF2-40B4-BE49-F238E27FC236}">
                <a16:creationId xmlns:a16="http://schemas.microsoft.com/office/drawing/2014/main" id="{CFC1A8DF-9312-0780-A9B7-5D7D9824018B}"/>
              </a:ext>
            </a:extLst>
          </p:cNvPr>
          <p:cNvSpPr txBox="1"/>
          <p:nvPr/>
        </p:nvSpPr>
        <p:spPr>
          <a:xfrm>
            <a:off x="882869" y="1456700"/>
            <a:ext cx="10293202" cy="1200329"/>
          </a:xfrm>
          <a:prstGeom prst="rect">
            <a:avLst/>
          </a:prstGeom>
          <a:noFill/>
        </p:spPr>
        <p:txBody>
          <a:bodyPr wrap="none" rtlCol="0">
            <a:spAutoFit/>
          </a:bodyPr>
          <a:lstStyle/>
          <a:p>
            <a:r>
              <a:rPr lang="el-GR" dirty="0"/>
              <a:t>Δοκιμάστε να το λύσετε στις κενές σκακιέρες στο φύλλο εργασίας που σας δόθηκε.</a:t>
            </a:r>
          </a:p>
          <a:p>
            <a:r>
              <a:rPr lang="el-GR" dirty="0"/>
              <a:t>Υπόδειξη: Δοκιμάστε απλά να ελέγξετε μόνο για κοινή γραμμή και στήλη και στη συνέχεια </a:t>
            </a:r>
          </a:p>
          <a:p>
            <a:r>
              <a:rPr lang="el-GR" dirty="0"/>
              <a:t>προσπαθήστε να βρείτε τη σχέση που πρέπει να συνδέει τις συντεταγμένες δυο βασιλισσών </a:t>
            </a:r>
          </a:p>
          <a:p>
            <a:r>
              <a:rPr lang="el-GR" dirty="0"/>
              <a:t>ώστε να βρίσκονται στην ίδια διαγώνιο. </a:t>
            </a:r>
          </a:p>
        </p:txBody>
      </p:sp>
    </p:spTree>
    <p:extLst>
      <p:ext uri="{BB962C8B-B14F-4D97-AF65-F5344CB8AC3E}">
        <p14:creationId xmlns:p14="http://schemas.microsoft.com/office/powerpoint/2010/main" val="224047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6F6A3-3B0E-9DFF-441C-4B004D4EAB2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8FE5193-6E98-BCEC-B50B-43F309DC4690}"/>
              </a:ext>
            </a:extLst>
          </p:cNvPr>
          <p:cNvSpPr>
            <a:spLocks noGrp="1"/>
          </p:cNvSpPr>
          <p:nvPr>
            <p:ph type="title"/>
          </p:nvPr>
        </p:nvSpPr>
        <p:spPr>
          <a:xfrm>
            <a:off x="2056897" y="208349"/>
            <a:ext cx="9447715" cy="1641471"/>
          </a:xfrm>
        </p:spPr>
        <p:txBody>
          <a:bodyPr>
            <a:normAutofit fontScale="90000"/>
          </a:bodyPr>
          <a:lstStyle/>
          <a:p>
            <a:r>
              <a:rPr lang="el-GR" sz="5400" dirty="0"/>
              <a:t>ΕΠΙΛΥΣΗ ΠΡΟΒΛΗΜΑΤΟΣ</a:t>
            </a:r>
            <a:br>
              <a:rPr lang="en-US" sz="5400" dirty="0"/>
            </a:br>
            <a:r>
              <a:rPr lang="en-US" sz="5400" b="1" dirty="0"/>
              <a:t>plastelina.net</a:t>
            </a:r>
            <a:br>
              <a:rPr lang="en-US" sz="5400" dirty="0"/>
            </a:br>
            <a:endParaRPr lang="el-GR" sz="5400" dirty="0"/>
          </a:p>
        </p:txBody>
      </p:sp>
      <p:pic>
        <p:nvPicPr>
          <p:cNvPr id="9" name="Εικόνα 8">
            <a:extLst>
              <a:ext uri="{FF2B5EF4-FFF2-40B4-BE49-F238E27FC236}">
                <a16:creationId xmlns:a16="http://schemas.microsoft.com/office/drawing/2014/main" id="{D46E0573-AEB2-4580-96E1-1A6041C58D4D}"/>
              </a:ext>
            </a:extLst>
          </p:cNvPr>
          <p:cNvPicPr>
            <a:picLocks noChangeAspect="1"/>
          </p:cNvPicPr>
          <p:nvPr/>
        </p:nvPicPr>
        <p:blipFill>
          <a:blip r:embed="rId2"/>
          <a:stretch>
            <a:fillRect/>
          </a:stretch>
        </p:blipFill>
        <p:spPr>
          <a:xfrm>
            <a:off x="2680569" y="2511972"/>
            <a:ext cx="5322770" cy="3676157"/>
          </a:xfrm>
          <a:prstGeom prst="rect">
            <a:avLst/>
          </a:prstGeom>
        </p:spPr>
      </p:pic>
    </p:spTree>
    <p:extLst>
      <p:ext uri="{BB962C8B-B14F-4D97-AF65-F5344CB8AC3E}">
        <p14:creationId xmlns:p14="http://schemas.microsoft.com/office/powerpoint/2010/main" val="359722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FE5FC-31A1-09E6-9C04-73918A3994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37FCCC7-8E74-0C71-CA3E-491D496EE041}"/>
              </a:ext>
            </a:extLst>
          </p:cNvPr>
          <p:cNvSpPr>
            <a:spLocks noGrp="1"/>
          </p:cNvSpPr>
          <p:nvPr>
            <p:ph type="title"/>
          </p:nvPr>
        </p:nvSpPr>
        <p:spPr>
          <a:xfrm>
            <a:off x="1566041" y="208349"/>
            <a:ext cx="9795642" cy="1515117"/>
          </a:xfrm>
        </p:spPr>
        <p:txBody>
          <a:bodyPr>
            <a:normAutofit fontScale="90000"/>
          </a:bodyPr>
          <a:lstStyle/>
          <a:p>
            <a:r>
              <a:rPr lang="el-GR" sz="5400" dirty="0"/>
              <a:t>ΜΟΝΤΕΛΟ ΕΠΙΛΥΣΗΣ ΠΡΟΒΛΗΜΑΤΟΣ </a:t>
            </a:r>
            <a:r>
              <a:rPr lang="en-US" sz="5400" dirty="0"/>
              <a:t>POLYA</a:t>
            </a:r>
            <a:endParaRPr lang="el-GR" sz="5400" dirty="0"/>
          </a:p>
        </p:txBody>
      </p:sp>
      <p:sp>
        <p:nvSpPr>
          <p:cNvPr id="4" name="TextBox 3">
            <a:extLst>
              <a:ext uri="{FF2B5EF4-FFF2-40B4-BE49-F238E27FC236}">
                <a16:creationId xmlns:a16="http://schemas.microsoft.com/office/drawing/2014/main" id="{358ED4F7-D8FF-AAED-D134-96E8E8D7C9EF}"/>
              </a:ext>
            </a:extLst>
          </p:cNvPr>
          <p:cNvSpPr txBox="1"/>
          <p:nvPr/>
        </p:nvSpPr>
        <p:spPr>
          <a:xfrm>
            <a:off x="1807779" y="1723467"/>
            <a:ext cx="4288221" cy="3139321"/>
          </a:xfrm>
          <a:prstGeom prst="rect">
            <a:avLst/>
          </a:prstGeom>
          <a:noFill/>
        </p:spPr>
        <p:txBody>
          <a:bodyPr wrap="square">
            <a:spAutoFit/>
          </a:bodyPr>
          <a:lstStyle/>
          <a:p>
            <a:pPr marL="342900" indent="-342900">
              <a:buAutoNum type="arabicParenR"/>
            </a:pPr>
            <a:r>
              <a:rPr lang="el-GR" sz="1800" b="0" i="0" u="none" strike="noStrike" baseline="0" dirty="0">
                <a:solidFill>
                  <a:srgbClr val="000000"/>
                </a:solidFill>
                <a:latin typeface="Calibri" panose="020F0502020204030204" pitchFamily="34" charset="0"/>
              </a:rPr>
              <a:t>Κατανόηση προβλήματος που περιλαμβάνει την καταγραφή των δεδομένων και των ζητούμενων. </a:t>
            </a:r>
          </a:p>
          <a:p>
            <a:endParaRPr lang="el-GR" sz="1800" b="0" i="0" u="none" strike="noStrike" baseline="0" dirty="0">
              <a:solidFill>
                <a:srgbClr val="000000"/>
              </a:solidFill>
              <a:latin typeface="Calibri" panose="020F0502020204030204" pitchFamily="34" charset="0"/>
            </a:endParaRPr>
          </a:p>
          <a:p>
            <a:r>
              <a:rPr lang="el-GR" sz="1800" b="1" i="0" u="none" strike="noStrike" baseline="0" dirty="0">
                <a:solidFill>
                  <a:srgbClr val="000000"/>
                </a:solidFill>
                <a:latin typeface="Calibri" panose="020F0502020204030204" pitchFamily="34" charset="0"/>
              </a:rPr>
              <a:t>2) </a:t>
            </a:r>
            <a:r>
              <a:rPr lang="el-GR" sz="1800" b="0" i="0" u="none" strike="noStrike" baseline="0" dirty="0">
                <a:solidFill>
                  <a:srgbClr val="000000"/>
                </a:solidFill>
                <a:latin typeface="Calibri" panose="020F0502020204030204" pitchFamily="34" charset="0"/>
              </a:rPr>
              <a:t>Επινόηση - Δημιουργία ενός σχεδίου.</a:t>
            </a:r>
          </a:p>
          <a:p>
            <a:r>
              <a:rPr lang="el-GR" sz="1800" b="0" i="0" u="none" strike="noStrike" baseline="0" dirty="0">
                <a:solidFill>
                  <a:srgbClr val="000000"/>
                </a:solidFill>
                <a:latin typeface="Calibri" panose="020F0502020204030204" pitchFamily="34" charset="0"/>
              </a:rPr>
              <a:t> </a:t>
            </a:r>
          </a:p>
          <a:p>
            <a:r>
              <a:rPr lang="el-GR" sz="1800" b="1" i="0" u="none" strike="noStrike" baseline="0" dirty="0">
                <a:solidFill>
                  <a:srgbClr val="000000"/>
                </a:solidFill>
                <a:latin typeface="Calibri" panose="020F0502020204030204" pitchFamily="34" charset="0"/>
              </a:rPr>
              <a:t>3) </a:t>
            </a:r>
            <a:r>
              <a:rPr lang="el-GR" sz="1800" b="0" i="0" u="none" strike="noStrike" baseline="0" dirty="0">
                <a:solidFill>
                  <a:srgbClr val="000000"/>
                </a:solidFill>
                <a:latin typeface="Calibri" panose="020F0502020204030204" pitchFamily="34" charset="0"/>
              </a:rPr>
              <a:t>Εκτέλεση – Υλοποίηση του σχεδίου. </a:t>
            </a:r>
          </a:p>
          <a:p>
            <a:endParaRPr lang="el-GR" sz="1800" b="0" i="0" u="none" strike="noStrike" baseline="0" dirty="0">
              <a:solidFill>
                <a:srgbClr val="000000"/>
              </a:solidFill>
              <a:latin typeface="Calibri" panose="020F0502020204030204" pitchFamily="34" charset="0"/>
            </a:endParaRPr>
          </a:p>
          <a:p>
            <a:r>
              <a:rPr lang="el-GR" sz="1800" b="1" i="0" u="none" strike="noStrike" baseline="0" dirty="0">
                <a:solidFill>
                  <a:srgbClr val="000000"/>
                </a:solidFill>
                <a:latin typeface="Calibri" panose="020F0502020204030204" pitchFamily="34" charset="0"/>
              </a:rPr>
              <a:t>4) </a:t>
            </a:r>
            <a:r>
              <a:rPr lang="el-GR" sz="1800" b="0" i="0" u="none" strike="noStrike" baseline="0" dirty="0">
                <a:solidFill>
                  <a:srgbClr val="000000"/>
                </a:solidFill>
                <a:latin typeface="Calibri" panose="020F0502020204030204" pitchFamily="34" charset="0"/>
              </a:rPr>
              <a:t>Αξιολόγηση της λύσης – Ανασκόπηση 	</a:t>
            </a:r>
          </a:p>
          <a:p>
            <a:pPr marL="285750" indent="-285750">
              <a:buFont typeface="Wingdings" panose="05000000000000000000" pitchFamily="2" charset="2"/>
              <a:buChar char="§"/>
            </a:pPr>
            <a:endParaRPr lang="el-GR" sz="1800" b="0" i="0" u="none" strike="noStrike" baseline="0" dirty="0">
              <a:solidFill>
                <a:srgbClr val="000000"/>
              </a:solidFill>
              <a:latin typeface="Calibri" panose="020F0502020204030204" pitchFamily="34" charset="0"/>
            </a:endParaRPr>
          </a:p>
        </p:txBody>
      </p:sp>
      <p:pic>
        <p:nvPicPr>
          <p:cNvPr id="5" name="Εικόνα 4">
            <a:extLst>
              <a:ext uri="{FF2B5EF4-FFF2-40B4-BE49-F238E27FC236}">
                <a16:creationId xmlns:a16="http://schemas.microsoft.com/office/drawing/2014/main" id="{DB65CDD8-EE51-47F1-F991-759A35A4C11D}"/>
              </a:ext>
            </a:extLst>
          </p:cNvPr>
          <p:cNvPicPr>
            <a:picLocks noChangeAspect="1"/>
          </p:cNvPicPr>
          <p:nvPr/>
        </p:nvPicPr>
        <p:blipFill>
          <a:blip r:embed="rId2"/>
          <a:srcRect l="5641"/>
          <a:stretch/>
        </p:blipFill>
        <p:spPr>
          <a:xfrm>
            <a:off x="7683062" y="1866639"/>
            <a:ext cx="3487722" cy="3734321"/>
          </a:xfrm>
          <a:prstGeom prst="rect">
            <a:avLst/>
          </a:prstGeom>
        </p:spPr>
      </p:pic>
    </p:spTree>
    <p:extLst>
      <p:ext uri="{BB962C8B-B14F-4D97-AF65-F5344CB8AC3E}">
        <p14:creationId xmlns:p14="http://schemas.microsoft.com/office/powerpoint/2010/main" val="396489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559F7-9A30-6158-DE14-C2D02A4835C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8E4DAA6-4FDE-2FFB-BE46-E79835399C53}"/>
              </a:ext>
            </a:extLst>
          </p:cNvPr>
          <p:cNvSpPr>
            <a:spLocks noGrp="1"/>
          </p:cNvSpPr>
          <p:nvPr>
            <p:ph type="title"/>
          </p:nvPr>
        </p:nvSpPr>
        <p:spPr>
          <a:xfrm>
            <a:off x="1857201" y="176819"/>
            <a:ext cx="9357337" cy="842684"/>
          </a:xfrm>
        </p:spPr>
        <p:txBody>
          <a:bodyPr>
            <a:normAutofit/>
          </a:bodyPr>
          <a:lstStyle/>
          <a:p>
            <a:r>
              <a:rPr lang="el-GR" sz="4900" dirty="0"/>
              <a:t>ΠΕΡΙΠΤΩΣΗ ΜΕΛΕΤΗΣ</a:t>
            </a:r>
          </a:p>
        </p:txBody>
      </p:sp>
      <p:sp>
        <p:nvSpPr>
          <p:cNvPr id="3" name="Θέση περιεχομένου 2">
            <a:extLst>
              <a:ext uri="{FF2B5EF4-FFF2-40B4-BE49-F238E27FC236}">
                <a16:creationId xmlns:a16="http://schemas.microsoft.com/office/drawing/2014/main" id="{1BD1DA76-66FD-0DBC-A9E7-3C6F0EFB727E}"/>
              </a:ext>
            </a:extLst>
          </p:cNvPr>
          <p:cNvSpPr>
            <a:spLocks noGrp="1"/>
          </p:cNvSpPr>
          <p:nvPr>
            <p:ph idx="1"/>
          </p:nvPr>
        </p:nvSpPr>
        <p:spPr>
          <a:xfrm>
            <a:off x="1508700" y="1161704"/>
            <a:ext cx="4792717" cy="5239096"/>
          </a:xfrm>
        </p:spPr>
        <p:txBody>
          <a:bodyPr>
            <a:normAutofit/>
          </a:bodyPr>
          <a:lstStyle/>
          <a:p>
            <a:r>
              <a:rPr lang="el-GR" sz="1800" b="0" i="0" u="none" strike="noStrike" baseline="0" dirty="0">
                <a:solidFill>
                  <a:srgbClr val="000000"/>
                </a:solidFill>
                <a:latin typeface="Calibri" panose="020F0502020204030204" pitchFamily="34" charset="0"/>
              </a:rPr>
              <a:t>Ένας βαρκάρης θέλει να περάσει ένα πρόβατο, έναν λύκο και ένα καφάσι με λάχανο στην απέναντι όχθη ενός ποταμού. </a:t>
            </a:r>
          </a:p>
          <a:p>
            <a:r>
              <a:rPr lang="el-GR" sz="1800" b="0" i="0" u="none" strike="noStrike" baseline="0" dirty="0">
                <a:solidFill>
                  <a:srgbClr val="000000"/>
                </a:solidFill>
                <a:latin typeface="Calibri" panose="020F0502020204030204" pitchFamily="34" charset="0"/>
              </a:rPr>
              <a:t>Η βάρκα όμως είναι μικρή και μπορεί να μεταφέρει, εκτός από τον ίδιο, άλλο ένα από τα ζώα ή το καφάσι. </a:t>
            </a:r>
          </a:p>
          <a:p>
            <a:r>
              <a:rPr lang="el-GR" sz="1800" b="0" i="0" u="none" strike="noStrike" baseline="0" dirty="0">
                <a:solidFill>
                  <a:srgbClr val="000000"/>
                </a:solidFill>
                <a:latin typeface="Calibri" panose="020F0502020204030204" pitchFamily="34" charset="0"/>
              </a:rPr>
              <a:t>Αν, όμως, μείνει ο λύκος μόνος του με το πρόβατο, πιθανόν να το φάει. </a:t>
            </a:r>
          </a:p>
          <a:p>
            <a:r>
              <a:rPr lang="el-GR" sz="1800" b="0" i="0" u="none" strike="noStrike" baseline="0" dirty="0">
                <a:solidFill>
                  <a:srgbClr val="000000"/>
                </a:solidFill>
                <a:latin typeface="Calibri" panose="020F0502020204030204" pitchFamily="34" charset="0"/>
              </a:rPr>
              <a:t>Επίσης, το πρόβατο μπορεί να φάει το λάχανο, αν δεν υπάρχει ένας άνθρωπος να το σταματήσει.</a:t>
            </a:r>
          </a:p>
          <a:p>
            <a:pPr marL="0" indent="0">
              <a:buNone/>
            </a:pPr>
            <a:r>
              <a:rPr lang="en-US" sz="2800" b="1" i="0" u="none" strike="noStrike" baseline="0" dirty="0">
                <a:solidFill>
                  <a:schemeClr val="tx2"/>
                </a:solidFill>
                <a:latin typeface="Calibri" panose="020F0502020204030204" pitchFamily="34" charset="0"/>
              </a:rPr>
              <a:t>https://plastelina.net </a:t>
            </a:r>
            <a:r>
              <a:rPr lang="el-GR" sz="2800" b="0" i="0" u="none" strike="noStrike" baseline="0" dirty="0">
                <a:solidFill>
                  <a:schemeClr val="tx2"/>
                </a:solidFill>
                <a:latin typeface="Calibri" panose="020F0502020204030204" pitchFamily="34" charset="0"/>
              </a:rPr>
              <a:t>	</a:t>
            </a:r>
          </a:p>
          <a:p>
            <a:pPr marL="0" indent="0">
              <a:buNone/>
            </a:pPr>
            <a:r>
              <a:rPr lang="el-GR" sz="2800" b="0" i="0" u="none" strike="noStrike" baseline="0" dirty="0">
                <a:solidFill>
                  <a:schemeClr val="tx2"/>
                </a:solidFill>
                <a:latin typeface="Calibri" panose="020F0502020204030204" pitchFamily="34" charset="0"/>
              </a:rPr>
              <a:t> 	</a:t>
            </a:r>
          </a:p>
        </p:txBody>
      </p:sp>
      <p:pic>
        <p:nvPicPr>
          <p:cNvPr id="5" name="Εικόνα 4">
            <a:extLst>
              <a:ext uri="{FF2B5EF4-FFF2-40B4-BE49-F238E27FC236}">
                <a16:creationId xmlns:a16="http://schemas.microsoft.com/office/drawing/2014/main" id="{78CE9F72-4C8C-6DF2-C8EB-35FC9F2094A7}"/>
              </a:ext>
            </a:extLst>
          </p:cNvPr>
          <p:cNvPicPr>
            <a:picLocks noChangeAspect="1"/>
          </p:cNvPicPr>
          <p:nvPr/>
        </p:nvPicPr>
        <p:blipFill>
          <a:blip r:embed="rId2"/>
          <a:stretch>
            <a:fillRect/>
          </a:stretch>
        </p:blipFill>
        <p:spPr>
          <a:xfrm>
            <a:off x="6742851" y="2266673"/>
            <a:ext cx="5186389" cy="1638318"/>
          </a:xfrm>
          <a:prstGeom prst="rect">
            <a:avLst/>
          </a:prstGeom>
        </p:spPr>
      </p:pic>
    </p:spTree>
    <p:extLst>
      <p:ext uri="{BB962C8B-B14F-4D97-AF65-F5344CB8AC3E}">
        <p14:creationId xmlns:p14="http://schemas.microsoft.com/office/powerpoint/2010/main" val="37707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1AD37-2E28-7902-4E15-B1F8E90B037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263FE20-CD4D-B6B8-7049-5835B4556037}"/>
              </a:ext>
            </a:extLst>
          </p:cNvPr>
          <p:cNvSpPr>
            <a:spLocks noGrp="1"/>
          </p:cNvSpPr>
          <p:nvPr>
            <p:ph type="title"/>
          </p:nvPr>
        </p:nvSpPr>
        <p:spPr>
          <a:xfrm>
            <a:off x="1857201" y="176819"/>
            <a:ext cx="9357337" cy="842684"/>
          </a:xfrm>
        </p:spPr>
        <p:txBody>
          <a:bodyPr>
            <a:normAutofit/>
          </a:bodyPr>
          <a:lstStyle/>
          <a:p>
            <a:r>
              <a:rPr lang="el-GR" sz="4900" dirty="0"/>
              <a:t>ΒΗΜΑΤΑ ΕΠΙΛΥΣΗΣ</a:t>
            </a:r>
          </a:p>
        </p:txBody>
      </p:sp>
      <p:pic>
        <p:nvPicPr>
          <p:cNvPr id="6" name="Εικόνα 5">
            <a:extLst>
              <a:ext uri="{FF2B5EF4-FFF2-40B4-BE49-F238E27FC236}">
                <a16:creationId xmlns:a16="http://schemas.microsoft.com/office/drawing/2014/main" id="{2490EB4C-AF75-10FC-2468-279AC3F93242}"/>
              </a:ext>
            </a:extLst>
          </p:cNvPr>
          <p:cNvPicPr>
            <a:picLocks noChangeAspect="1"/>
          </p:cNvPicPr>
          <p:nvPr/>
        </p:nvPicPr>
        <p:blipFill>
          <a:blip r:embed="rId2"/>
          <a:stretch>
            <a:fillRect/>
          </a:stretch>
        </p:blipFill>
        <p:spPr>
          <a:xfrm>
            <a:off x="1282262" y="1019503"/>
            <a:ext cx="8303172" cy="5800350"/>
          </a:xfrm>
          <a:prstGeom prst="rect">
            <a:avLst/>
          </a:prstGeom>
        </p:spPr>
      </p:pic>
      <p:sp>
        <p:nvSpPr>
          <p:cNvPr id="7" name="TextBox 6">
            <a:extLst>
              <a:ext uri="{FF2B5EF4-FFF2-40B4-BE49-F238E27FC236}">
                <a16:creationId xmlns:a16="http://schemas.microsoft.com/office/drawing/2014/main" id="{36C343D4-62A7-FE1E-9213-604DA4FDC1E6}"/>
              </a:ext>
            </a:extLst>
          </p:cNvPr>
          <p:cNvSpPr txBox="1"/>
          <p:nvPr/>
        </p:nvSpPr>
        <p:spPr>
          <a:xfrm>
            <a:off x="9333186" y="1303283"/>
            <a:ext cx="2575035" cy="5632311"/>
          </a:xfrm>
          <a:prstGeom prst="rect">
            <a:avLst/>
          </a:prstGeom>
          <a:noFill/>
        </p:spPr>
        <p:txBody>
          <a:bodyPr wrap="square" rtlCol="0">
            <a:spAutoFit/>
          </a:bodyPr>
          <a:lstStyle/>
          <a:p>
            <a:r>
              <a:rPr lang="el-GR" sz="1800" b="0" i="0" u="none" strike="noStrike" baseline="0" dirty="0">
                <a:solidFill>
                  <a:srgbClr val="000000"/>
                </a:solidFill>
                <a:latin typeface="Calibri" panose="020F0502020204030204" pitchFamily="34" charset="0"/>
              </a:rPr>
              <a:t>Μπορείτε να συμπληρώσετε </a:t>
            </a:r>
          </a:p>
          <a:p>
            <a:r>
              <a:rPr lang="el-GR" sz="1800" b="0" i="0" u="none" strike="noStrike" baseline="0" dirty="0">
                <a:solidFill>
                  <a:srgbClr val="000000"/>
                </a:solidFill>
                <a:latin typeface="Calibri" panose="020F0502020204030204" pitchFamily="34" charset="0"/>
              </a:rPr>
              <a:t>τα παραπάνω βήματα, </a:t>
            </a:r>
          </a:p>
          <a:p>
            <a:r>
              <a:rPr lang="el-GR" sz="1800" b="0" i="0" u="none" strike="noStrike" baseline="0" dirty="0">
                <a:solidFill>
                  <a:srgbClr val="000000"/>
                </a:solidFill>
                <a:latin typeface="Calibri" panose="020F0502020204030204" pitchFamily="34" charset="0"/>
              </a:rPr>
              <a:t>έτσι ώστε να οδηγούν </a:t>
            </a:r>
          </a:p>
          <a:p>
            <a:r>
              <a:rPr lang="el-GR" sz="1800" b="0" i="0" u="none" strike="noStrike" baseline="0" dirty="0">
                <a:solidFill>
                  <a:srgbClr val="000000"/>
                </a:solidFill>
                <a:latin typeface="Calibri" panose="020F0502020204030204" pitchFamily="34" charset="0"/>
              </a:rPr>
              <a:t>στη λύση του προβλήματος; </a:t>
            </a:r>
          </a:p>
          <a:p>
            <a:r>
              <a:rPr lang="el-GR" sz="1800" b="1" i="0" u="none" strike="noStrike" baseline="0" dirty="0">
                <a:solidFill>
                  <a:srgbClr val="000000"/>
                </a:solidFill>
                <a:latin typeface="Calibri" panose="020F0502020204030204" pitchFamily="34" charset="0"/>
              </a:rPr>
              <a:t>Υποδείξεις</a:t>
            </a:r>
            <a:r>
              <a:rPr lang="el-GR" sz="1800" b="0" i="0" u="none" strike="noStrike" baseline="0" dirty="0">
                <a:solidFill>
                  <a:srgbClr val="000000"/>
                </a:solidFill>
                <a:latin typeface="Calibri" panose="020F0502020204030204" pitchFamily="34" charset="0"/>
              </a:rPr>
              <a:t>:</a:t>
            </a:r>
          </a:p>
          <a:p>
            <a:r>
              <a:rPr lang="el-GR" sz="1800" b="1" i="0" u="none" strike="noStrike" baseline="0" dirty="0">
                <a:solidFill>
                  <a:srgbClr val="000000"/>
                </a:solidFill>
                <a:latin typeface="Calibri" panose="020F0502020204030204" pitchFamily="34" charset="0"/>
              </a:rPr>
              <a:t>1. </a:t>
            </a:r>
            <a:r>
              <a:rPr lang="el-GR" sz="1800" b="0" i="0" u="none" strike="noStrike" baseline="0" dirty="0">
                <a:solidFill>
                  <a:srgbClr val="000000"/>
                </a:solidFill>
                <a:latin typeface="Calibri" panose="020F0502020204030204" pitchFamily="34" charset="0"/>
              </a:rPr>
              <a:t>Η λύση του προβλήματος είναι μια ακολουθία από βήματα-οδηγίες. </a:t>
            </a:r>
          </a:p>
          <a:p>
            <a:r>
              <a:rPr lang="el-GR" sz="1800" b="1" i="0" u="none" strike="noStrike" baseline="0" dirty="0">
                <a:solidFill>
                  <a:srgbClr val="000000"/>
                </a:solidFill>
                <a:latin typeface="Calibri" panose="020F0502020204030204" pitchFamily="34" charset="0"/>
              </a:rPr>
              <a:t>2. </a:t>
            </a:r>
            <a:r>
              <a:rPr lang="el-GR" sz="1800" b="0" i="0" u="none" strike="noStrike" baseline="0" dirty="0">
                <a:solidFill>
                  <a:srgbClr val="000000"/>
                </a:solidFill>
                <a:latin typeface="Calibri" panose="020F0502020204030204" pitchFamily="34" charset="0"/>
              </a:rPr>
              <a:t>Τα βήματα περιγράφονται με ένα  </a:t>
            </a:r>
            <a:r>
              <a:rPr lang="el-GR" sz="1800" b="1" i="0" u="none" strike="noStrike" baseline="0" dirty="0">
                <a:solidFill>
                  <a:srgbClr val="000000"/>
                </a:solidFill>
                <a:latin typeface="Calibri" panose="020F0502020204030204" pitchFamily="34" charset="0"/>
              </a:rPr>
              <a:t>σύνολο επιτρεπτών εντολών</a:t>
            </a:r>
            <a:r>
              <a:rPr lang="el-GR" sz="1800" b="0" i="0" u="none" strike="noStrike" baseline="0" dirty="0">
                <a:solidFill>
                  <a:srgbClr val="000000"/>
                </a:solidFill>
                <a:latin typeface="Calibri" panose="020F0502020204030204" pitchFamily="34" charset="0"/>
              </a:rPr>
              <a:t>. Το σύνολο αυτό περιλαμβάνει τρεις βασικές εντολές: { </a:t>
            </a:r>
            <a:r>
              <a:rPr lang="el-GR" sz="1800" b="1" i="0" u="none" strike="noStrike" baseline="0" dirty="0">
                <a:solidFill>
                  <a:srgbClr val="000000"/>
                </a:solidFill>
                <a:latin typeface="Calibri" panose="020F0502020204030204" pitchFamily="34" charset="0"/>
              </a:rPr>
              <a:t>Άφησε, Πήγαινε, Βάλε</a:t>
            </a:r>
            <a:r>
              <a:rPr lang="el-GR" sz="1800" b="0" i="0" u="none" strike="noStrike" baseline="0" dirty="0">
                <a:solidFill>
                  <a:srgbClr val="000000"/>
                </a:solidFill>
                <a:latin typeface="Calibri" panose="020F0502020204030204" pitchFamily="34" charset="0"/>
              </a:rPr>
              <a:t>}. 	</a:t>
            </a:r>
          </a:p>
          <a:p>
            <a:endParaRPr lang="el-GR" dirty="0"/>
          </a:p>
        </p:txBody>
      </p:sp>
    </p:spTree>
    <p:extLst>
      <p:ext uri="{BB962C8B-B14F-4D97-AF65-F5344CB8AC3E}">
        <p14:creationId xmlns:p14="http://schemas.microsoft.com/office/powerpoint/2010/main" val="328166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F9463-1C99-03F3-3E03-938D307D5681}"/>
            </a:ext>
          </a:extLst>
        </p:cNvPr>
        <p:cNvGrpSpPr/>
        <p:nvPr/>
      </p:nvGrpSpPr>
      <p:grpSpPr>
        <a:xfrm>
          <a:off x="0" y="0"/>
          <a:ext cx="0" cy="0"/>
          <a:chOff x="0" y="0"/>
          <a:chExt cx="0" cy="0"/>
        </a:xfrm>
      </p:grpSpPr>
      <p:sp>
        <p:nvSpPr>
          <p:cNvPr id="5" name="Τίτλος 4">
            <a:extLst>
              <a:ext uri="{FF2B5EF4-FFF2-40B4-BE49-F238E27FC236}">
                <a16:creationId xmlns:a16="http://schemas.microsoft.com/office/drawing/2014/main" id="{64119E4E-DCED-2EE9-2E4F-CB3AC4DC3FA8}"/>
              </a:ext>
            </a:extLst>
          </p:cNvPr>
          <p:cNvSpPr>
            <a:spLocks noGrp="1"/>
          </p:cNvSpPr>
          <p:nvPr>
            <p:ph type="title"/>
          </p:nvPr>
        </p:nvSpPr>
        <p:spPr/>
        <p:txBody>
          <a:bodyPr/>
          <a:lstStyle/>
          <a:p>
            <a:endParaRPr lang="el-GR"/>
          </a:p>
        </p:txBody>
      </p:sp>
      <p:pic>
        <p:nvPicPr>
          <p:cNvPr id="8" name="Εικόνα 7">
            <a:extLst>
              <a:ext uri="{FF2B5EF4-FFF2-40B4-BE49-F238E27FC236}">
                <a16:creationId xmlns:a16="http://schemas.microsoft.com/office/drawing/2014/main" id="{EF3AE8FC-3A2A-4CB2-BACF-695C47F8F672}"/>
              </a:ext>
            </a:extLst>
          </p:cNvPr>
          <p:cNvPicPr>
            <a:picLocks noChangeAspect="1"/>
          </p:cNvPicPr>
          <p:nvPr/>
        </p:nvPicPr>
        <p:blipFill>
          <a:blip r:embed="rId2"/>
          <a:stretch>
            <a:fillRect/>
          </a:stretch>
        </p:blipFill>
        <p:spPr>
          <a:xfrm>
            <a:off x="0" y="0"/>
            <a:ext cx="12428358" cy="6858000"/>
          </a:xfrm>
          <a:prstGeom prst="rect">
            <a:avLst/>
          </a:prstGeom>
        </p:spPr>
      </p:pic>
    </p:spTree>
    <p:extLst>
      <p:ext uri="{BB962C8B-B14F-4D97-AF65-F5344CB8AC3E}">
        <p14:creationId xmlns:p14="http://schemas.microsoft.com/office/powerpoint/2010/main" val="4009850828"/>
      </p:ext>
    </p:extLst>
  </p:cSld>
  <p:clrMapOvr>
    <a:masterClrMapping/>
  </p:clrMapOvr>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361</TotalTime>
  <Words>999</Words>
  <Application>Microsoft Office PowerPoint</Application>
  <PresentationFormat>Ευρεία οθόνη</PresentationFormat>
  <Paragraphs>79</Paragraphs>
  <Slides>21</Slides>
  <Notes>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Arial</vt:lpstr>
      <vt:lpstr>Calibri</vt:lpstr>
      <vt:lpstr>Century Gothic</vt:lpstr>
      <vt:lpstr>Wingdings</vt:lpstr>
      <vt:lpstr>Wingdings 3</vt:lpstr>
      <vt:lpstr>Θρόισμα</vt:lpstr>
      <vt:lpstr>ΕΝΟΤΗΤΑ 8</vt:lpstr>
      <vt:lpstr>Αλγοριθμική είναι η μελέτη των αλγορίθμων</vt:lpstr>
      <vt:lpstr>ΑΝΑΛΥΣΗ ΠΡΟΒΛΗΜΑΤΟΣ</vt:lpstr>
      <vt:lpstr>Παρουσίαση του PowerPoint</vt:lpstr>
      <vt:lpstr>ΕΠΙΛΥΣΗ ΠΡΟΒΛΗΜΑΤΟΣ plastelina.net </vt:lpstr>
      <vt:lpstr>ΜΟΝΤΕΛΟ ΕΠΙΛΥΣΗΣ ΠΡΟΒΛΗΜΑΤΟΣ POLYA</vt:lpstr>
      <vt:lpstr>ΠΕΡΙΠΤΩΣΗ ΜΕΛΕΤΗΣ</vt:lpstr>
      <vt:lpstr>ΒΗΜΑΤΑ ΕΠΙΛΥΣΗΣ</vt:lpstr>
      <vt:lpstr>Παρουσίαση του PowerPoint</vt:lpstr>
      <vt:lpstr>ΠΕΡΙΠΤΩΣΗ ΜΕΛΕΤΗΣ</vt:lpstr>
      <vt:lpstr>ΠΡΟΒΛΗΜΑ ΑΝΑΜΙΞΕΩΝ</vt:lpstr>
      <vt:lpstr>Παρουσίαση του PowerPoint</vt:lpstr>
      <vt:lpstr>ΒΑΣΙΚΟΙ ΣΤΟΧΟΙ</vt:lpstr>
      <vt:lpstr>ΑΛΓΟΡΙΘΜΟΣ</vt:lpstr>
      <vt:lpstr>ΚΑΘΕ ΑΛΓΟΡΙΘΜΟΣ ΚΑΘΟΡΙΖΕΤΑΙ ΑΠΟ 5 ΧΑΡΑΚΤΗΡΙΣΤΙΚΑ</vt:lpstr>
      <vt:lpstr>Παρουσίαση του PowerPoint</vt:lpstr>
      <vt:lpstr>ΑΛΓΟΡΙΘΜΟΙ ΚΡΥΠΤΟΓΡΑΦΗΣΗΣ</vt:lpstr>
      <vt:lpstr>ΔΡΑΣΤΗΡΙΟΤΗΤΑ</vt:lpstr>
      <vt:lpstr>Παρουσίαση του PowerPoint</vt:lpstr>
      <vt:lpstr>Παρουσίαση του PowerPoint</vt:lpstr>
      <vt:lpstr>Grace Hopper: Μια πρωτοπόρος στον σχεδιασμό γλωσσών προγραμματισμού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dc:creator>
  <cp:lastModifiedBy>ΕΛΕΝΗ</cp:lastModifiedBy>
  <cp:revision>46</cp:revision>
  <cp:lastPrinted>2025-04-06T12:55:37Z</cp:lastPrinted>
  <dcterms:created xsi:type="dcterms:W3CDTF">2024-11-17T16:11:21Z</dcterms:created>
  <dcterms:modified xsi:type="dcterms:W3CDTF">2025-04-06T13:52:57Z</dcterms:modified>
</cp:coreProperties>
</file>