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300" r:id="rId5"/>
    <p:sldId id="305" r:id="rId6"/>
    <p:sldId id="306" r:id="rId7"/>
    <p:sldId id="307" r:id="rId8"/>
    <p:sldId id="299" r:id="rId9"/>
    <p:sldId id="308" r:id="rId10"/>
    <p:sldId id="259" r:id="rId11"/>
    <p:sldId id="309" r:id="rId12"/>
    <p:sldId id="310" r:id="rId13"/>
    <p:sldId id="311" r:id="rId14"/>
    <p:sldId id="260" r:id="rId15"/>
    <p:sldId id="312" r:id="rId16"/>
    <p:sldId id="313" r:id="rId17"/>
    <p:sldId id="314" r:id="rId18"/>
    <p:sldId id="315" r:id="rId19"/>
    <p:sldId id="316" r:id="rId20"/>
    <p:sldId id="319" r:id="rId21"/>
    <p:sldId id="320" r:id="rId22"/>
    <p:sldId id="321" r:id="rId23"/>
    <p:sldId id="322" r:id="rId24"/>
    <p:sldId id="323" r:id="rId25"/>
    <p:sldId id="327" r:id="rId26"/>
    <p:sldId id="324" r:id="rId27"/>
    <p:sldId id="326" r:id="rId28"/>
    <p:sldId id="325"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Φωτεινό στυλ 2 - Έμφαση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Μεσαίο στυλ 1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3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CF682-8D50-4E60-89D0-D21761B6DC2A}" type="datetimeFigureOut">
              <a:rPr lang="el-GR" smtClean="0"/>
              <a:t>2/1/2025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A395-2472-41EA-BF29-ED4284E08705}" type="slidenum">
              <a:rPr lang="el-GR" smtClean="0"/>
              <a:t>‹#›</a:t>
            </a:fld>
            <a:endParaRPr lang="el-GR"/>
          </a:p>
        </p:txBody>
      </p:sp>
    </p:spTree>
    <p:extLst>
      <p:ext uri="{BB962C8B-B14F-4D97-AF65-F5344CB8AC3E}">
        <p14:creationId xmlns:p14="http://schemas.microsoft.com/office/powerpoint/2010/main" val="125544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230A395-2472-41EA-BF29-ED4284E08705}" type="slidenum">
              <a:rPr lang="el-GR" smtClean="0"/>
              <a:t>2</a:t>
            </a:fld>
            <a:endParaRPr lang="el-GR"/>
          </a:p>
        </p:txBody>
      </p:sp>
    </p:spTree>
    <p:extLst>
      <p:ext uri="{BB962C8B-B14F-4D97-AF65-F5344CB8AC3E}">
        <p14:creationId xmlns:p14="http://schemas.microsoft.com/office/powerpoint/2010/main" val="366709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3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emf"/></Relationships>
</file>

<file path=ppt/slides/_rels/slide3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71.emf"/></Relationships>
</file>

<file path=ppt/slides/_rels/slide3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8F4CB-FF11-DF5E-33BB-590A138FE9AE}"/>
              </a:ext>
            </a:extLst>
          </p:cNvPr>
          <p:cNvSpPr>
            <a:spLocks noGrp="1"/>
          </p:cNvSpPr>
          <p:nvPr>
            <p:ph type="ctrTitle"/>
          </p:nvPr>
        </p:nvSpPr>
        <p:spPr/>
        <p:txBody>
          <a:bodyPr/>
          <a:lstStyle/>
          <a:p>
            <a:r>
              <a:rPr lang="el-GR" dirty="0"/>
              <a:t>ΕΝΟΤΗΤΑ </a:t>
            </a:r>
            <a:r>
              <a:rPr lang="en-US" dirty="0"/>
              <a:t>9</a:t>
            </a:r>
            <a:endParaRPr lang="el-GR" dirty="0"/>
          </a:p>
        </p:txBody>
      </p:sp>
      <p:sp>
        <p:nvSpPr>
          <p:cNvPr id="3" name="Υπότιτλος 2">
            <a:extLst>
              <a:ext uri="{FF2B5EF4-FFF2-40B4-BE49-F238E27FC236}">
                <a16:creationId xmlns:a16="http://schemas.microsoft.com/office/drawing/2014/main" id="{2C750CCC-524A-9B82-8A9A-1508929D92F7}"/>
              </a:ext>
            </a:extLst>
          </p:cNvPr>
          <p:cNvSpPr>
            <a:spLocks noGrp="1"/>
          </p:cNvSpPr>
          <p:nvPr>
            <p:ph type="subTitle" idx="1"/>
          </p:nvPr>
        </p:nvSpPr>
        <p:spPr/>
        <p:txBody>
          <a:bodyPr/>
          <a:lstStyle/>
          <a:p>
            <a:r>
              <a:rPr lang="el-GR" b="1" dirty="0"/>
              <a:t>ΠΡΟΓΡΑΜΜΑΤΙΣΜΟΣ ΥΠΟΛΟΓΙΣΤΙΚΩΝ ΣΥΣΤΗΜΑΤΩΝ</a:t>
            </a:r>
          </a:p>
        </p:txBody>
      </p:sp>
    </p:spTree>
    <p:extLst>
      <p:ext uri="{BB962C8B-B14F-4D97-AF65-F5344CB8AC3E}">
        <p14:creationId xmlns:p14="http://schemas.microsoft.com/office/powerpoint/2010/main" val="337711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E5FC-31A1-09E6-9C04-73918A39946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37FCCC7-8E74-0C71-CA3E-491D496EE041}"/>
              </a:ext>
            </a:extLst>
          </p:cNvPr>
          <p:cNvSpPr>
            <a:spLocks noGrp="1"/>
          </p:cNvSpPr>
          <p:nvPr>
            <p:ph type="title"/>
          </p:nvPr>
        </p:nvSpPr>
        <p:spPr>
          <a:xfrm>
            <a:off x="1566041" y="208349"/>
            <a:ext cx="9795642" cy="1048691"/>
          </a:xfrm>
        </p:spPr>
        <p:txBody>
          <a:bodyPr>
            <a:normAutofit fontScale="90000"/>
          </a:bodyPr>
          <a:lstStyle/>
          <a:p>
            <a:r>
              <a:rPr lang="el-GR" sz="5400" dirty="0"/>
              <a:t>ΣΧΕΔΙΑΖΟΝΤΑΣ ΕΝΑ </a:t>
            </a:r>
            <a:r>
              <a:rPr lang="en-US" sz="5400" dirty="0"/>
              <a:t>CHATBOT</a:t>
            </a:r>
            <a:endParaRPr lang="el-GR" sz="5400" dirty="0"/>
          </a:p>
        </p:txBody>
      </p:sp>
      <p:sp>
        <p:nvSpPr>
          <p:cNvPr id="4" name="TextBox 3">
            <a:extLst>
              <a:ext uri="{FF2B5EF4-FFF2-40B4-BE49-F238E27FC236}">
                <a16:creationId xmlns:a16="http://schemas.microsoft.com/office/drawing/2014/main" id="{358ED4F7-D8FF-AAED-D134-96E8E8D7C9EF}"/>
              </a:ext>
            </a:extLst>
          </p:cNvPr>
          <p:cNvSpPr txBox="1"/>
          <p:nvPr/>
        </p:nvSpPr>
        <p:spPr>
          <a:xfrm>
            <a:off x="798787" y="1333142"/>
            <a:ext cx="6211613" cy="3693319"/>
          </a:xfrm>
          <a:prstGeom prst="rect">
            <a:avLst/>
          </a:prstGeom>
          <a:noFill/>
        </p:spPr>
        <p:txBody>
          <a:bodyPr wrap="square">
            <a:spAutoFit/>
          </a:bodyPr>
          <a:lstStyle/>
          <a:p>
            <a:pPr marL="285750" indent="-285750">
              <a:buFont typeface="Arial" panose="020B0604020202020204" pitchFamily="34" charset="0"/>
              <a:buChar char="•"/>
            </a:pPr>
            <a:r>
              <a:rPr lang="el-GR" sz="1800" b="0" i="0" u="none" strike="noStrike" baseline="0" dirty="0">
                <a:solidFill>
                  <a:srgbClr val="000000"/>
                </a:solidFill>
                <a:latin typeface="Calibri" panose="020F0502020204030204" pitchFamily="34" charset="0"/>
              </a:rPr>
              <a:t>Το </a:t>
            </a:r>
            <a:r>
              <a:rPr lang="el-GR" sz="1800" b="0" i="0" u="none" strike="noStrike" baseline="0" dirty="0" err="1">
                <a:solidFill>
                  <a:srgbClr val="000000"/>
                </a:solidFill>
                <a:latin typeface="Calibri" panose="020F0502020204030204" pitchFamily="34" charset="0"/>
              </a:rPr>
              <a:t>chatbot</a:t>
            </a:r>
            <a:r>
              <a:rPr lang="el-GR" sz="1800" b="0" i="0" u="none" strike="noStrike" baseline="0" dirty="0">
                <a:solidFill>
                  <a:srgbClr val="000000"/>
                </a:solidFill>
                <a:latin typeface="Calibri" panose="020F0502020204030204" pitchFamily="34" charset="0"/>
              </a:rPr>
              <a:t> είναι </a:t>
            </a:r>
            <a:r>
              <a:rPr lang="el-GR" sz="1800" b="0" i="0" u="none" strike="noStrike" baseline="0" dirty="0" err="1">
                <a:solidFill>
                  <a:srgbClr val="000000"/>
                </a:solidFill>
                <a:latin typeface="Calibri" panose="020F0502020204030204" pitchFamily="34" charset="0"/>
              </a:rPr>
              <a:t>προγράμμα</a:t>
            </a:r>
            <a:r>
              <a:rPr lang="el-GR" sz="1800" b="0" i="0" u="none" strike="noStrike" baseline="0" dirty="0">
                <a:solidFill>
                  <a:srgbClr val="000000"/>
                </a:solidFill>
                <a:latin typeface="Calibri" panose="020F0502020204030204" pitchFamily="34" charset="0"/>
              </a:rPr>
              <a:t> για υπολογιστές που χρησιμοποιεί την Τεχνητή Νοημοσύνη και τη φυσική γλώσσα, προκειμένου να επεξεργαστεί τις ερωτήσεις κάποιου χρήστη ώστε να δώσει αυτοματοποιημένες απαντήσεις. </a:t>
            </a:r>
          </a:p>
          <a:p>
            <a:pPr marL="285750" indent="-285750">
              <a:buFont typeface="Arial" panose="020B0604020202020204" pitchFamily="34" charset="0"/>
              <a:buChar char="•"/>
            </a:pPr>
            <a:r>
              <a:rPr lang="el-GR" sz="1800" b="0" i="0" u="none" strike="noStrike" baseline="0" dirty="0">
                <a:solidFill>
                  <a:srgbClr val="000000"/>
                </a:solidFill>
                <a:latin typeface="Calibri" panose="020F0502020204030204" pitchFamily="34" charset="0"/>
              </a:rPr>
              <a:t>Η συνομιλία που εξελίσσεται δίνει την εντύπωση στον χρήστη ότι έχει απέναντί του άνθρωπο και όχι μηχανή. </a:t>
            </a:r>
          </a:p>
          <a:p>
            <a:pPr marL="285750" indent="-285750">
              <a:buFont typeface="Arial" panose="020B0604020202020204" pitchFamily="34" charset="0"/>
              <a:buChar char="•"/>
            </a:pPr>
            <a:r>
              <a:rPr lang="el-GR" sz="1800" b="0" i="0" u="none" strike="noStrike" baseline="0" dirty="0">
                <a:solidFill>
                  <a:srgbClr val="000000"/>
                </a:solidFill>
                <a:latin typeface="Calibri" panose="020F0502020204030204" pitchFamily="34" charset="0"/>
              </a:rPr>
              <a:t>Υπάρχουν εξελιγμένα </a:t>
            </a:r>
            <a:r>
              <a:rPr lang="el-GR" sz="1800" b="0" i="0" u="none" strike="noStrike" baseline="0" dirty="0" err="1">
                <a:solidFill>
                  <a:srgbClr val="000000"/>
                </a:solidFill>
                <a:latin typeface="Calibri" panose="020F0502020204030204" pitchFamily="34" charset="0"/>
              </a:rPr>
              <a:t>chatbots</a:t>
            </a:r>
            <a:r>
              <a:rPr lang="el-GR" sz="1800" b="0" i="0" u="none" strike="noStrike" baseline="0" dirty="0">
                <a:solidFill>
                  <a:srgbClr val="000000"/>
                </a:solidFill>
                <a:latin typeface="Calibri" panose="020F0502020204030204" pitchFamily="34" charset="0"/>
              </a:rPr>
              <a:t> εξειδικευμένα σε διάφορα θέματα, αλλά και απλοί βοηθοί που χρησιμοποιούμε καθημερινά μέσα από εφαρμογές στο κινητό μας π.χ. ο ψηφιακός βοηθός του gov.gr που απαντάει σε ερωτήματα χρηστών της πύλης gov.gr. 	</a:t>
            </a:r>
          </a:p>
          <a:p>
            <a:pPr marL="285750" indent="-285750">
              <a:buFont typeface="Wingdings" panose="05000000000000000000" pitchFamily="2" charset="2"/>
              <a:buChar char="§"/>
            </a:pPr>
            <a:endParaRPr lang="el-GR" sz="1800" b="0" i="0" u="none" strike="noStrike" baseline="0" dirty="0">
              <a:solidFill>
                <a:srgbClr val="000000"/>
              </a:solidFill>
              <a:latin typeface="Calibri" panose="020F0502020204030204" pitchFamily="34" charset="0"/>
            </a:endParaRPr>
          </a:p>
        </p:txBody>
      </p:sp>
      <p:pic>
        <p:nvPicPr>
          <p:cNvPr id="6" name="Εικόνα 5">
            <a:extLst>
              <a:ext uri="{FF2B5EF4-FFF2-40B4-BE49-F238E27FC236}">
                <a16:creationId xmlns:a16="http://schemas.microsoft.com/office/drawing/2014/main" id="{C42A146D-8A08-B4EE-45F4-8AD81CF8D6BD}"/>
              </a:ext>
            </a:extLst>
          </p:cNvPr>
          <p:cNvPicPr>
            <a:picLocks noChangeAspect="1"/>
          </p:cNvPicPr>
          <p:nvPr/>
        </p:nvPicPr>
        <p:blipFill>
          <a:blip r:embed="rId2"/>
          <a:stretch>
            <a:fillRect/>
          </a:stretch>
        </p:blipFill>
        <p:spPr>
          <a:xfrm>
            <a:off x="8042781" y="3429001"/>
            <a:ext cx="2190789" cy="821546"/>
          </a:xfrm>
          <a:prstGeom prst="rect">
            <a:avLst/>
          </a:prstGeom>
        </p:spPr>
      </p:pic>
    </p:spTree>
    <p:extLst>
      <p:ext uri="{BB962C8B-B14F-4D97-AF65-F5344CB8AC3E}">
        <p14:creationId xmlns:p14="http://schemas.microsoft.com/office/powerpoint/2010/main" val="396489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728C-71C6-AB4F-8CC5-651CFCF15C7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36039BD-1614-B8F2-B99A-968993AE5025}"/>
              </a:ext>
            </a:extLst>
          </p:cNvPr>
          <p:cNvSpPr>
            <a:spLocks noGrp="1"/>
          </p:cNvSpPr>
          <p:nvPr>
            <p:ph type="title"/>
          </p:nvPr>
        </p:nvSpPr>
        <p:spPr>
          <a:xfrm>
            <a:off x="1566041" y="208349"/>
            <a:ext cx="9795642" cy="1048691"/>
          </a:xfrm>
        </p:spPr>
        <p:txBody>
          <a:bodyPr>
            <a:normAutofit fontScale="90000"/>
          </a:bodyPr>
          <a:lstStyle/>
          <a:p>
            <a:r>
              <a:rPr lang="el-GR" sz="5400" dirty="0"/>
              <a:t>ΣΧΕΔΙΑΖΟΝΤΑΣ ΕΝΑ </a:t>
            </a:r>
            <a:r>
              <a:rPr lang="en-US" sz="5400" dirty="0"/>
              <a:t>CHATBOT</a:t>
            </a:r>
            <a:endParaRPr lang="el-GR" sz="5400" dirty="0"/>
          </a:p>
        </p:txBody>
      </p:sp>
      <p:sp>
        <p:nvSpPr>
          <p:cNvPr id="4" name="TextBox 3">
            <a:extLst>
              <a:ext uri="{FF2B5EF4-FFF2-40B4-BE49-F238E27FC236}">
                <a16:creationId xmlns:a16="http://schemas.microsoft.com/office/drawing/2014/main" id="{72AA0620-5A7C-AC68-4A07-5DEAE133894D}"/>
              </a:ext>
            </a:extLst>
          </p:cNvPr>
          <p:cNvSpPr txBox="1"/>
          <p:nvPr/>
        </p:nvSpPr>
        <p:spPr>
          <a:xfrm>
            <a:off x="798787" y="1333142"/>
            <a:ext cx="10447282" cy="369332"/>
          </a:xfrm>
          <a:prstGeom prst="rect">
            <a:avLst/>
          </a:prstGeom>
          <a:noFill/>
        </p:spPr>
        <p:txBody>
          <a:bodyPr wrap="square">
            <a:spAutoFit/>
          </a:bodyPr>
          <a:lstStyle/>
          <a:p>
            <a:r>
              <a:rPr lang="el-GR" sz="1800" b="0" i="0" u="none" strike="noStrike" baseline="0" dirty="0">
                <a:solidFill>
                  <a:srgbClr val="000000"/>
                </a:solidFill>
                <a:latin typeface="Calibri" panose="020F0502020204030204" pitchFamily="34" charset="0"/>
              </a:rPr>
              <a:t>Για να προσδώσουμε </a:t>
            </a:r>
            <a:r>
              <a:rPr lang="el-GR" sz="1800" b="0" i="0" u="none" strike="noStrike" baseline="0" dirty="0" err="1">
                <a:solidFill>
                  <a:srgbClr val="000000"/>
                </a:solidFill>
                <a:latin typeface="Calibri" panose="020F0502020204030204" pitchFamily="34" charset="0"/>
              </a:rPr>
              <a:t>διαδραστικότητα</a:t>
            </a:r>
            <a:r>
              <a:rPr lang="el-GR" sz="1800" b="0" i="0" u="none" strike="noStrike" baseline="0" dirty="0">
                <a:solidFill>
                  <a:srgbClr val="000000"/>
                </a:solidFill>
                <a:latin typeface="Calibri" panose="020F0502020204030204" pitchFamily="34" charset="0"/>
              </a:rPr>
              <a:t> χρησιμοποιούμε εντολές από τους αισθητήρες και τους τελεστές.</a:t>
            </a:r>
          </a:p>
        </p:txBody>
      </p:sp>
      <p:graphicFrame>
        <p:nvGraphicFramePr>
          <p:cNvPr id="3" name="Πίνακας 2">
            <a:extLst>
              <a:ext uri="{FF2B5EF4-FFF2-40B4-BE49-F238E27FC236}">
                <a16:creationId xmlns:a16="http://schemas.microsoft.com/office/drawing/2014/main" id="{5D1AF74F-7CA6-CF2D-C6EE-D9133D23FDCF}"/>
              </a:ext>
            </a:extLst>
          </p:cNvPr>
          <p:cNvGraphicFramePr>
            <a:graphicFrameLocks noGrp="1"/>
          </p:cNvGraphicFramePr>
          <p:nvPr>
            <p:extLst>
              <p:ext uri="{D42A27DB-BD31-4B8C-83A1-F6EECF244321}">
                <p14:modId xmlns:p14="http://schemas.microsoft.com/office/powerpoint/2010/main" val="4211824159"/>
              </p:ext>
            </p:extLst>
          </p:nvPr>
        </p:nvGraphicFramePr>
        <p:xfrm>
          <a:off x="896883" y="1702474"/>
          <a:ext cx="9970814" cy="4492414"/>
        </p:xfrm>
        <a:graphic>
          <a:graphicData uri="http://schemas.openxmlformats.org/drawingml/2006/table">
            <a:tbl>
              <a:tblPr firstRow="1" bandRow="1">
                <a:tableStyleId>{5DA37D80-6434-44D0-A028-1B22A696006F}</a:tableStyleId>
              </a:tblPr>
              <a:tblGrid>
                <a:gridCol w="3464910">
                  <a:extLst>
                    <a:ext uri="{9D8B030D-6E8A-4147-A177-3AD203B41FA5}">
                      <a16:colId xmlns:a16="http://schemas.microsoft.com/office/drawing/2014/main" val="1814568708"/>
                    </a:ext>
                  </a:extLst>
                </a:gridCol>
                <a:gridCol w="2963917">
                  <a:extLst>
                    <a:ext uri="{9D8B030D-6E8A-4147-A177-3AD203B41FA5}">
                      <a16:colId xmlns:a16="http://schemas.microsoft.com/office/drawing/2014/main" val="3354009438"/>
                    </a:ext>
                  </a:extLst>
                </a:gridCol>
                <a:gridCol w="3541987">
                  <a:extLst>
                    <a:ext uri="{9D8B030D-6E8A-4147-A177-3AD203B41FA5}">
                      <a16:colId xmlns:a16="http://schemas.microsoft.com/office/drawing/2014/main" val="348621796"/>
                    </a:ext>
                  </a:extLst>
                </a:gridCol>
              </a:tblGrid>
              <a:tr h="1109134">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932859277"/>
                  </a:ext>
                </a:extLst>
              </a:tr>
              <a:tr h="11091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Εμφανίζει ένα πλαίσιο εισόδου δεδομένων στο οποίο περιμένει από τον χρήστης να γράψει την απάντησή του.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Η απάντηση που δίνει ο χρήστης στην ερώτηση καταχωρείται σε μια περιοχή στη μνήμη που ονομάζεται «</a:t>
                      </a:r>
                      <a:r>
                        <a:rPr lang="el-GR" sz="1800" b="1" i="0" u="none" strike="noStrike" kern="1200" baseline="0" dirty="0">
                          <a:solidFill>
                            <a:schemeClr val="tx1"/>
                          </a:solidFill>
                          <a:latin typeface="+mn-lt"/>
                          <a:ea typeface="+mn-ea"/>
                          <a:cs typeface="+mn-cs"/>
                        </a:rPr>
                        <a:t>απάντηση</a:t>
                      </a:r>
                      <a:r>
                        <a:rPr lang="el-GR" sz="1800" b="0" i="0" u="none" strike="noStrike" kern="1200" baseline="0" dirty="0">
                          <a:solidFill>
                            <a:schemeClr val="tx1"/>
                          </a:solidFill>
                          <a:latin typeface="+mn-lt"/>
                          <a:ea typeface="+mn-ea"/>
                          <a:cs typeface="+mn-cs"/>
                        </a:rPr>
                        <a:t>». Κάθε φορά που η </a:t>
                      </a:r>
                      <a:r>
                        <a:rPr lang="el-GR" sz="1800" b="1" i="0" u="none" strike="noStrike" kern="1200" baseline="0" dirty="0">
                          <a:solidFill>
                            <a:schemeClr val="tx1"/>
                          </a:solidFill>
                          <a:latin typeface="+mn-lt"/>
                          <a:ea typeface="+mn-ea"/>
                          <a:cs typeface="+mn-cs"/>
                        </a:rPr>
                        <a:t>απάντηση </a:t>
                      </a:r>
                      <a:r>
                        <a:rPr lang="el-GR" sz="1800" b="0" i="0" u="none" strike="noStrike" kern="1200" baseline="0" dirty="0">
                          <a:solidFill>
                            <a:schemeClr val="tx1"/>
                          </a:solidFill>
                          <a:latin typeface="+mn-lt"/>
                          <a:ea typeface="+mn-ea"/>
                          <a:cs typeface="+mn-cs"/>
                        </a:rPr>
                        <a:t>δέχεται μια νέα τιμή αυτή γράφεται πάνω στην προηγούμενη η οποία έτσι διαγράφεται.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	</a:t>
                      </a:r>
                    </a:p>
                    <a:p>
                      <a:endParaRPr lang="el-G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Όταν θέλουμε να ενώσουμε δύο ή περισσότερες λέξεις χρησιμοποιούμε την εντολή </a:t>
                      </a:r>
                      <a:r>
                        <a:rPr lang="el-GR" sz="1800" b="1" i="0" u="none" strike="noStrike" kern="1200" baseline="0" dirty="0">
                          <a:solidFill>
                            <a:schemeClr val="tx1"/>
                          </a:solidFill>
                          <a:latin typeface="+mn-lt"/>
                          <a:ea typeface="+mn-ea"/>
                          <a:cs typeface="+mn-cs"/>
                        </a:rPr>
                        <a:t>ένωσε</a:t>
                      </a:r>
                      <a:r>
                        <a:rPr lang="el-GR" sz="1800" b="0" i="0" u="none" strike="noStrike" kern="1200" baseline="0" dirty="0">
                          <a:solidFill>
                            <a:schemeClr val="tx1"/>
                          </a:solidFill>
                          <a:latin typeface="+mn-lt"/>
                          <a:ea typeface="+mn-ea"/>
                          <a:cs typeface="+mn-cs"/>
                        </a:rPr>
                        <a:t>. 	</a:t>
                      </a:r>
                    </a:p>
                    <a:p>
                      <a:endParaRPr lang="el-GR" dirty="0"/>
                    </a:p>
                  </a:txBody>
                  <a:tcPr/>
                </a:tc>
                <a:extLst>
                  <a:ext uri="{0D108BD9-81ED-4DB2-BD59-A6C34878D82A}">
                    <a16:rowId xmlns:a16="http://schemas.microsoft.com/office/drawing/2014/main" val="3925137587"/>
                  </a:ext>
                </a:extLst>
              </a:tr>
            </a:tbl>
          </a:graphicData>
        </a:graphic>
      </p:graphicFrame>
      <p:pic>
        <p:nvPicPr>
          <p:cNvPr id="7" name="Εικόνα 6">
            <a:extLst>
              <a:ext uri="{FF2B5EF4-FFF2-40B4-BE49-F238E27FC236}">
                <a16:creationId xmlns:a16="http://schemas.microsoft.com/office/drawing/2014/main" id="{438E5597-FA53-CF55-D86F-0B5C29A38498}"/>
              </a:ext>
            </a:extLst>
          </p:cNvPr>
          <p:cNvPicPr>
            <a:picLocks noChangeAspect="1"/>
          </p:cNvPicPr>
          <p:nvPr/>
        </p:nvPicPr>
        <p:blipFill>
          <a:blip r:embed="rId2"/>
          <a:stretch>
            <a:fillRect/>
          </a:stretch>
        </p:blipFill>
        <p:spPr>
          <a:xfrm>
            <a:off x="1072054" y="1904292"/>
            <a:ext cx="2831851" cy="582103"/>
          </a:xfrm>
          <a:prstGeom prst="rect">
            <a:avLst/>
          </a:prstGeom>
        </p:spPr>
      </p:pic>
      <p:pic>
        <p:nvPicPr>
          <p:cNvPr id="9" name="Εικόνα 8">
            <a:extLst>
              <a:ext uri="{FF2B5EF4-FFF2-40B4-BE49-F238E27FC236}">
                <a16:creationId xmlns:a16="http://schemas.microsoft.com/office/drawing/2014/main" id="{3367BA53-3002-C138-1F42-3B0FD9614672}"/>
              </a:ext>
            </a:extLst>
          </p:cNvPr>
          <p:cNvPicPr>
            <a:picLocks noChangeAspect="1"/>
          </p:cNvPicPr>
          <p:nvPr/>
        </p:nvPicPr>
        <p:blipFill>
          <a:blip r:embed="rId3"/>
          <a:stretch>
            <a:fillRect/>
          </a:stretch>
        </p:blipFill>
        <p:spPr>
          <a:xfrm>
            <a:off x="5000889" y="1886169"/>
            <a:ext cx="1345176" cy="618347"/>
          </a:xfrm>
          <a:prstGeom prst="rect">
            <a:avLst/>
          </a:prstGeom>
        </p:spPr>
      </p:pic>
      <p:pic>
        <p:nvPicPr>
          <p:cNvPr id="11" name="Εικόνα 10">
            <a:extLst>
              <a:ext uri="{FF2B5EF4-FFF2-40B4-BE49-F238E27FC236}">
                <a16:creationId xmlns:a16="http://schemas.microsoft.com/office/drawing/2014/main" id="{73155A82-A535-258E-5E23-6A8C52880EDF}"/>
              </a:ext>
            </a:extLst>
          </p:cNvPr>
          <p:cNvPicPr>
            <a:picLocks noChangeAspect="1"/>
          </p:cNvPicPr>
          <p:nvPr/>
        </p:nvPicPr>
        <p:blipFill>
          <a:blip r:embed="rId4"/>
          <a:stretch>
            <a:fillRect/>
          </a:stretch>
        </p:blipFill>
        <p:spPr>
          <a:xfrm>
            <a:off x="7443049" y="1839013"/>
            <a:ext cx="2831851" cy="618347"/>
          </a:xfrm>
          <a:prstGeom prst="rect">
            <a:avLst/>
          </a:prstGeom>
        </p:spPr>
      </p:pic>
    </p:spTree>
    <p:extLst>
      <p:ext uri="{BB962C8B-B14F-4D97-AF65-F5344CB8AC3E}">
        <p14:creationId xmlns:p14="http://schemas.microsoft.com/office/powerpoint/2010/main" val="59661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6FA0FB-8122-6330-99AF-0C9DCDB27824}"/>
              </a:ext>
            </a:extLst>
          </p:cNvPr>
          <p:cNvSpPr>
            <a:spLocks noGrp="1"/>
          </p:cNvSpPr>
          <p:nvPr>
            <p:ph type="title"/>
          </p:nvPr>
        </p:nvSpPr>
        <p:spPr>
          <a:xfrm>
            <a:off x="2592924" y="624110"/>
            <a:ext cx="8911687" cy="700193"/>
          </a:xfrm>
        </p:spPr>
        <p:txBody>
          <a:bodyPr/>
          <a:lstStyle/>
          <a:p>
            <a:r>
              <a:rPr lang="el-GR" dirty="0"/>
              <a:t>ΑΠΛΗ ΕΚΔΟΣΗ </a:t>
            </a:r>
            <a:r>
              <a:rPr lang="en-US" dirty="0"/>
              <a:t>CHATBOT</a:t>
            </a:r>
            <a:endParaRPr lang="el-GR" dirty="0"/>
          </a:p>
        </p:txBody>
      </p:sp>
      <p:pic>
        <p:nvPicPr>
          <p:cNvPr id="8" name="Θέση περιεχομένου 7">
            <a:extLst>
              <a:ext uri="{FF2B5EF4-FFF2-40B4-BE49-F238E27FC236}">
                <a16:creationId xmlns:a16="http://schemas.microsoft.com/office/drawing/2014/main" id="{7C6A8E01-E3DC-A1D3-3E1F-48410BB67351}"/>
              </a:ext>
            </a:extLst>
          </p:cNvPr>
          <p:cNvPicPr>
            <a:picLocks noGrp="1" noChangeAspect="1"/>
          </p:cNvPicPr>
          <p:nvPr>
            <p:ph sz="half" idx="2"/>
          </p:nvPr>
        </p:nvPicPr>
        <p:blipFill>
          <a:blip r:embed="rId2"/>
          <a:stretch>
            <a:fillRect/>
          </a:stretch>
        </p:blipFill>
        <p:spPr>
          <a:xfrm>
            <a:off x="2400026" y="1959601"/>
            <a:ext cx="6870097" cy="4310012"/>
          </a:xfrm>
        </p:spPr>
      </p:pic>
    </p:spTree>
    <p:extLst>
      <p:ext uri="{BB962C8B-B14F-4D97-AF65-F5344CB8AC3E}">
        <p14:creationId xmlns:p14="http://schemas.microsoft.com/office/powerpoint/2010/main" val="228072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4AC14F06-7FC5-3559-8877-7E6411BE2808}"/>
              </a:ext>
            </a:extLst>
          </p:cNvPr>
          <p:cNvSpPr>
            <a:spLocks noGrp="1"/>
          </p:cNvSpPr>
          <p:nvPr>
            <p:ph type="title"/>
          </p:nvPr>
        </p:nvSpPr>
        <p:spPr>
          <a:xfrm>
            <a:off x="1899243" y="204543"/>
            <a:ext cx="8911687" cy="742235"/>
          </a:xfrm>
        </p:spPr>
        <p:txBody>
          <a:bodyPr>
            <a:normAutofit fontScale="90000"/>
          </a:bodyPr>
          <a:lstStyle/>
          <a:p>
            <a:r>
              <a:rPr lang="el-GR" dirty="0"/>
              <a:t>ΟΜΑΔΑ ΕΝΤΟΛΩΝ ΜΕ ΛΕΙΤΟΥΡΓΙΕΣ ΠΕΝΑΣ 	</a:t>
            </a:r>
            <a:br>
              <a:rPr lang="el-GR" dirty="0"/>
            </a:br>
            <a:endParaRPr lang="el-GR" dirty="0"/>
          </a:p>
        </p:txBody>
      </p:sp>
      <p:sp>
        <p:nvSpPr>
          <p:cNvPr id="8" name="Θέση περιεχομένου 7">
            <a:extLst>
              <a:ext uri="{FF2B5EF4-FFF2-40B4-BE49-F238E27FC236}">
                <a16:creationId xmlns:a16="http://schemas.microsoft.com/office/drawing/2014/main" id="{D3CDD4F2-B569-046E-89C2-4EA531AACBCA}"/>
              </a:ext>
            </a:extLst>
          </p:cNvPr>
          <p:cNvSpPr>
            <a:spLocks noGrp="1"/>
          </p:cNvSpPr>
          <p:nvPr>
            <p:ph idx="1"/>
          </p:nvPr>
        </p:nvSpPr>
        <p:spPr>
          <a:xfrm>
            <a:off x="1401542" y="1303282"/>
            <a:ext cx="10243919" cy="1061546"/>
          </a:xfrm>
        </p:spPr>
        <p:txBody>
          <a:bodyPr>
            <a:normAutofit/>
          </a:bodyPr>
          <a:lstStyle/>
          <a:p>
            <a:pPr marL="0" indent="0">
              <a:buNone/>
            </a:pPr>
            <a:r>
              <a:rPr lang="el-GR" dirty="0">
                <a:solidFill>
                  <a:srgbClr val="000000"/>
                </a:solidFill>
                <a:latin typeface="Calibri" panose="020F0502020204030204" pitchFamily="34" charset="0"/>
              </a:rPr>
              <a:t>Για να ενεργοποιηθεί η </a:t>
            </a:r>
            <a:r>
              <a:rPr lang="el-GR" sz="1800" b="0" i="0" u="none" strike="noStrike" baseline="0" dirty="0">
                <a:solidFill>
                  <a:srgbClr val="000000"/>
                </a:solidFill>
                <a:latin typeface="Calibri" panose="020F0502020204030204" pitchFamily="34" charset="0"/>
              </a:rPr>
              <a:t>πένα, θα πρέπει να πάτε κάτω αριστερά στην προσθήκη επέκτασης και στη συνέχεια να επιλέξετε την πένα, ώστε να εμφανιστούν οι εντολές. </a:t>
            </a:r>
          </a:p>
          <a:p>
            <a:pPr marL="0" indent="0">
              <a:buNone/>
            </a:pPr>
            <a:r>
              <a:rPr lang="el-GR" sz="1800" b="0" i="0" u="none" strike="noStrike" baseline="0" dirty="0">
                <a:solidFill>
                  <a:srgbClr val="000000"/>
                </a:solidFill>
                <a:latin typeface="Calibri" panose="020F0502020204030204" pitchFamily="34" charset="0"/>
              </a:rPr>
              <a:t>	</a:t>
            </a:r>
          </a:p>
          <a:p>
            <a:endParaRPr lang="el-GR" dirty="0"/>
          </a:p>
        </p:txBody>
      </p:sp>
      <p:graphicFrame>
        <p:nvGraphicFramePr>
          <p:cNvPr id="9" name="Πίνακας 8">
            <a:extLst>
              <a:ext uri="{FF2B5EF4-FFF2-40B4-BE49-F238E27FC236}">
                <a16:creationId xmlns:a16="http://schemas.microsoft.com/office/drawing/2014/main" id="{A12DCA3A-C133-8977-0850-6FDC2C1EB2C9}"/>
              </a:ext>
            </a:extLst>
          </p:cNvPr>
          <p:cNvGraphicFramePr>
            <a:graphicFrameLocks noGrp="1"/>
          </p:cNvGraphicFramePr>
          <p:nvPr>
            <p:extLst>
              <p:ext uri="{D42A27DB-BD31-4B8C-83A1-F6EECF244321}">
                <p14:modId xmlns:p14="http://schemas.microsoft.com/office/powerpoint/2010/main" val="3857281959"/>
              </p:ext>
            </p:extLst>
          </p:nvPr>
        </p:nvGraphicFramePr>
        <p:xfrm>
          <a:off x="1401542" y="2760192"/>
          <a:ext cx="9812995" cy="3536673"/>
        </p:xfrm>
        <a:graphic>
          <a:graphicData uri="http://schemas.openxmlformats.org/drawingml/2006/table">
            <a:tbl>
              <a:tblPr firstRow="1" bandRow="1">
                <a:tableStyleId>{5DA37D80-6434-44D0-A028-1B22A696006F}</a:tableStyleId>
              </a:tblPr>
              <a:tblGrid>
                <a:gridCol w="6670101">
                  <a:extLst>
                    <a:ext uri="{9D8B030D-6E8A-4147-A177-3AD203B41FA5}">
                      <a16:colId xmlns:a16="http://schemas.microsoft.com/office/drawing/2014/main" val="3341033143"/>
                    </a:ext>
                  </a:extLst>
                </a:gridCol>
                <a:gridCol w="3142894">
                  <a:extLst>
                    <a:ext uri="{9D8B030D-6E8A-4147-A177-3AD203B41FA5}">
                      <a16:colId xmlns:a16="http://schemas.microsoft.com/office/drawing/2014/main" val="1735309199"/>
                    </a:ext>
                  </a:extLst>
                </a:gridCol>
              </a:tblGrid>
              <a:tr h="9538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Καθαρίζει όλη την οθόνη από όλα τα σχήματα που έχουμε σχηματίσει. </a:t>
                      </a:r>
                    </a:p>
                  </a:txBody>
                  <a:tcPr/>
                </a:tc>
                <a:tc>
                  <a:txBody>
                    <a:bodyPr/>
                    <a:lstStyle/>
                    <a:p>
                      <a:endParaRPr lang="el-GR" dirty="0"/>
                    </a:p>
                  </a:txBody>
                  <a:tcPr/>
                </a:tc>
                <a:extLst>
                  <a:ext uri="{0D108BD9-81ED-4DB2-BD59-A6C34878D82A}">
                    <a16:rowId xmlns:a16="http://schemas.microsoft.com/office/drawing/2014/main" val="212289725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Κατεβάζει την πένα για το αντικείμενο, έτσι ώστε να αφήνει πίσω του ένα ίχνος όταν κινείται και με αυτόν τον τρόπο να ζωγραφίζει σχήματα. 	</a:t>
                      </a:r>
                    </a:p>
                  </a:txBody>
                  <a:tcPr/>
                </a:tc>
                <a:tc>
                  <a:txBody>
                    <a:bodyPr/>
                    <a:lstStyle/>
                    <a:p>
                      <a:endParaRPr lang="el-GR" dirty="0"/>
                    </a:p>
                  </a:txBody>
                  <a:tcPr/>
                </a:tc>
                <a:extLst>
                  <a:ext uri="{0D108BD9-81ED-4DB2-BD59-A6C34878D82A}">
                    <a16:rowId xmlns:a16="http://schemas.microsoft.com/office/drawing/2014/main" val="2303234971"/>
                  </a:ext>
                </a:extLst>
              </a:tr>
              <a:tr h="704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Ανεβάζει την πένα έτσι ώστε το αντικείμενο να μην αφήνει ίχνος όταν κινείται. 	</a:t>
                      </a:r>
                    </a:p>
                  </a:txBody>
                  <a:tcPr/>
                </a:tc>
                <a:tc>
                  <a:txBody>
                    <a:bodyPr/>
                    <a:lstStyle/>
                    <a:p>
                      <a:endParaRPr lang="el-GR" dirty="0"/>
                    </a:p>
                  </a:txBody>
                  <a:tcPr/>
                </a:tc>
                <a:extLst>
                  <a:ext uri="{0D108BD9-81ED-4DB2-BD59-A6C34878D82A}">
                    <a16:rowId xmlns:a16="http://schemas.microsoft.com/office/drawing/2014/main" val="1746565257"/>
                  </a:ext>
                </a:extLst>
              </a:tr>
              <a:tr h="9640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Ορίζει το χρώμα της πένας. 	</a:t>
                      </a:r>
                    </a:p>
                  </a:txBody>
                  <a:tcPr/>
                </a:tc>
                <a:tc>
                  <a:txBody>
                    <a:bodyPr/>
                    <a:lstStyle/>
                    <a:p>
                      <a:endParaRPr lang="el-GR" dirty="0"/>
                    </a:p>
                  </a:txBody>
                  <a:tcPr/>
                </a:tc>
                <a:extLst>
                  <a:ext uri="{0D108BD9-81ED-4DB2-BD59-A6C34878D82A}">
                    <a16:rowId xmlns:a16="http://schemas.microsoft.com/office/drawing/2014/main" val="2725212690"/>
                  </a:ext>
                </a:extLst>
              </a:tr>
            </a:tbl>
          </a:graphicData>
        </a:graphic>
      </p:graphicFrame>
      <p:pic>
        <p:nvPicPr>
          <p:cNvPr id="11" name="Εικόνα 10">
            <a:extLst>
              <a:ext uri="{FF2B5EF4-FFF2-40B4-BE49-F238E27FC236}">
                <a16:creationId xmlns:a16="http://schemas.microsoft.com/office/drawing/2014/main" id="{B0B25D84-E357-81FC-0187-38C2748FC4FA}"/>
              </a:ext>
            </a:extLst>
          </p:cNvPr>
          <p:cNvPicPr>
            <a:picLocks noChangeAspect="1"/>
          </p:cNvPicPr>
          <p:nvPr/>
        </p:nvPicPr>
        <p:blipFill>
          <a:blip r:embed="rId2"/>
          <a:stretch>
            <a:fillRect/>
          </a:stretch>
        </p:blipFill>
        <p:spPr>
          <a:xfrm>
            <a:off x="8798342" y="2929354"/>
            <a:ext cx="1465096" cy="512783"/>
          </a:xfrm>
          <a:prstGeom prst="rect">
            <a:avLst/>
          </a:prstGeom>
        </p:spPr>
      </p:pic>
      <p:pic>
        <p:nvPicPr>
          <p:cNvPr id="13" name="Εικόνα 12">
            <a:extLst>
              <a:ext uri="{FF2B5EF4-FFF2-40B4-BE49-F238E27FC236}">
                <a16:creationId xmlns:a16="http://schemas.microsoft.com/office/drawing/2014/main" id="{78385FF8-3072-9BC1-D474-78438C348EC6}"/>
              </a:ext>
            </a:extLst>
          </p:cNvPr>
          <p:cNvPicPr>
            <a:picLocks noChangeAspect="1"/>
          </p:cNvPicPr>
          <p:nvPr/>
        </p:nvPicPr>
        <p:blipFill>
          <a:blip r:embed="rId3"/>
          <a:stretch>
            <a:fillRect/>
          </a:stretch>
        </p:blipFill>
        <p:spPr>
          <a:xfrm>
            <a:off x="8852726" y="3925518"/>
            <a:ext cx="1310777" cy="391413"/>
          </a:xfrm>
          <a:prstGeom prst="rect">
            <a:avLst/>
          </a:prstGeom>
        </p:spPr>
      </p:pic>
      <p:pic>
        <p:nvPicPr>
          <p:cNvPr id="15" name="Εικόνα 14">
            <a:extLst>
              <a:ext uri="{FF2B5EF4-FFF2-40B4-BE49-F238E27FC236}">
                <a16:creationId xmlns:a16="http://schemas.microsoft.com/office/drawing/2014/main" id="{886CC07B-718B-FD44-3054-91A55BC7D090}"/>
              </a:ext>
            </a:extLst>
          </p:cNvPr>
          <p:cNvPicPr>
            <a:picLocks noChangeAspect="1"/>
          </p:cNvPicPr>
          <p:nvPr/>
        </p:nvPicPr>
        <p:blipFill>
          <a:blip r:embed="rId4"/>
          <a:stretch>
            <a:fillRect/>
          </a:stretch>
        </p:blipFill>
        <p:spPr>
          <a:xfrm>
            <a:off x="8658207" y="4725371"/>
            <a:ext cx="1605232" cy="512782"/>
          </a:xfrm>
          <a:prstGeom prst="rect">
            <a:avLst/>
          </a:prstGeom>
        </p:spPr>
      </p:pic>
      <p:pic>
        <p:nvPicPr>
          <p:cNvPr id="17" name="Εικόνα 16">
            <a:extLst>
              <a:ext uri="{FF2B5EF4-FFF2-40B4-BE49-F238E27FC236}">
                <a16:creationId xmlns:a16="http://schemas.microsoft.com/office/drawing/2014/main" id="{60F11DDD-9DB0-0070-AD19-70E0422AA34F}"/>
              </a:ext>
            </a:extLst>
          </p:cNvPr>
          <p:cNvPicPr>
            <a:picLocks noChangeAspect="1"/>
          </p:cNvPicPr>
          <p:nvPr/>
        </p:nvPicPr>
        <p:blipFill>
          <a:blip r:embed="rId5"/>
          <a:stretch>
            <a:fillRect/>
          </a:stretch>
        </p:blipFill>
        <p:spPr>
          <a:xfrm>
            <a:off x="8575701" y="5633517"/>
            <a:ext cx="2081718" cy="512782"/>
          </a:xfrm>
          <a:prstGeom prst="rect">
            <a:avLst/>
          </a:prstGeom>
        </p:spPr>
      </p:pic>
    </p:spTree>
    <p:extLst>
      <p:ext uri="{BB962C8B-B14F-4D97-AF65-F5344CB8AC3E}">
        <p14:creationId xmlns:p14="http://schemas.microsoft.com/office/powerpoint/2010/main" val="111605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559F7-9A30-6158-DE14-C2D02A4835C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8E4DAA6-4FDE-2FFB-BE46-E79835399C53}"/>
              </a:ext>
            </a:extLst>
          </p:cNvPr>
          <p:cNvSpPr>
            <a:spLocks noGrp="1"/>
          </p:cNvSpPr>
          <p:nvPr>
            <p:ph type="title"/>
          </p:nvPr>
        </p:nvSpPr>
        <p:spPr>
          <a:xfrm>
            <a:off x="1857201" y="176819"/>
            <a:ext cx="9357337" cy="842684"/>
          </a:xfrm>
        </p:spPr>
        <p:txBody>
          <a:bodyPr>
            <a:normAutofit/>
          </a:bodyPr>
          <a:lstStyle/>
          <a:p>
            <a:r>
              <a:rPr lang="el-GR" sz="4900" dirty="0"/>
              <a:t>ΑΣΚΗΣΗ 1</a:t>
            </a:r>
          </a:p>
        </p:txBody>
      </p:sp>
      <p:sp>
        <p:nvSpPr>
          <p:cNvPr id="3" name="Θέση περιεχομένου 2">
            <a:extLst>
              <a:ext uri="{FF2B5EF4-FFF2-40B4-BE49-F238E27FC236}">
                <a16:creationId xmlns:a16="http://schemas.microsoft.com/office/drawing/2014/main" id="{1BD1DA76-66FD-0DBC-A9E7-3C6F0EFB727E}"/>
              </a:ext>
            </a:extLst>
          </p:cNvPr>
          <p:cNvSpPr>
            <a:spLocks noGrp="1"/>
          </p:cNvSpPr>
          <p:nvPr>
            <p:ph idx="1"/>
          </p:nvPr>
        </p:nvSpPr>
        <p:spPr>
          <a:xfrm>
            <a:off x="1303282" y="1182725"/>
            <a:ext cx="4792717" cy="5239096"/>
          </a:xfrm>
        </p:spPr>
        <p:txBody>
          <a:bodyPr>
            <a:normAutofit/>
          </a:bodyPr>
          <a:lstStyle/>
          <a:p>
            <a:pPr marL="0" indent="0">
              <a:buNone/>
            </a:pPr>
            <a:r>
              <a:rPr lang="el-GR" sz="1800" b="1" i="0" u="sng" strike="noStrike" baseline="0" dirty="0">
                <a:solidFill>
                  <a:srgbClr val="000000"/>
                </a:solidFill>
                <a:latin typeface="Calibri" panose="020F0502020204030204" pitchFamily="34" charset="0"/>
              </a:rPr>
              <a:t>Να σχηματίσετε ένα τετράγωνο</a:t>
            </a:r>
          </a:p>
          <a:p>
            <a:r>
              <a:rPr lang="el-GR" sz="1800" b="0" i="0" u="none" strike="noStrike" baseline="0" dirty="0">
                <a:solidFill>
                  <a:srgbClr val="000000"/>
                </a:solidFill>
                <a:latin typeface="Calibri" panose="020F0502020204030204" pitchFamily="34" charset="0"/>
              </a:rPr>
              <a:t>θα πρέπει να σχεδιάσετε τέσσερις γραμμές</a:t>
            </a:r>
          </a:p>
          <a:p>
            <a:r>
              <a:rPr lang="el-GR" sz="1800" b="0" i="0" u="none" strike="noStrike" baseline="0" dirty="0">
                <a:solidFill>
                  <a:srgbClr val="000000"/>
                </a:solidFill>
                <a:latin typeface="Calibri" panose="020F0502020204030204" pitchFamily="34" charset="0"/>
              </a:rPr>
              <a:t>Όταν φτάνει ο χαρακτήρας στο τέλος της γραμμής, θα πρέπει να στρίψει 90</a:t>
            </a:r>
            <a:r>
              <a:rPr lang="el-GR" sz="1800" b="0" i="0" u="none" strike="noStrike" baseline="30000" dirty="0">
                <a:solidFill>
                  <a:srgbClr val="000000"/>
                </a:solidFill>
                <a:latin typeface="Calibri" panose="020F0502020204030204" pitchFamily="34" charset="0"/>
              </a:rPr>
              <a:t>ο</a:t>
            </a:r>
            <a:r>
              <a:rPr lang="el-GR" sz="1800" b="0" i="0" u="none" strike="noStrike" baseline="0" dirty="0">
                <a:solidFill>
                  <a:srgbClr val="000000"/>
                </a:solidFill>
                <a:latin typeface="Calibri" panose="020F0502020204030204" pitchFamily="34" charset="0"/>
              </a:rPr>
              <a:t> έτσι ώστε να σχηματιστεί ορθή γωνία 	</a:t>
            </a:r>
          </a:p>
          <a:p>
            <a:pPr marL="0" indent="0">
              <a:buNone/>
            </a:pPr>
            <a:r>
              <a:rPr lang="el-GR" sz="1800" b="0" i="0" u="none" strike="noStrike" baseline="0" dirty="0">
                <a:solidFill>
                  <a:srgbClr val="000000"/>
                </a:solidFill>
                <a:latin typeface="Calibri" panose="020F0502020204030204" pitchFamily="34" charset="0"/>
              </a:rPr>
              <a:t> 	</a:t>
            </a:r>
          </a:p>
        </p:txBody>
      </p:sp>
      <p:pic>
        <p:nvPicPr>
          <p:cNvPr id="6" name="Εικόνα 5">
            <a:extLst>
              <a:ext uri="{FF2B5EF4-FFF2-40B4-BE49-F238E27FC236}">
                <a16:creationId xmlns:a16="http://schemas.microsoft.com/office/drawing/2014/main" id="{8ED94BC8-D249-75DB-D798-D9C6E2A72FE6}"/>
              </a:ext>
            </a:extLst>
          </p:cNvPr>
          <p:cNvPicPr>
            <a:picLocks noChangeAspect="1"/>
          </p:cNvPicPr>
          <p:nvPr/>
        </p:nvPicPr>
        <p:blipFill>
          <a:blip r:embed="rId2"/>
          <a:stretch>
            <a:fillRect/>
          </a:stretch>
        </p:blipFill>
        <p:spPr>
          <a:xfrm>
            <a:off x="8268236" y="105959"/>
            <a:ext cx="2820178" cy="6646081"/>
          </a:xfrm>
          <a:prstGeom prst="rect">
            <a:avLst/>
          </a:prstGeom>
        </p:spPr>
      </p:pic>
    </p:spTree>
    <p:extLst>
      <p:ext uri="{BB962C8B-B14F-4D97-AF65-F5344CB8AC3E}">
        <p14:creationId xmlns:p14="http://schemas.microsoft.com/office/powerpoint/2010/main" val="37707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4E2FF-E596-0EB5-5B3E-6F86A63C9CA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B064533-3B14-476A-9158-06F1598113ED}"/>
              </a:ext>
            </a:extLst>
          </p:cNvPr>
          <p:cNvSpPr>
            <a:spLocks noGrp="1"/>
          </p:cNvSpPr>
          <p:nvPr>
            <p:ph type="title"/>
          </p:nvPr>
        </p:nvSpPr>
        <p:spPr>
          <a:xfrm>
            <a:off x="1857201" y="176819"/>
            <a:ext cx="9357337" cy="842684"/>
          </a:xfrm>
        </p:spPr>
        <p:txBody>
          <a:bodyPr>
            <a:normAutofit/>
          </a:bodyPr>
          <a:lstStyle/>
          <a:p>
            <a:r>
              <a:rPr lang="el-GR" sz="4900" dirty="0"/>
              <a:t>ΑΣΚΗΣΗ 1</a:t>
            </a:r>
          </a:p>
        </p:txBody>
      </p:sp>
      <p:sp>
        <p:nvSpPr>
          <p:cNvPr id="3" name="Θέση περιεχομένου 2">
            <a:extLst>
              <a:ext uri="{FF2B5EF4-FFF2-40B4-BE49-F238E27FC236}">
                <a16:creationId xmlns:a16="http://schemas.microsoft.com/office/drawing/2014/main" id="{3B024200-BDD9-C06D-84BC-6387810EA53B}"/>
              </a:ext>
            </a:extLst>
          </p:cNvPr>
          <p:cNvSpPr>
            <a:spLocks noGrp="1"/>
          </p:cNvSpPr>
          <p:nvPr>
            <p:ph idx="1"/>
          </p:nvPr>
        </p:nvSpPr>
        <p:spPr>
          <a:xfrm>
            <a:off x="924909" y="1182725"/>
            <a:ext cx="6001407" cy="4291696"/>
          </a:xfrm>
        </p:spPr>
        <p:txBody>
          <a:bodyPr>
            <a:normAutofit/>
          </a:bodyPr>
          <a:lstStyle/>
          <a:p>
            <a:r>
              <a:rPr lang="el-GR" dirty="0"/>
              <a:t>Παρατηρούμε ότι οι εντολές </a:t>
            </a:r>
            <a:r>
              <a:rPr lang="el-GR" b="1" dirty="0"/>
              <a:t>κινήσου</a:t>
            </a:r>
            <a:r>
              <a:rPr lang="el-GR" dirty="0"/>
              <a:t> και </a:t>
            </a:r>
            <a:r>
              <a:rPr lang="el-GR" b="1" dirty="0"/>
              <a:t>στρίψε</a:t>
            </a:r>
            <a:r>
              <a:rPr lang="el-GR" dirty="0"/>
              <a:t> επαναλαμβάνονται 4 φορές. </a:t>
            </a:r>
          </a:p>
          <a:p>
            <a:r>
              <a:rPr lang="el-GR" dirty="0"/>
              <a:t>Αντί λοιπόν να τις γράφουμε 	4 φορές μπορούμε να χρησιμοποιήσουμε την εντολή </a:t>
            </a:r>
            <a:r>
              <a:rPr lang="el-GR" b="1" dirty="0"/>
              <a:t>Επανάλαβε </a:t>
            </a:r>
            <a:r>
              <a:rPr lang="el-GR" dirty="0"/>
              <a:t>από την ομάδα εντολών ελέγχου. </a:t>
            </a:r>
          </a:p>
          <a:p>
            <a:r>
              <a:rPr lang="el-GR" dirty="0"/>
              <a:t>Η εντολή αυτή εκτελεί τις εντολές που είναι οριοθετημένες μέσα στην επανάληψη τόσες φορές όσες θέλουμε. </a:t>
            </a:r>
          </a:p>
          <a:p>
            <a:r>
              <a:rPr lang="el-GR" dirty="0"/>
              <a:t>Πόσες φορές πρέπει να επαναληφθούν οι εντολές ώστε να δημιουργηθεί το τετράγωνο;</a:t>
            </a:r>
          </a:p>
          <a:p>
            <a:r>
              <a:rPr lang="el-GR" dirty="0"/>
              <a:t>Αν θέλαμε να σχεδιάσουμε ένα δεκάγωνο, πως θα γλιτώναμε αρκετές γραμμές κώδικα;</a:t>
            </a:r>
            <a:r>
              <a:rPr lang="el-GR" sz="1800" b="0" i="0" u="none" strike="noStrike" baseline="0" dirty="0">
                <a:solidFill>
                  <a:srgbClr val="000000"/>
                </a:solidFill>
                <a:latin typeface="Calibri" panose="020F0502020204030204" pitchFamily="34" charset="0"/>
              </a:rPr>
              <a:t>	</a:t>
            </a:r>
          </a:p>
        </p:txBody>
      </p:sp>
      <p:pic>
        <p:nvPicPr>
          <p:cNvPr id="5" name="Εικόνα 4">
            <a:extLst>
              <a:ext uri="{FF2B5EF4-FFF2-40B4-BE49-F238E27FC236}">
                <a16:creationId xmlns:a16="http://schemas.microsoft.com/office/drawing/2014/main" id="{F71523C8-BCD2-5CB9-9780-DC018B65F606}"/>
              </a:ext>
            </a:extLst>
          </p:cNvPr>
          <p:cNvPicPr>
            <a:picLocks noChangeAspect="1"/>
          </p:cNvPicPr>
          <p:nvPr/>
        </p:nvPicPr>
        <p:blipFill>
          <a:blip r:embed="rId2"/>
          <a:stretch>
            <a:fillRect/>
          </a:stretch>
        </p:blipFill>
        <p:spPr>
          <a:xfrm>
            <a:off x="8206951" y="1182725"/>
            <a:ext cx="3165242" cy="4291696"/>
          </a:xfrm>
          <a:prstGeom prst="rect">
            <a:avLst/>
          </a:prstGeom>
        </p:spPr>
      </p:pic>
    </p:spTree>
    <p:extLst>
      <p:ext uri="{BB962C8B-B14F-4D97-AF65-F5344CB8AC3E}">
        <p14:creationId xmlns:p14="http://schemas.microsoft.com/office/powerpoint/2010/main" val="228993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93EF-C180-2022-482D-F30473342DB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B466DE7-D088-9F53-B617-4FED48FDFD50}"/>
              </a:ext>
            </a:extLst>
          </p:cNvPr>
          <p:cNvSpPr>
            <a:spLocks noGrp="1"/>
          </p:cNvSpPr>
          <p:nvPr>
            <p:ph type="title"/>
          </p:nvPr>
        </p:nvSpPr>
        <p:spPr>
          <a:xfrm>
            <a:off x="1857201" y="176819"/>
            <a:ext cx="9357337" cy="842684"/>
          </a:xfrm>
        </p:spPr>
        <p:txBody>
          <a:bodyPr>
            <a:normAutofit/>
          </a:bodyPr>
          <a:lstStyle/>
          <a:p>
            <a:r>
              <a:rPr lang="el-GR" sz="4900" dirty="0"/>
              <a:t>ΑΣΚΗΣΗ 2</a:t>
            </a:r>
          </a:p>
        </p:txBody>
      </p:sp>
      <p:sp>
        <p:nvSpPr>
          <p:cNvPr id="3" name="Θέση περιεχομένου 2">
            <a:extLst>
              <a:ext uri="{FF2B5EF4-FFF2-40B4-BE49-F238E27FC236}">
                <a16:creationId xmlns:a16="http://schemas.microsoft.com/office/drawing/2014/main" id="{D8FCECAF-A5B4-8C27-E43E-0FBBE109D1B3}"/>
              </a:ext>
            </a:extLst>
          </p:cNvPr>
          <p:cNvSpPr>
            <a:spLocks noGrp="1"/>
          </p:cNvSpPr>
          <p:nvPr>
            <p:ph idx="1"/>
          </p:nvPr>
        </p:nvSpPr>
        <p:spPr>
          <a:xfrm>
            <a:off x="1303282" y="1182725"/>
            <a:ext cx="4792717" cy="5239096"/>
          </a:xfrm>
        </p:spPr>
        <p:txBody>
          <a:bodyPr>
            <a:normAutofit/>
          </a:bodyPr>
          <a:lstStyle/>
          <a:p>
            <a:r>
              <a:rPr lang="el-GR" dirty="0"/>
              <a:t>Έστω ότι θέλουμε να σχεδιάσουμε ένα τετράγωνο με διπλάσια πλευρά. </a:t>
            </a:r>
          </a:p>
          <a:p>
            <a:r>
              <a:rPr lang="el-GR" dirty="0"/>
              <a:t>Πως θα τροποποιηθούν οι εντολές της Άσκησης 1;</a:t>
            </a:r>
          </a:p>
          <a:p>
            <a:r>
              <a:rPr lang="el-GR" dirty="0"/>
              <a:t>Διαπιστώνετε κάποιο πρόβλημα κατά την εκτέλεση του κώδικα;</a:t>
            </a:r>
          </a:p>
          <a:p>
            <a:r>
              <a:rPr lang="el-GR" dirty="0"/>
              <a:t> Ενώ θέλαμε να σχηματιστεί ένα μόνο τετράγωνο πλευράς 200, βλέπουμε και ένα τετράγωνο πλευράς 100. 	</a:t>
            </a:r>
          </a:p>
        </p:txBody>
      </p:sp>
      <p:pic>
        <p:nvPicPr>
          <p:cNvPr id="6" name="Εικόνα 5">
            <a:extLst>
              <a:ext uri="{FF2B5EF4-FFF2-40B4-BE49-F238E27FC236}">
                <a16:creationId xmlns:a16="http://schemas.microsoft.com/office/drawing/2014/main" id="{916A2159-A840-094A-68E2-1F4F072E8DF2}"/>
              </a:ext>
            </a:extLst>
          </p:cNvPr>
          <p:cNvPicPr>
            <a:picLocks noChangeAspect="1"/>
          </p:cNvPicPr>
          <p:nvPr/>
        </p:nvPicPr>
        <p:blipFill>
          <a:blip r:embed="rId2"/>
          <a:stretch>
            <a:fillRect/>
          </a:stretch>
        </p:blipFill>
        <p:spPr>
          <a:xfrm>
            <a:off x="8463197" y="879324"/>
            <a:ext cx="2425521" cy="2922949"/>
          </a:xfrm>
          <a:prstGeom prst="rect">
            <a:avLst/>
          </a:prstGeom>
        </p:spPr>
      </p:pic>
      <p:pic>
        <p:nvPicPr>
          <p:cNvPr id="8" name="Εικόνα 7">
            <a:extLst>
              <a:ext uri="{FF2B5EF4-FFF2-40B4-BE49-F238E27FC236}">
                <a16:creationId xmlns:a16="http://schemas.microsoft.com/office/drawing/2014/main" id="{689F7E4E-392C-C14B-DD31-B2DBE0241CFA}"/>
              </a:ext>
            </a:extLst>
          </p:cNvPr>
          <p:cNvPicPr>
            <a:picLocks noChangeAspect="1"/>
          </p:cNvPicPr>
          <p:nvPr/>
        </p:nvPicPr>
        <p:blipFill>
          <a:blip r:embed="rId3"/>
          <a:stretch>
            <a:fillRect/>
          </a:stretch>
        </p:blipFill>
        <p:spPr>
          <a:xfrm>
            <a:off x="8258094" y="4241708"/>
            <a:ext cx="1931831" cy="1841679"/>
          </a:xfrm>
          <a:prstGeom prst="rect">
            <a:avLst/>
          </a:prstGeom>
        </p:spPr>
      </p:pic>
    </p:spTree>
    <p:extLst>
      <p:ext uri="{BB962C8B-B14F-4D97-AF65-F5344CB8AC3E}">
        <p14:creationId xmlns:p14="http://schemas.microsoft.com/office/powerpoint/2010/main" val="309764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DFCA3-D920-5BD2-73A1-A20ED6E7E1B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C19C9F3-2A31-7FE0-8D37-015F86BCB4B2}"/>
              </a:ext>
            </a:extLst>
          </p:cNvPr>
          <p:cNvSpPr>
            <a:spLocks noGrp="1"/>
          </p:cNvSpPr>
          <p:nvPr>
            <p:ph type="title"/>
          </p:nvPr>
        </p:nvSpPr>
        <p:spPr>
          <a:xfrm>
            <a:off x="1857201" y="176819"/>
            <a:ext cx="9357337" cy="842684"/>
          </a:xfrm>
        </p:spPr>
        <p:txBody>
          <a:bodyPr>
            <a:normAutofit/>
          </a:bodyPr>
          <a:lstStyle/>
          <a:p>
            <a:r>
              <a:rPr lang="el-GR" sz="4900" dirty="0"/>
              <a:t>ΑΣΚΗΣΗ 2</a:t>
            </a:r>
          </a:p>
        </p:txBody>
      </p:sp>
      <p:sp>
        <p:nvSpPr>
          <p:cNvPr id="3" name="Θέση περιεχομένου 2">
            <a:extLst>
              <a:ext uri="{FF2B5EF4-FFF2-40B4-BE49-F238E27FC236}">
                <a16:creationId xmlns:a16="http://schemas.microsoft.com/office/drawing/2014/main" id="{22915A3B-02EE-5FC6-CD16-0257C1A80C66}"/>
              </a:ext>
            </a:extLst>
          </p:cNvPr>
          <p:cNvSpPr>
            <a:spLocks noGrp="1"/>
          </p:cNvSpPr>
          <p:nvPr>
            <p:ph idx="1"/>
          </p:nvPr>
        </p:nvSpPr>
        <p:spPr>
          <a:xfrm>
            <a:off x="1303282" y="1182725"/>
            <a:ext cx="4792717" cy="5239096"/>
          </a:xfrm>
        </p:spPr>
        <p:txBody>
          <a:bodyPr>
            <a:normAutofit/>
          </a:bodyPr>
          <a:lstStyle/>
          <a:p>
            <a:r>
              <a:rPr lang="el-GR" dirty="0"/>
              <a:t>Αλλάξτε την πλευρά του τετραγώνου σε 150 και το χρώμα της πένας σε κόκκινο. Τι παρατηρείτε;</a:t>
            </a:r>
          </a:p>
          <a:p>
            <a:r>
              <a:rPr lang="el-GR" dirty="0"/>
              <a:t>Αυτό που κάνουμε αυτή τη στιγμή λέγεται </a:t>
            </a:r>
            <a:r>
              <a:rPr lang="el-GR" b="1" dirty="0" err="1"/>
              <a:t>εκσφαλμάτωση</a:t>
            </a:r>
            <a:r>
              <a:rPr lang="el-GR" b="1" dirty="0"/>
              <a:t> </a:t>
            </a:r>
            <a:r>
              <a:rPr lang="el-GR" dirty="0"/>
              <a:t>(</a:t>
            </a:r>
            <a:r>
              <a:rPr lang="el-GR" dirty="0" err="1"/>
              <a:t>debugging</a:t>
            </a:r>
            <a:r>
              <a:rPr lang="el-GR" dirty="0"/>
              <a:t>). Ψάχνουμε, δηλαδή, να βρούμε ένα </a:t>
            </a:r>
            <a:r>
              <a:rPr lang="el-GR" dirty="0" err="1"/>
              <a:t>bug</a:t>
            </a:r>
            <a:r>
              <a:rPr lang="el-GR" dirty="0"/>
              <a:t> (σφάλμα) στον κώδικά μας. 	</a:t>
            </a:r>
          </a:p>
        </p:txBody>
      </p:sp>
      <p:pic>
        <p:nvPicPr>
          <p:cNvPr id="5" name="Εικόνα 4">
            <a:extLst>
              <a:ext uri="{FF2B5EF4-FFF2-40B4-BE49-F238E27FC236}">
                <a16:creationId xmlns:a16="http://schemas.microsoft.com/office/drawing/2014/main" id="{3B81E011-29F0-85B8-B85B-4A9F4FE09E7F}"/>
              </a:ext>
            </a:extLst>
          </p:cNvPr>
          <p:cNvPicPr>
            <a:picLocks noChangeAspect="1"/>
          </p:cNvPicPr>
          <p:nvPr/>
        </p:nvPicPr>
        <p:blipFill>
          <a:blip r:embed="rId2"/>
          <a:stretch>
            <a:fillRect/>
          </a:stretch>
        </p:blipFill>
        <p:spPr>
          <a:xfrm>
            <a:off x="8761357" y="4057252"/>
            <a:ext cx="2755908" cy="2511714"/>
          </a:xfrm>
          <a:prstGeom prst="rect">
            <a:avLst/>
          </a:prstGeom>
        </p:spPr>
      </p:pic>
      <p:pic>
        <p:nvPicPr>
          <p:cNvPr id="9" name="Εικόνα 8">
            <a:extLst>
              <a:ext uri="{FF2B5EF4-FFF2-40B4-BE49-F238E27FC236}">
                <a16:creationId xmlns:a16="http://schemas.microsoft.com/office/drawing/2014/main" id="{970C5733-DCDB-48C9-F8EE-E2608C28C3FA}"/>
              </a:ext>
            </a:extLst>
          </p:cNvPr>
          <p:cNvPicPr>
            <a:picLocks noChangeAspect="1"/>
          </p:cNvPicPr>
          <p:nvPr/>
        </p:nvPicPr>
        <p:blipFill>
          <a:blip r:embed="rId3"/>
          <a:stretch>
            <a:fillRect/>
          </a:stretch>
        </p:blipFill>
        <p:spPr>
          <a:xfrm>
            <a:off x="8552291" y="176819"/>
            <a:ext cx="2662247" cy="3290418"/>
          </a:xfrm>
          <a:prstGeom prst="rect">
            <a:avLst/>
          </a:prstGeom>
        </p:spPr>
      </p:pic>
      <p:sp>
        <p:nvSpPr>
          <p:cNvPr id="11" name="TextBox 10">
            <a:extLst>
              <a:ext uri="{FF2B5EF4-FFF2-40B4-BE49-F238E27FC236}">
                <a16:creationId xmlns:a16="http://schemas.microsoft.com/office/drawing/2014/main" id="{E0939B42-5CC7-F9DB-09C6-3AE2E7371E02}"/>
              </a:ext>
            </a:extLst>
          </p:cNvPr>
          <p:cNvSpPr txBox="1"/>
          <p:nvPr/>
        </p:nvSpPr>
        <p:spPr>
          <a:xfrm>
            <a:off x="1332678" y="4197947"/>
            <a:ext cx="6096000" cy="1477328"/>
          </a:xfrm>
          <a:prstGeom prst="rect">
            <a:avLst/>
          </a:prstGeom>
          <a:noFill/>
        </p:spPr>
        <p:txBody>
          <a:bodyPr wrap="square">
            <a:spAutoFit/>
          </a:bodyPr>
          <a:lstStyle/>
          <a:p>
            <a:r>
              <a:rPr lang="el-GR" sz="1800" b="0" i="0" u="none" strike="noStrike" baseline="0" dirty="0">
                <a:solidFill>
                  <a:srgbClr val="000000"/>
                </a:solidFill>
                <a:latin typeface="Calibri" panose="020F0502020204030204" pitchFamily="34" charset="0"/>
              </a:rPr>
              <a:t>Τώρα φαίνεται τι έχει συμβεί. Το κόκκινο τετράγωνο είναι αυτό που σχηματίστηκε με την τελευταία εκτέλεση του προγράμματός μας. Τα άλλα δύο σχηματίστηκαν από τις προηγούμενες εκτελέσεις και παρέμειναν εκεί γιατί δεν δώσαμε εντολή να </a:t>
            </a:r>
            <a:r>
              <a:rPr lang="el-GR" sz="1800" b="1" i="0" u="none" strike="noStrike" baseline="0" dirty="0">
                <a:solidFill>
                  <a:srgbClr val="000000"/>
                </a:solidFill>
                <a:latin typeface="Calibri" panose="020F0502020204030204" pitchFamily="34" charset="0"/>
              </a:rPr>
              <a:t>καθαρίσει η οθόνη. </a:t>
            </a:r>
            <a:endParaRPr lang="el-GR" b="1" dirty="0"/>
          </a:p>
        </p:txBody>
      </p:sp>
    </p:spTree>
    <p:extLst>
      <p:ext uri="{BB962C8B-B14F-4D97-AF65-F5344CB8AC3E}">
        <p14:creationId xmlns:p14="http://schemas.microsoft.com/office/powerpoint/2010/main" val="162195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DA76-92E9-1A17-C115-B032395888C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6429931-A912-AADB-F703-C613A6115C02}"/>
              </a:ext>
            </a:extLst>
          </p:cNvPr>
          <p:cNvSpPr>
            <a:spLocks noGrp="1"/>
          </p:cNvSpPr>
          <p:nvPr>
            <p:ph type="title"/>
          </p:nvPr>
        </p:nvSpPr>
        <p:spPr>
          <a:xfrm>
            <a:off x="1857201" y="176819"/>
            <a:ext cx="9357337" cy="842684"/>
          </a:xfrm>
        </p:spPr>
        <p:txBody>
          <a:bodyPr>
            <a:normAutofit/>
          </a:bodyPr>
          <a:lstStyle/>
          <a:p>
            <a:r>
              <a:rPr lang="el-GR" sz="4900" dirty="0"/>
              <a:t>ΑΣΚΗΣΗ 2</a:t>
            </a:r>
          </a:p>
        </p:txBody>
      </p:sp>
      <p:sp>
        <p:nvSpPr>
          <p:cNvPr id="3" name="Θέση περιεχομένου 2">
            <a:extLst>
              <a:ext uri="{FF2B5EF4-FFF2-40B4-BE49-F238E27FC236}">
                <a16:creationId xmlns:a16="http://schemas.microsoft.com/office/drawing/2014/main" id="{E5FD9547-20E9-D5C1-79EC-F06A519DF164}"/>
              </a:ext>
            </a:extLst>
          </p:cNvPr>
          <p:cNvSpPr>
            <a:spLocks noGrp="1"/>
          </p:cNvSpPr>
          <p:nvPr>
            <p:ph idx="1"/>
          </p:nvPr>
        </p:nvSpPr>
        <p:spPr>
          <a:xfrm>
            <a:off x="1303282" y="1182725"/>
            <a:ext cx="4792717" cy="1350268"/>
          </a:xfrm>
        </p:spPr>
        <p:txBody>
          <a:bodyPr>
            <a:normAutofit/>
          </a:bodyPr>
          <a:lstStyle/>
          <a:p>
            <a:pPr marL="0" indent="0">
              <a:buNone/>
            </a:pPr>
            <a:r>
              <a:rPr lang="el-GR" dirty="0">
                <a:solidFill>
                  <a:srgbClr val="000000"/>
                </a:solidFill>
                <a:latin typeface="Calibri" panose="020F0502020204030204" pitchFamily="34" charset="0"/>
              </a:rPr>
              <a:t>Προσθέστε και την εντολή </a:t>
            </a:r>
            <a:r>
              <a:rPr lang="el-GR" b="1" dirty="0">
                <a:solidFill>
                  <a:srgbClr val="000000"/>
                </a:solidFill>
                <a:latin typeface="Calibri" panose="020F0502020204030204" pitchFamily="34" charset="0"/>
              </a:rPr>
              <a:t>περίμενε</a:t>
            </a:r>
            <a:r>
              <a:rPr lang="el-GR" dirty="0">
                <a:solidFill>
                  <a:srgbClr val="000000"/>
                </a:solidFill>
                <a:latin typeface="Calibri" panose="020F0502020204030204" pitchFamily="34" charset="0"/>
              </a:rPr>
              <a:t> ώστε να φαίνεται η κίνηση του σκαντζόχοιρου, ενώ σχεδιάζει το σχήμα. 	</a:t>
            </a:r>
          </a:p>
        </p:txBody>
      </p:sp>
      <p:pic>
        <p:nvPicPr>
          <p:cNvPr id="6" name="Εικόνα 5">
            <a:extLst>
              <a:ext uri="{FF2B5EF4-FFF2-40B4-BE49-F238E27FC236}">
                <a16:creationId xmlns:a16="http://schemas.microsoft.com/office/drawing/2014/main" id="{BF16A14F-7C64-4A29-BB5D-1F37EF899E7B}"/>
              </a:ext>
            </a:extLst>
          </p:cNvPr>
          <p:cNvPicPr>
            <a:picLocks noChangeAspect="1"/>
          </p:cNvPicPr>
          <p:nvPr/>
        </p:nvPicPr>
        <p:blipFill>
          <a:blip r:embed="rId2"/>
          <a:stretch>
            <a:fillRect/>
          </a:stretch>
        </p:blipFill>
        <p:spPr>
          <a:xfrm>
            <a:off x="8614781" y="447613"/>
            <a:ext cx="2947474" cy="4019283"/>
          </a:xfrm>
          <a:prstGeom prst="rect">
            <a:avLst/>
          </a:prstGeom>
        </p:spPr>
      </p:pic>
      <p:sp>
        <p:nvSpPr>
          <p:cNvPr id="8" name="TextBox 7">
            <a:extLst>
              <a:ext uri="{FF2B5EF4-FFF2-40B4-BE49-F238E27FC236}">
                <a16:creationId xmlns:a16="http://schemas.microsoft.com/office/drawing/2014/main" id="{9DF72295-8237-A2C4-E53E-41F5BC6FAF41}"/>
              </a:ext>
            </a:extLst>
          </p:cNvPr>
          <p:cNvSpPr txBox="1"/>
          <p:nvPr/>
        </p:nvSpPr>
        <p:spPr>
          <a:xfrm>
            <a:off x="1093076" y="2828834"/>
            <a:ext cx="6495393" cy="954889"/>
          </a:xfrm>
          <a:prstGeom prst="rect">
            <a:avLst/>
          </a:prstGeom>
          <a:noFill/>
        </p:spPr>
        <p:txBody>
          <a:bodyPr wrap="square">
            <a:spAutoFit/>
          </a:bodyPr>
          <a:lstStyle/>
          <a:p>
            <a:r>
              <a:rPr lang="el-GR" sz="1800" b="1" i="0" u="none" strike="noStrike" baseline="0" dirty="0">
                <a:solidFill>
                  <a:srgbClr val="000000"/>
                </a:solidFill>
                <a:latin typeface="Calibri" panose="020F0502020204030204" pitchFamily="34" charset="0"/>
              </a:rPr>
              <a:t>Επεκτασιμότητα </a:t>
            </a:r>
            <a:r>
              <a:rPr lang="el-GR" sz="1800" b="0" i="0" u="none" strike="noStrike" baseline="0" dirty="0">
                <a:solidFill>
                  <a:srgbClr val="000000"/>
                </a:solidFill>
                <a:latin typeface="Calibri" panose="020F0502020204030204" pitchFamily="34" charset="0"/>
              </a:rPr>
              <a:t>του κώδικά μας είναι η δυνατότητα να προσαρμόζουμε τις εφαρμογές μας εύκολα στις νέες εξελίξεις χωρίς πολλές αλλαγές. 	</a:t>
            </a:r>
          </a:p>
        </p:txBody>
      </p:sp>
    </p:spTree>
    <p:extLst>
      <p:ext uri="{BB962C8B-B14F-4D97-AF65-F5344CB8AC3E}">
        <p14:creationId xmlns:p14="http://schemas.microsoft.com/office/powerpoint/2010/main" val="29860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4442A-F091-5615-CCC0-8F90AEA63F9D}"/>
              </a:ext>
            </a:extLst>
          </p:cNvPr>
          <p:cNvSpPr>
            <a:spLocks noGrp="1"/>
          </p:cNvSpPr>
          <p:nvPr>
            <p:ph type="title"/>
          </p:nvPr>
        </p:nvSpPr>
        <p:spPr>
          <a:xfrm>
            <a:off x="1640156" y="256248"/>
            <a:ext cx="8911687" cy="584580"/>
          </a:xfrm>
        </p:spPr>
        <p:txBody>
          <a:bodyPr>
            <a:normAutofit fontScale="90000"/>
          </a:bodyPr>
          <a:lstStyle/>
          <a:p>
            <a:r>
              <a:rPr lang="el-GR" dirty="0"/>
              <a:t>ΑΣΚΗΣΗ 3</a:t>
            </a:r>
          </a:p>
        </p:txBody>
      </p:sp>
      <p:pic>
        <p:nvPicPr>
          <p:cNvPr id="5" name="Θέση περιεχομένου 4">
            <a:extLst>
              <a:ext uri="{FF2B5EF4-FFF2-40B4-BE49-F238E27FC236}">
                <a16:creationId xmlns:a16="http://schemas.microsoft.com/office/drawing/2014/main" id="{BBE4E21D-80B7-DEF9-4CE1-3797CA231A3B}"/>
              </a:ext>
            </a:extLst>
          </p:cNvPr>
          <p:cNvPicPr>
            <a:picLocks noGrp="1" noChangeAspect="1"/>
          </p:cNvPicPr>
          <p:nvPr>
            <p:ph sz="half" idx="1"/>
          </p:nvPr>
        </p:nvPicPr>
        <p:blipFill>
          <a:blip r:embed="rId2"/>
          <a:stretch>
            <a:fillRect/>
          </a:stretch>
        </p:blipFill>
        <p:spPr>
          <a:xfrm>
            <a:off x="8576659" y="1021145"/>
            <a:ext cx="2927952" cy="4815709"/>
          </a:xfrm>
        </p:spPr>
      </p:pic>
      <p:sp>
        <p:nvSpPr>
          <p:cNvPr id="6" name="Θέση περιεχομένου 5">
            <a:extLst>
              <a:ext uri="{FF2B5EF4-FFF2-40B4-BE49-F238E27FC236}">
                <a16:creationId xmlns:a16="http://schemas.microsoft.com/office/drawing/2014/main" id="{12393515-559A-1FF8-BD05-77628B81ACED}"/>
              </a:ext>
            </a:extLst>
          </p:cNvPr>
          <p:cNvSpPr>
            <a:spLocks noGrp="1"/>
          </p:cNvSpPr>
          <p:nvPr>
            <p:ph sz="half" idx="2"/>
          </p:nvPr>
        </p:nvSpPr>
        <p:spPr>
          <a:xfrm>
            <a:off x="1458410" y="1400503"/>
            <a:ext cx="4313864" cy="3777622"/>
          </a:xfrm>
        </p:spPr>
        <p:txBody>
          <a:bodyPr/>
          <a:lstStyle/>
          <a:p>
            <a:r>
              <a:rPr lang="el-GR" dirty="0">
                <a:solidFill>
                  <a:srgbClr val="000000"/>
                </a:solidFill>
                <a:latin typeface="Calibri" panose="020F0502020204030204" pitchFamily="34" charset="0"/>
              </a:rPr>
              <a:t>Δημιουργήστε ένα νέο </a:t>
            </a:r>
            <a:r>
              <a:rPr lang="en-US" dirty="0">
                <a:solidFill>
                  <a:srgbClr val="000000"/>
                </a:solidFill>
                <a:latin typeface="Calibri" panose="020F0502020204030204" pitchFamily="34" charset="0"/>
              </a:rPr>
              <a:t>project </a:t>
            </a:r>
            <a:r>
              <a:rPr lang="el-GR" dirty="0">
                <a:solidFill>
                  <a:srgbClr val="000000"/>
                </a:solidFill>
                <a:latin typeface="Calibri" panose="020F0502020204030204" pitchFamily="34" charset="0"/>
              </a:rPr>
              <a:t>με τον διπλανό κώδικα. Εκτελέστε το και πείτε τις παρατηρείτε.</a:t>
            </a:r>
          </a:p>
          <a:p>
            <a:r>
              <a:rPr lang="el-GR" dirty="0">
                <a:solidFill>
                  <a:srgbClr val="000000"/>
                </a:solidFill>
                <a:latin typeface="Calibri" panose="020F0502020204030204" pitchFamily="34" charset="0"/>
              </a:rPr>
              <a:t>Ο</a:t>
            </a:r>
            <a:r>
              <a:rPr lang="el-GR" sz="1800" b="0" i="0" u="none" strike="noStrike" baseline="0" dirty="0">
                <a:solidFill>
                  <a:srgbClr val="000000"/>
                </a:solidFill>
                <a:latin typeface="Calibri" panose="020F0502020204030204" pitchFamily="34" charset="0"/>
              </a:rPr>
              <a:t> σκαντζόχοιρος δε σχεδιάζει ένα κλειστό σχήμα, με αποτέλεσμα να μην επιστρέψει στη θέση από την οποία ξεκίνησε. </a:t>
            </a:r>
          </a:p>
          <a:p>
            <a:r>
              <a:rPr lang="el-GR" dirty="0">
                <a:solidFill>
                  <a:srgbClr val="000000"/>
                </a:solidFill>
                <a:latin typeface="Calibri" panose="020F0502020204030204" pitchFamily="34" charset="0"/>
              </a:rPr>
              <a:t>Εκτελέστε για 2</a:t>
            </a:r>
            <a:r>
              <a:rPr lang="el-GR" baseline="30000" dirty="0">
                <a:solidFill>
                  <a:srgbClr val="000000"/>
                </a:solidFill>
                <a:latin typeface="Calibri" panose="020F0502020204030204" pitchFamily="34" charset="0"/>
              </a:rPr>
              <a:t>η</a:t>
            </a:r>
            <a:r>
              <a:rPr lang="el-GR" dirty="0">
                <a:solidFill>
                  <a:srgbClr val="000000"/>
                </a:solidFill>
                <a:latin typeface="Calibri" panose="020F0502020204030204" pitchFamily="34" charset="0"/>
              </a:rPr>
              <a:t> φορά τον κώδικα. Τι παρατηρείτε;</a:t>
            </a:r>
          </a:p>
          <a:p>
            <a:r>
              <a:rPr lang="el-GR" sz="1800" b="0" i="0" u="none" strike="noStrike" baseline="0" dirty="0">
                <a:solidFill>
                  <a:srgbClr val="000000"/>
                </a:solidFill>
                <a:latin typeface="Calibri" panose="020F0502020204030204" pitchFamily="34" charset="0"/>
              </a:rPr>
              <a:t>Ο σκαντζόχοιρος όχι μόνο δεν έχει επιστρέψει στο σημείο εκκίνησης, αλλά δείχνει προς την αντίθετη κατεύθυνση.</a:t>
            </a:r>
            <a:endParaRPr lang="el-GR" dirty="0"/>
          </a:p>
          <a:p>
            <a:endParaRPr lang="el-GR" dirty="0"/>
          </a:p>
        </p:txBody>
      </p:sp>
    </p:spTree>
    <p:extLst>
      <p:ext uri="{BB962C8B-B14F-4D97-AF65-F5344CB8AC3E}">
        <p14:creationId xmlns:p14="http://schemas.microsoft.com/office/powerpoint/2010/main" val="11905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D95AD0-3E98-65FE-3D0C-17ADA1368208}"/>
              </a:ext>
            </a:extLst>
          </p:cNvPr>
          <p:cNvSpPr>
            <a:spLocks noGrp="1"/>
          </p:cNvSpPr>
          <p:nvPr>
            <p:ph type="title"/>
          </p:nvPr>
        </p:nvSpPr>
        <p:spPr/>
        <p:txBody>
          <a:bodyPr>
            <a:normAutofit fontScale="90000"/>
          </a:bodyPr>
          <a:lstStyle/>
          <a:p>
            <a:r>
              <a:rPr lang="el-GR" sz="4000" dirty="0"/>
              <a:t>ΤΟ ΠΕΡΙΒΑΛΛΟΝ ΠΡΟΓΡΑΜΜΑΤΙΣΜΟΥ </a:t>
            </a:r>
            <a:r>
              <a:rPr lang="en-US" sz="4000" dirty="0"/>
              <a:t>SCRATCH</a:t>
            </a:r>
            <a:endParaRPr lang="el-GR" sz="4000" dirty="0"/>
          </a:p>
        </p:txBody>
      </p:sp>
      <p:sp>
        <p:nvSpPr>
          <p:cNvPr id="3" name="Θέση περιεχομένου 2">
            <a:extLst>
              <a:ext uri="{FF2B5EF4-FFF2-40B4-BE49-F238E27FC236}">
                <a16:creationId xmlns:a16="http://schemas.microsoft.com/office/drawing/2014/main" id="{258217A2-EF49-59D9-55B9-2EE90C89C5C3}"/>
              </a:ext>
            </a:extLst>
          </p:cNvPr>
          <p:cNvSpPr>
            <a:spLocks noGrp="1"/>
          </p:cNvSpPr>
          <p:nvPr>
            <p:ph idx="1"/>
          </p:nvPr>
        </p:nvSpPr>
        <p:spPr/>
        <p:txBody>
          <a:bodyPr/>
          <a:lstStyle/>
          <a:p>
            <a:r>
              <a:rPr lang="el-GR" sz="1800" b="0" i="0" u="none" strike="noStrike" baseline="0" dirty="0">
                <a:solidFill>
                  <a:srgbClr val="000000"/>
                </a:solidFill>
                <a:latin typeface="Calibri" panose="020F0502020204030204" pitchFamily="34" charset="0"/>
              </a:rPr>
              <a:t>είναι ένα εκπαιδευτικό περιβάλλον προγραμματισμού με πλακίδια που μας δίνει τη δυνατότητα να δημιουργούμε </a:t>
            </a:r>
            <a:r>
              <a:rPr lang="el-GR" sz="1800" b="0" i="0" u="none" strike="noStrike" baseline="0" dirty="0" err="1">
                <a:solidFill>
                  <a:srgbClr val="000000"/>
                </a:solidFill>
                <a:latin typeface="Calibri" panose="020F0502020204030204" pitchFamily="34" charset="0"/>
              </a:rPr>
              <a:t>διαδραστικές</a:t>
            </a:r>
            <a:r>
              <a:rPr lang="el-GR" sz="1800" b="0" i="0" u="none" strike="noStrike" baseline="0" dirty="0">
                <a:solidFill>
                  <a:srgbClr val="000000"/>
                </a:solidFill>
                <a:latin typeface="Calibri" panose="020F0502020204030204" pitchFamily="34" charset="0"/>
              </a:rPr>
              <a:t> ιστορίες, κινούμενα σχέδια, προσομοιώσεις και παιχνίδια.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Όλα αυτά μπορούμε να τα μοιραστούμε μέσω του Διαδικτύου με άλλους χρήστες.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Επίσης, μπορούμε να χρησιμοποιήσουμε ή να επεκτείνουμε τα προγράμματα άλλων χρηστών στην κοινότητα του </a:t>
            </a:r>
            <a:r>
              <a:rPr lang="el-GR" sz="1800" b="0" i="0" u="none" strike="noStrike" baseline="0" dirty="0" err="1">
                <a:solidFill>
                  <a:srgbClr val="000000"/>
                </a:solidFill>
                <a:latin typeface="Calibri" panose="020F0502020204030204" pitchFamily="34" charset="0"/>
              </a:rPr>
              <a:t>Scratch</a:t>
            </a:r>
            <a:r>
              <a:rPr lang="el-GR" sz="1800" b="0" i="0" u="none" strike="noStrike" baseline="0" dirty="0">
                <a:solidFill>
                  <a:srgbClr val="000000"/>
                </a:solidFill>
                <a:latin typeface="Calibri" panose="020F0502020204030204" pitchFamily="34" charset="0"/>
              </a:rPr>
              <a:t>.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Στον δικτυακό τόπο </a:t>
            </a:r>
            <a:r>
              <a:rPr lang="el-GR" sz="1800" b="0" i="0" u="none" strike="noStrike" baseline="0" dirty="0">
                <a:solidFill>
                  <a:srgbClr val="000000"/>
                </a:solidFill>
                <a:latin typeface="Calibri" panose="020F0502020204030204" pitchFamily="34" charset="0"/>
                <a:hlinkClick r:id="rId3"/>
              </a:rPr>
              <a:t>https://scratch.mit.edu/</a:t>
            </a:r>
            <a:r>
              <a:rPr lang="en-US" sz="1800" b="0" i="0" u="none" strike="noStrike" baseline="0" dirty="0">
                <a:solidFill>
                  <a:srgbClr val="000000"/>
                </a:solidFill>
                <a:latin typeface="Calibri" panose="020F0502020204030204" pitchFamily="34" charset="0"/>
              </a:rPr>
              <a:t> </a:t>
            </a:r>
            <a:r>
              <a:rPr lang="el-GR" sz="1800" b="0" i="0" u="none" strike="noStrike" baseline="0" dirty="0">
                <a:solidFill>
                  <a:srgbClr val="000000"/>
                </a:solidFill>
                <a:latin typeface="Calibri" panose="020F0502020204030204" pitchFamily="34" charset="0"/>
              </a:rPr>
              <a:t> μπορείτε να δημιουργήσετε το δικό σας έργο ή να περιηγηθείτε στα έργα που έχουν μοιραστεί άλλοι προγραμματιστές και να επεκτείνετε κάποια από αυτά ή να δείτε τον κώδικα με τον οποίο έχουν δημιουργηθεί. </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Το </a:t>
            </a:r>
            <a:r>
              <a:rPr lang="el-GR" sz="1800" b="0" i="0" u="none" strike="noStrike" baseline="0" dirty="0" err="1">
                <a:solidFill>
                  <a:srgbClr val="000000"/>
                </a:solidFill>
                <a:latin typeface="Calibri" panose="020F0502020204030204" pitchFamily="34" charset="0"/>
              </a:rPr>
              <a:t>Scratch</a:t>
            </a:r>
            <a:r>
              <a:rPr lang="el-GR" sz="1800" b="0" i="0" u="none" strike="noStrike" baseline="0" dirty="0">
                <a:solidFill>
                  <a:srgbClr val="000000"/>
                </a:solidFill>
                <a:latin typeface="Calibri" panose="020F0502020204030204" pitchFamily="34" charset="0"/>
              </a:rPr>
              <a:t> έχει αναπτυχθεί από μια μικρή ομάδα ερευνητών του MIT. </a:t>
            </a:r>
            <a:endParaRPr lang="el-GR" dirty="0"/>
          </a:p>
        </p:txBody>
      </p:sp>
    </p:spTree>
    <p:extLst>
      <p:ext uri="{BB962C8B-B14F-4D97-AF65-F5344CB8AC3E}">
        <p14:creationId xmlns:p14="http://schemas.microsoft.com/office/powerpoint/2010/main" val="79182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B7443-59FB-12C5-7EFD-0CFF58D419E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C9355F2-8985-D6A2-AEB1-CA52E28F8992}"/>
              </a:ext>
            </a:extLst>
          </p:cNvPr>
          <p:cNvSpPr>
            <a:spLocks noGrp="1"/>
          </p:cNvSpPr>
          <p:nvPr>
            <p:ph type="title"/>
          </p:nvPr>
        </p:nvSpPr>
        <p:spPr>
          <a:xfrm>
            <a:off x="1640156" y="256248"/>
            <a:ext cx="8911687" cy="584580"/>
          </a:xfrm>
        </p:spPr>
        <p:txBody>
          <a:bodyPr>
            <a:normAutofit fontScale="90000"/>
          </a:bodyPr>
          <a:lstStyle/>
          <a:p>
            <a:r>
              <a:rPr lang="el-GR" dirty="0"/>
              <a:t>ΑΣΚΗΣΗ 3</a:t>
            </a:r>
          </a:p>
        </p:txBody>
      </p:sp>
      <p:sp>
        <p:nvSpPr>
          <p:cNvPr id="6" name="Θέση περιεχομένου 5">
            <a:extLst>
              <a:ext uri="{FF2B5EF4-FFF2-40B4-BE49-F238E27FC236}">
                <a16:creationId xmlns:a16="http://schemas.microsoft.com/office/drawing/2014/main" id="{FB735117-0BA2-00DF-2F03-604A675C5802}"/>
              </a:ext>
            </a:extLst>
          </p:cNvPr>
          <p:cNvSpPr>
            <a:spLocks noGrp="1"/>
          </p:cNvSpPr>
          <p:nvPr>
            <p:ph sz="half" idx="2"/>
          </p:nvPr>
        </p:nvSpPr>
        <p:spPr>
          <a:xfrm>
            <a:off x="1458409" y="1400502"/>
            <a:ext cx="10582745" cy="5126421"/>
          </a:xfrm>
        </p:spPr>
        <p:txBody>
          <a:bodyPr>
            <a:normAutofit/>
          </a:bodyPr>
          <a:lstStyle/>
          <a:p>
            <a:r>
              <a:rPr lang="el-GR" sz="2100" dirty="0">
                <a:solidFill>
                  <a:srgbClr val="000000"/>
                </a:solidFill>
                <a:latin typeface="Calibri" panose="020F0502020204030204" pitchFamily="34" charset="0"/>
              </a:rPr>
              <a:t>Αυτό που έπρεπε να γίνει στο ξεκίνημα λέγεται </a:t>
            </a:r>
            <a:r>
              <a:rPr lang="el-GR" sz="2100" b="1" dirty="0">
                <a:solidFill>
                  <a:srgbClr val="000000"/>
                </a:solidFill>
                <a:latin typeface="Calibri" panose="020F0502020204030204" pitchFamily="34" charset="0"/>
              </a:rPr>
              <a:t>αρχικοποίηση</a:t>
            </a:r>
            <a:r>
              <a:rPr lang="el-GR" sz="2100" dirty="0">
                <a:solidFill>
                  <a:srgbClr val="000000"/>
                </a:solidFill>
                <a:latin typeface="Calibri" panose="020F0502020204030204" pitchFamily="34" charset="0"/>
              </a:rPr>
              <a:t> (</a:t>
            </a:r>
            <a:r>
              <a:rPr lang="el-GR" sz="2100" dirty="0" err="1">
                <a:solidFill>
                  <a:srgbClr val="000000"/>
                </a:solidFill>
                <a:latin typeface="Calibri" panose="020F0502020204030204" pitchFamily="34" charset="0"/>
              </a:rPr>
              <a:t>initialization</a:t>
            </a:r>
            <a:r>
              <a:rPr lang="el-GR" sz="2100" dirty="0">
                <a:solidFill>
                  <a:srgbClr val="000000"/>
                </a:solidFill>
                <a:latin typeface="Calibri" panose="020F0502020204030204" pitchFamily="34" charset="0"/>
              </a:rPr>
              <a:t>). Δηλαδή, να επαναφέρουμε όλα τα αντικείμενα του προγράμματός μας στην αρχική κατάσταση. </a:t>
            </a:r>
          </a:p>
          <a:p>
            <a:r>
              <a:rPr lang="el-GR" sz="2100" dirty="0">
                <a:solidFill>
                  <a:srgbClr val="000000"/>
                </a:solidFill>
                <a:latin typeface="Calibri" panose="020F0502020204030204" pitchFamily="34" charset="0"/>
              </a:rPr>
              <a:t>Θα πρέπει να καθαρίσουμε το σκηνικό και να κατεβάσουμε την πένα, ώστε ο σκαντζόχοιρος να σχεδιάζει το σχήμα που θέλουμε κατά την κίνηση. 	</a:t>
            </a:r>
          </a:p>
          <a:p>
            <a:pPr marL="0" indent="0">
              <a:buNone/>
            </a:pPr>
            <a:endParaRPr lang="el-GR" sz="2100" dirty="0">
              <a:solidFill>
                <a:srgbClr val="000000"/>
              </a:solidFill>
              <a:latin typeface="Calibri" panose="020F0502020204030204" pitchFamily="34" charset="0"/>
            </a:endParaRPr>
          </a:p>
          <a:p>
            <a:endParaRPr lang="el-GR" sz="2100" dirty="0">
              <a:solidFill>
                <a:srgbClr val="000000"/>
              </a:solidFill>
              <a:latin typeface="Calibri" panose="020F0502020204030204" pitchFamily="34" charset="0"/>
            </a:endParaRPr>
          </a:p>
          <a:p>
            <a:r>
              <a:rPr lang="el-GR" sz="2100" dirty="0">
                <a:solidFill>
                  <a:srgbClr val="000000"/>
                </a:solidFill>
                <a:latin typeface="Calibri" panose="020F0502020204030204" pitchFamily="34" charset="0"/>
              </a:rPr>
              <a:t>Επίσης, θα πρέπει να μεταφέρουμε τον σκαντζόχοιρο στο αρχικό σημείο από όπου ξεκίνησε και να τον στρέψουμε προς τα δεξιά. </a:t>
            </a:r>
          </a:p>
          <a:p>
            <a:r>
              <a:rPr lang="el-GR" sz="2100" dirty="0">
                <a:solidFill>
                  <a:srgbClr val="000000"/>
                </a:solidFill>
                <a:latin typeface="Calibri" panose="020F0502020204030204" pitchFamily="34" charset="0"/>
              </a:rPr>
              <a:t>Έτσι, θα σχηματίσει γωνία 90</a:t>
            </a:r>
            <a:r>
              <a:rPr lang="el-GR" sz="2100" baseline="30000" dirty="0">
                <a:solidFill>
                  <a:srgbClr val="000000"/>
                </a:solidFill>
                <a:latin typeface="Calibri" panose="020F0502020204030204" pitchFamily="34" charset="0"/>
              </a:rPr>
              <a:t>ο</a:t>
            </a:r>
            <a:r>
              <a:rPr lang="el-GR" sz="2100" dirty="0">
                <a:solidFill>
                  <a:srgbClr val="000000"/>
                </a:solidFill>
                <a:latin typeface="Calibri" panose="020F0502020204030204" pitchFamily="34" charset="0"/>
              </a:rPr>
              <a:t> με τον κατακόρυφο άξονα. </a:t>
            </a:r>
          </a:p>
          <a:p>
            <a:r>
              <a:rPr lang="el-GR" sz="2100" dirty="0">
                <a:solidFill>
                  <a:srgbClr val="000000"/>
                </a:solidFill>
                <a:latin typeface="Calibri" panose="020F0502020204030204" pitchFamily="34" charset="0"/>
              </a:rPr>
              <a:t>Οι συντεταγμένες (</a:t>
            </a:r>
            <a:r>
              <a:rPr lang="el-GR" sz="2100" dirty="0" err="1">
                <a:solidFill>
                  <a:srgbClr val="000000"/>
                </a:solidFill>
                <a:latin typeface="Calibri" panose="020F0502020204030204" pitchFamily="34" charset="0"/>
              </a:rPr>
              <a:t>x,y</a:t>
            </a:r>
            <a:r>
              <a:rPr lang="el-GR" sz="2100" dirty="0">
                <a:solidFill>
                  <a:srgbClr val="000000"/>
                </a:solidFill>
                <a:latin typeface="Calibri" panose="020F0502020204030204" pitchFamily="34" charset="0"/>
              </a:rPr>
              <a:t>)=(-170,-150) αναφέρονται στο σημείο εκκίνησης που βρίσκεται κάτω αριστερά. 	</a:t>
            </a:r>
          </a:p>
          <a:p>
            <a:pPr marL="0" indent="0">
              <a:buNone/>
            </a:pPr>
            <a:endParaRPr lang="el-GR" dirty="0"/>
          </a:p>
        </p:txBody>
      </p:sp>
      <p:pic>
        <p:nvPicPr>
          <p:cNvPr id="8" name="Εικόνα 7">
            <a:extLst>
              <a:ext uri="{FF2B5EF4-FFF2-40B4-BE49-F238E27FC236}">
                <a16:creationId xmlns:a16="http://schemas.microsoft.com/office/drawing/2014/main" id="{C908355D-5399-CCDF-41D0-879971AE88A4}"/>
              </a:ext>
            </a:extLst>
          </p:cNvPr>
          <p:cNvPicPr>
            <a:picLocks noChangeAspect="1"/>
          </p:cNvPicPr>
          <p:nvPr/>
        </p:nvPicPr>
        <p:blipFill>
          <a:blip r:embed="rId2"/>
          <a:stretch>
            <a:fillRect/>
          </a:stretch>
        </p:blipFill>
        <p:spPr>
          <a:xfrm>
            <a:off x="8632693" y="2605752"/>
            <a:ext cx="1804079" cy="1004552"/>
          </a:xfrm>
          <a:prstGeom prst="rect">
            <a:avLst/>
          </a:prstGeom>
        </p:spPr>
      </p:pic>
      <p:pic>
        <p:nvPicPr>
          <p:cNvPr id="4" name="Εικόνα 3">
            <a:extLst>
              <a:ext uri="{FF2B5EF4-FFF2-40B4-BE49-F238E27FC236}">
                <a16:creationId xmlns:a16="http://schemas.microsoft.com/office/drawing/2014/main" id="{432778FC-2E46-77FD-5BC8-A63D6C37ABBC}"/>
              </a:ext>
            </a:extLst>
          </p:cNvPr>
          <p:cNvPicPr>
            <a:picLocks noChangeAspect="1"/>
          </p:cNvPicPr>
          <p:nvPr/>
        </p:nvPicPr>
        <p:blipFill>
          <a:blip r:embed="rId3"/>
          <a:stretch>
            <a:fillRect/>
          </a:stretch>
        </p:blipFill>
        <p:spPr>
          <a:xfrm>
            <a:off x="8632693" y="5457497"/>
            <a:ext cx="2801634" cy="842679"/>
          </a:xfrm>
          <a:prstGeom prst="rect">
            <a:avLst/>
          </a:prstGeom>
        </p:spPr>
      </p:pic>
    </p:spTree>
    <p:extLst>
      <p:ext uri="{BB962C8B-B14F-4D97-AF65-F5344CB8AC3E}">
        <p14:creationId xmlns:p14="http://schemas.microsoft.com/office/powerpoint/2010/main" val="2269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DD53-F366-28BC-C61E-22DDB0C486B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50D0642-0AC0-8EFC-22AC-0E25C5CD8594}"/>
              </a:ext>
            </a:extLst>
          </p:cNvPr>
          <p:cNvSpPr>
            <a:spLocks noGrp="1"/>
          </p:cNvSpPr>
          <p:nvPr>
            <p:ph type="title"/>
          </p:nvPr>
        </p:nvSpPr>
        <p:spPr>
          <a:xfrm>
            <a:off x="1640156" y="256248"/>
            <a:ext cx="8911687" cy="584580"/>
          </a:xfrm>
        </p:spPr>
        <p:txBody>
          <a:bodyPr>
            <a:normAutofit fontScale="90000"/>
          </a:bodyPr>
          <a:lstStyle/>
          <a:p>
            <a:r>
              <a:rPr lang="el-GR" dirty="0"/>
              <a:t>ΑΣΚΗΣΗ 3</a:t>
            </a:r>
          </a:p>
        </p:txBody>
      </p:sp>
      <p:sp>
        <p:nvSpPr>
          <p:cNvPr id="6" name="Θέση περιεχομένου 5">
            <a:extLst>
              <a:ext uri="{FF2B5EF4-FFF2-40B4-BE49-F238E27FC236}">
                <a16:creationId xmlns:a16="http://schemas.microsoft.com/office/drawing/2014/main" id="{096AB335-8EDE-6E68-C46C-4AE755C4A6E7}"/>
              </a:ext>
            </a:extLst>
          </p:cNvPr>
          <p:cNvSpPr>
            <a:spLocks noGrp="1"/>
          </p:cNvSpPr>
          <p:nvPr>
            <p:ph sz="half" idx="2"/>
          </p:nvPr>
        </p:nvSpPr>
        <p:spPr>
          <a:xfrm>
            <a:off x="1458409" y="1400502"/>
            <a:ext cx="10582745" cy="5126421"/>
          </a:xfrm>
        </p:spPr>
        <p:txBody>
          <a:bodyPr>
            <a:normAutofit/>
          </a:bodyPr>
          <a:lstStyle/>
          <a:p>
            <a:r>
              <a:rPr lang="el-GR" dirty="0"/>
              <a:t>Αρχικά μεταφέρουμε τον σκαντζόχοιρο στην πάνω αριστερή γωνία. Το σημείο αυτό έχει συντεταγμένες (-170, -150). Δηλαδή βρίσκεται 170 βήματα αριστερά από το κέντρο και 150 βήματα κάτω από το κέντρο. Οι συντεταγμένες ενός σημείου στο </a:t>
            </a:r>
            <a:r>
              <a:rPr lang="el-GR" dirty="0" err="1"/>
              <a:t>Scratch</a:t>
            </a:r>
            <a:r>
              <a:rPr lang="el-GR" dirty="0"/>
              <a:t> είναι η οριζόντια και κατακόρυφη απόσταση από το κέντρο της οθόνης. Άρα το κέντρο έχει συντεταγμένες (0,0). </a:t>
            </a:r>
          </a:p>
          <a:p>
            <a:r>
              <a:rPr lang="el-GR" dirty="0"/>
              <a:t>Αν θέλουμε να βρούμε τις ακριβείς συντεταγμένες ενός αντικειμένου αφού το μεταφέρουμε στη θέση που θέλουμε, κοιτάμε κάτω αριστερά στα χαρακτηριστικά του. </a:t>
            </a:r>
          </a:p>
        </p:txBody>
      </p:sp>
      <p:pic>
        <p:nvPicPr>
          <p:cNvPr id="5" name="Εικόνα 4">
            <a:extLst>
              <a:ext uri="{FF2B5EF4-FFF2-40B4-BE49-F238E27FC236}">
                <a16:creationId xmlns:a16="http://schemas.microsoft.com/office/drawing/2014/main" id="{D72F6EEA-63E5-CEB5-8285-B6A264B75C02}"/>
              </a:ext>
            </a:extLst>
          </p:cNvPr>
          <p:cNvPicPr>
            <a:picLocks noChangeAspect="1"/>
          </p:cNvPicPr>
          <p:nvPr/>
        </p:nvPicPr>
        <p:blipFill>
          <a:blip r:embed="rId2"/>
          <a:stretch>
            <a:fillRect/>
          </a:stretch>
        </p:blipFill>
        <p:spPr>
          <a:xfrm>
            <a:off x="2301322" y="3854077"/>
            <a:ext cx="5013878" cy="2600949"/>
          </a:xfrm>
          <a:prstGeom prst="rect">
            <a:avLst/>
          </a:prstGeom>
        </p:spPr>
      </p:pic>
    </p:spTree>
    <p:extLst>
      <p:ext uri="{BB962C8B-B14F-4D97-AF65-F5344CB8AC3E}">
        <p14:creationId xmlns:p14="http://schemas.microsoft.com/office/powerpoint/2010/main" val="34329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3D7FBBFA-EFFC-83C6-A45E-EC8993C8A57F}"/>
              </a:ext>
            </a:extLst>
          </p:cNvPr>
          <p:cNvSpPr>
            <a:spLocks noGrp="1"/>
          </p:cNvSpPr>
          <p:nvPr>
            <p:ph type="title"/>
          </p:nvPr>
        </p:nvSpPr>
        <p:spPr>
          <a:xfrm>
            <a:off x="1352704" y="308800"/>
            <a:ext cx="8911687" cy="658152"/>
          </a:xfrm>
        </p:spPr>
        <p:txBody>
          <a:bodyPr/>
          <a:lstStyle/>
          <a:p>
            <a:r>
              <a:rPr lang="el-GR" dirty="0"/>
              <a:t>ΔΡΑΣΤΗΡΙΟΤΗΤΑ 1</a:t>
            </a:r>
          </a:p>
        </p:txBody>
      </p:sp>
      <p:sp>
        <p:nvSpPr>
          <p:cNvPr id="6" name="Θέση περιεχομένου 5">
            <a:extLst>
              <a:ext uri="{FF2B5EF4-FFF2-40B4-BE49-F238E27FC236}">
                <a16:creationId xmlns:a16="http://schemas.microsoft.com/office/drawing/2014/main" id="{596E1FA1-3493-5DE7-054D-C64510203E9F}"/>
              </a:ext>
            </a:extLst>
          </p:cNvPr>
          <p:cNvSpPr>
            <a:spLocks noGrp="1"/>
          </p:cNvSpPr>
          <p:nvPr>
            <p:ph idx="1"/>
          </p:nvPr>
        </p:nvSpPr>
        <p:spPr>
          <a:xfrm>
            <a:off x="1737874" y="966952"/>
            <a:ext cx="8915400" cy="425245"/>
          </a:xfrm>
        </p:spPr>
        <p:txBody>
          <a:bodyPr/>
          <a:lstStyle/>
          <a:p>
            <a:pPr marL="0" indent="0">
              <a:buNone/>
            </a:pPr>
            <a:r>
              <a:rPr lang="el-GR" sz="1800" b="0" i="0" u="none" strike="noStrike" baseline="0" dirty="0">
                <a:solidFill>
                  <a:srgbClr val="000000"/>
                </a:solidFill>
                <a:latin typeface="Calibri" panose="020F0502020204030204" pitchFamily="34" charset="0"/>
              </a:rPr>
              <a:t>Να βρείτε τις συντεταγμένες των παρακάτω χαρακτήρων. 	</a:t>
            </a:r>
          </a:p>
          <a:p>
            <a:pPr marL="0" indent="0">
              <a:buNone/>
            </a:pPr>
            <a:endParaRPr lang="el-GR" sz="1800" b="0" i="0" u="none" strike="noStrike" baseline="0" dirty="0">
              <a:solidFill>
                <a:srgbClr val="000000"/>
              </a:solidFill>
              <a:latin typeface="Calibri" panose="020F0502020204030204" pitchFamily="34" charset="0"/>
            </a:endParaRPr>
          </a:p>
        </p:txBody>
      </p:sp>
      <p:pic>
        <p:nvPicPr>
          <p:cNvPr id="8" name="Εικόνα 7">
            <a:extLst>
              <a:ext uri="{FF2B5EF4-FFF2-40B4-BE49-F238E27FC236}">
                <a16:creationId xmlns:a16="http://schemas.microsoft.com/office/drawing/2014/main" id="{0A452EDC-F39C-6DA0-D3CA-88D618B17639}"/>
              </a:ext>
            </a:extLst>
          </p:cNvPr>
          <p:cNvPicPr>
            <a:picLocks noChangeAspect="1"/>
          </p:cNvPicPr>
          <p:nvPr/>
        </p:nvPicPr>
        <p:blipFill>
          <a:blip r:embed="rId2"/>
          <a:stretch>
            <a:fillRect/>
          </a:stretch>
        </p:blipFill>
        <p:spPr>
          <a:xfrm>
            <a:off x="1538726" y="1316420"/>
            <a:ext cx="7315200" cy="5467082"/>
          </a:xfrm>
          <a:prstGeom prst="rect">
            <a:avLst/>
          </a:prstGeom>
        </p:spPr>
      </p:pic>
    </p:spTree>
    <p:extLst>
      <p:ext uri="{BB962C8B-B14F-4D97-AF65-F5344CB8AC3E}">
        <p14:creationId xmlns:p14="http://schemas.microsoft.com/office/powerpoint/2010/main" val="2572235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71F11A-C5B4-E10A-F672-1112A2D49458}"/>
              </a:ext>
            </a:extLst>
          </p:cNvPr>
          <p:cNvSpPr>
            <a:spLocks noGrp="1"/>
          </p:cNvSpPr>
          <p:nvPr>
            <p:ph type="title"/>
          </p:nvPr>
        </p:nvSpPr>
        <p:spPr>
          <a:xfrm>
            <a:off x="1640156" y="278116"/>
            <a:ext cx="8911687" cy="668662"/>
          </a:xfrm>
        </p:spPr>
        <p:txBody>
          <a:bodyPr/>
          <a:lstStyle/>
          <a:p>
            <a:r>
              <a:rPr lang="el-GR" dirty="0"/>
              <a:t>ΔΡΑΣΤΗΡΙΟΤΗΤΑ 2</a:t>
            </a:r>
          </a:p>
        </p:txBody>
      </p:sp>
      <p:sp>
        <p:nvSpPr>
          <p:cNvPr id="3" name="Θέση περιεχομένου 2">
            <a:extLst>
              <a:ext uri="{FF2B5EF4-FFF2-40B4-BE49-F238E27FC236}">
                <a16:creationId xmlns:a16="http://schemas.microsoft.com/office/drawing/2014/main" id="{CDB4FC44-9C43-91E1-4EB7-00A4BD69ED41}"/>
              </a:ext>
            </a:extLst>
          </p:cNvPr>
          <p:cNvSpPr>
            <a:spLocks noGrp="1"/>
          </p:cNvSpPr>
          <p:nvPr>
            <p:ph idx="1"/>
          </p:nvPr>
        </p:nvSpPr>
        <p:spPr>
          <a:xfrm>
            <a:off x="1758895" y="1061544"/>
            <a:ext cx="8915400" cy="998484"/>
          </a:xfrm>
        </p:spPr>
        <p:txBody>
          <a:bodyPr/>
          <a:lstStyle/>
          <a:p>
            <a:r>
              <a:rPr lang="el-GR" sz="1800" b="0" i="0" u="none" strike="noStrike" baseline="0" dirty="0">
                <a:solidFill>
                  <a:srgbClr val="000000"/>
                </a:solidFill>
                <a:latin typeface="Calibri" panose="020F0502020204030204" pitchFamily="34" charset="0"/>
              </a:rPr>
              <a:t>Μια μαθήτρια έδωσε τις παρακάτω εντολές για να σχεδιαστεί ένα ισόπλευρο τρίγωνο πλευράς 150. Τι σχήμα εμφανίζεται τελικά και ποιου σχήματος είναι μέρος; Τι πρέπει να διορθώσει η μαθήτρια ώστε να εμφανιστεί ισόπλευρο τρίγωνο; 	</a:t>
            </a:r>
          </a:p>
          <a:p>
            <a:endParaRPr lang="el-GR" dirty="0"/>
          </a:p>
        </p:txBody>
      </p:sp>
      <p:pic>
        <p:nvPicPr>
          <p:cNvPr id="5" name="Εικόνα 4">
            <a:extLst>
              <a:ext uri="{FF2B5EF4-FFF2-40B4-BE49-F238E27FC236}">
                <a16:creationId xmlns:a16="http://schemas.microsoft.com/office/drawing/2014/main" id="{09635049-5105-E337-E06D-8AA20969DA7D}"/>
              </a:ext>
            </a:extLst>
          </p:cNvPr>
          <p:cNvPicPr>
            <a:picLocks noChangeAspect="1"/>
          </p:cNvPicPr>
          <p:nvPr/>
        </p:nvPicPr>
        <p:blipFill>
          <a:blip r:embed="rId2"/>
          <a:stretch>
            <a:fillRect/>
          </a:stretch>
        </p:blipFill>
        <p:spPr>
          <a:xfrm>
            <a:off x="1894969" y="2567320"/>
            <a:ext cx="3433775" cy="3040752"/>
          </a:xfrm>
          <a:prstGeom prst="rect">
            <a:avLst/>
          </a:prstGeom>
        </p:spPr>
      </p:pic>
      <p:pic>
        <p:nvPicPr>
          <p:cNvPr id="7" name="Εικόνα 6">
            <a:extLst>
              <a:ext uri="{FF2B5EF4-FFF2-40B4-BE49-F238E27FC236}">
                <a16:creationId xmlns:a16="http://schemas.microsoft.com/office/drawing/2014/main" id="{E8684DE2-8612-1404-797F-222A355429B8}"/>
              </a:ext>
            </a:extLst>
          </p:cNvPr>
          <p:cNvPicPr>
            <a:picLocks noChangeAspect="1"/>
          </p:cNvPicPr>
          <p:nvPr/>
        </p:nvPicPr>
        <p:blipFill>
          <a:blip r:embed="rId3"/>
          <a:stretch>
            <a:fillRect/>
          </a:stretch>
        </p:blipFill>
        <p:spPr>
          <a:xfrm>
            <a:off x="7109433" y="2375411"/>
            <a:ext cx="3433775" cy="3026565"/>
          </a:xfrm>
          <a:prstGeom prst="rect">
            <a:avLst/>
          </a:prstGeom>
        </p:spPr>
      </p:pic>
    </p:spTree>
    <p:extLst>
      <p:ext uri="{BB962C8B-B14F-4D97-AF65-F5344CB8AC3E}">
        <p14:creationId xmlns:p14="http://schemas.microsoft.com/office/powerpoint/2010/main" val="145551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F187-2FD5-D3A6-2C1F-5E53C4E7E03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5406AF9-91FE-E1C8-E638-C43B7EB7313C}"/>
              </a:ext>
            </a:extLst>
          </p:cNvPr>
          <p:cNvSpPr>
            <a:spLocks noGrp="1"/>
          </p:cNvSpPr>
          <p:nvPr>
            <p:ph type="title"/>
          </p:nvPr>
        </p:nvSpPr>
        <p:spPr>
          <a:xfrm>
            <a:off x="1640156" y="278116"/>
            <a:ext cx="8911687" cy="668662"/>
          </a:xfrm>
        </p:spPr>
        <p:txBody>
          <a:bodyPr/>
          <a:lstStyle/>
          <a:p>
            <a:r>
              <a:rPr lang="el-GR" dirty="0"/>
              <a:t>ΔΡΑΣΤΗΡΙΟΤΗΤΑ 3</a:t>
            </a:r>
          </a:p>
        </p:txBody>
      </p:sp>
      <p:sp>
        <p:nvSpPr>
          <p:cNvPr id="3" name="Θέση περιεχομένου 2">
            <a:extLst>
              <a:ext uri="{FF2B5EF4-FFF2-40B4-BE49-F238E27FC236}">
                <a16:creationId xmlns:a16="http://schemas.microsoft.com/office/drawing/2014/main" id="{EA92B5E5-63FC-4D0C-F3F8-022C387E3B2C}"/>
              </a:ext>
            </a:extLst>
          </p:cNvPr>
          <p:cNvSpPr>
            <a:spLocks noGrp="1"/>
          </p:cNvSpPr>
          <p:nvPr>
            <p:ph idx="1"/>
          </p:nvPr>
        </p:nvSpPr>
        <p:spPr>
          <a:xfrm>
            <a:off x="1429407" y="1061544"/>
            <a:ext cx="10100441" cy="1103587"/>
          </a:xfrm>
        </p:spPr>
        <p:txBody>
          <a:bodyPr>
            <a:normAutofit fontScale="92500"/>
          </a:bodyPr>
          <a:lstStyle/>
          <a:p>
            <a:pPr marL="0" indent="0">
              <a:buNone/>
            </a:pPr>
            <a:r>
              <a:rPr lang="el-GR" b="0" i="0" u="none" strike="noStrike" baseline="0" dirty="0">
                <a:solidFill>
                  <a:srgbClr val="000000"/>
                </a:solidFill>
                <a:latin typeface="Calibri" panose="020F0502020204030204" pitchFamily="34" charset="0"/>
              </a:rPr>
              <a:t>Να δώσετε τα προγράμματα που σχεδιάζουν τα παρακάτω σχήματα. Στο πρώτο σχήμα η γάτα δε μπορεί να ζωγραφίσει την ίδια γραμμή δύο φορές. Επίσης, σε κάθε σχήμα όλες οι πλευρές είναι ίσες μεταξύ τους. 	</a:t>
            </a:r>
          </a:p>
          <a:p>
            <a:pPr marL="0" indent="0">
              <a:buNone/>
            </a:pPr>
            <a:r>
              <a:rPr lang="el-GR" sz="1800" b="0" i="0" u="none" strike="noStrike" baseline="0" dirty="0">
                <a:solidFill>
                  <a:srgbClr val="000000"/>
                </a:solidFill>
                <a:latin typeface="Calibri" panose="020F0502020204030204" pitchFamily="34" charset="0"/>
              </a:rPr>
              <a:t>	</a:t>
            </a:r>
          </a:p>
          <a:p>
            <a:endParaRPr lang="el-GR" dirty="0"/>
          </a:p>
        </p:txBody>
      </p:sp>
      <p:pic>
        <p:nvPicPr>
          <p:cNvPr id="6" name="Εικόνα 5">
            <a:extLst>
              <a:ext uri="{FF2B5EF4-FFF2-40B4-BE49-F238E27FC236}">
                <a16:creationId xmlns:a16="http://schemas.microsoft.com/office/drawing/2014/main" id="{F0D7D931-7327-2D8D-2666-B1F6879DFB37}"/>
              </a:ext>
            </a:extLst>
          </p:cNvPr>
          <p:cNvPicPr>
            <a:picLocks noChangeAspect="1"/>
          </p:cNvPicPr>
          <p:nvPr/>
        </p:nvPicPr>
        <p:blipFill>
          <a:blip r:embed="rId2"/>
          <a:stretch>
            <a:fillRect/>
          </a:stretch>
        </p:blipFill>
        <p:spPr>
          <a:xfrm>
            <a:off x="1280042" y="2279897"/>
            <a:ext cx="4481848" cy="1680693"/>
          </a:xfrm>
          <a:prstGeom prst="rect">
            <a:avLst/>
          </a:prstGeom>
        </p:spPr>
      </p:pic>
      <p:pic>
        <p:nvPicPr>
          <p:cNvPr id="9" name="Εικόνα 8">
            <a:extLst>
              <a:ext uri="{FF2B5EF4-FFF2-40B4-BE49-F238E27FC236}">
                <a16:creationId xmlns:a16="http://schemas.microsoft.com/office/drawing/2014/main" id="{0202AD94-1683-59F9-39CC-04EBED41DBE8}"/>
              </a:ext>
            </a:extLst>
          </p:cNvPr>
          <p:cNvPicPr>
            <a:picLocks noChangeAspect="1"/>
          </p:cNvPicPr>
          <p:nvPr/>
        </p:nvPicPr>
        <p:blipFill>
          <a:blip r:embed="rId3"/>
          <a:stretch>
            <a:fillRect/>
          </a:stretch>
        </p:blipFill>
        <p:spPr>
          <a:xfrm>
            <a:off x="7682766" y="1703830"/>
            <a:ext cx="2060620" cy="1983346"/>
          </a:xfrm>
          <a:prstGeom prst="rect">
            <a:avLst/>
          </a:prstGeom>
        </p:spPr>
      </p:pic>
      <p:pic>
        <p:nvPicPr>
          <p:cNvPr id="11" name="Εικόνα 10">
            <a:extLst>
              <a:ext uri="{FF2B5EF4-FFF2-40B4-BE49-F238E27FC236}">
                <a16:creationId xmlns:a16="http://schemas.microsoft.com/office/drawing/2014/main" id="{4631B720-C952-F846-7C96-C4CE58331209}"/>
              </a:ext>
            </a:extLst>
          </p:cNvPr>
          <p:cNvPicPr>
            <a:picLocks noChangeAspect="1"/>
          </p:cNvPicPr>
          <p:nvPr/>
        </p:nvPicPr>
        <p:blipFill>
          <a:blip r:embed="rId4"/>
          <a:stretch>
            <a:fillRect/>
          </a:stretch>
        </p:blipFill>
        <p:spPr>
          <a:xfrm>
            <a:off x="1818140" y="4075356"/>
            <a:ext cx="2879983" cy="2663985"/>
          </a:xfrm>
          <a:prstGeom prst="rect">
            <a:avLst/>
          </a:prstGeom>
        </p:spPr>
      </p:pic>
      <p:pic>
        <p:nvPicPr>
          <p:cNvPr id="13" name="Εικόνα 12">
            <a:extLst>
              <a:ext uri="{FF2B5EF4-FFF2-40B4-BE49-F238E27FC236}">
                <a16:creationId xmlns:a16="http://schemas.microsoft.com/office/drawing/2014/main" id="{5CDBB525-45CD-ED14-A8B9-027996B2C7BB}"/>
              </a:ext>
            </a:extLst>
          </p:cNvPr>
          <p:cNvPicPr>
            <a:picLocks noChangeAspect="1"/>
          </p:cNvPicPr>
          <p:nvPr/>
        </p:nvPicPr>
        <p:blipFill>
          <a:blip r:embed="rId5"/>
          <a:stretch>
            <a:fillRect/>
          </a:stretch>
        </p:blipFill>
        <p:spPr>
          <a:xfrm>
            <a:off x="7020910" y="3805703"/>
            <a:ext cx="2859110" cy="2878428"/>
          </a:xfrm>
          <a:prstGeom prst="rect">
            <a:avLst/>
          </a:prstGeom>
        </p:spPr>
      </p:pic>
    </p:spTree>
    <p:extLst>
      <p:ext uri="{BB962C8B-B14F-4D97-AF65-F5344CB8AC3E}">
        <p14:creationId xmlns:p14="http://schemas.microsoft.com/office/powerpoint/2010/main" val="1750196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E88B7A-1B55-CAB7-1B43-5D3E2430A90F}"/>
              </a:ext>
            </a:extLst>
          </p:cNvPr>
          <p:cNvSpPr>
            <a:spLocks noGrp="1"/>
          </p:cNvSpPr>
          <p:nvPr>
            <p:ph type="title"/>
          </p:nvPr>
        </p:nvSpPr>
        <p:spPr>
          <a:xfrm>
            <a:off x="1640156" y="256248"/>
            <a:ext cx="8911687" cy="700193"/>
          </a:xfrm>
        </p:spPr>
        <p:txBody>
          <a:bodyPr>
            <a:normAutofit fontScale="90000"/>
          </a:bodyPr>
          <a:lstStyle/>
          <a:p>
            <a:r>
              <a:rPr lang="el-GR" dirty="0"/>
              <a:t>Η ΕΝΝΟΙΑ ΤΗΣ ΜΕΤΑΒΛΗΤΗΣ</a:t>
            </a:r>
            <a:br>
              <a:rPr lang="el-GR" dirty="0"/>
            </a:br>
            <a:endParaRPr lang="el-GR" dirty="0"/>
          </a:p>
        </p:txBody>
      </p:sp>
      <p:graphicFrame>
        <p:nvGraphicFramePr>
          <p:cNvPr id="3" name="Πίνακας 2">
            <a:extLst>
              <a:ext uri="{FF2B5EF4-FFF2-40B4-BE49-F238E27FC236}">
                <a16:creationId xmlns:a16="http://schemas.microsoft.com/office/drawing/2014/main" id="{64A2E90D-7295-7D91-6DE3-94A20E1AD5CC}"/>
              </a:ext>
            </a:extLst>
          </p:cNvPr>
          <p:cNvGraphicFramePr>
            <a:graphicFrameLocks noGrp="1"/>
          </p:cNvGraphicFramePr>
          <p:nvPr>
            <p:extLst>
              <p:ext uri="{D42A27DB-BD31-4B8C-83A1-F6EECF244321}">
                <p14:modId xmlns:p14="http://schemas.microsoft.com/office/powerpoint/2010/main" val="934518270"/>
              </p:ext>
            </p:extLst>
          </p:nvPr>
        </p:nvGraphicFramePr>
        <p:xfrm>
          <a:off x="1516993" y="819222"/>
          <a:ext cx="9382235" cy="5585316"/>
        </p:xfrm>
        <a:graphic>
          <a:graphicData uri="http://schemas.openxmlformats.org/drawingml/2006/table">
            <a:tbl>
              <a:tblPr firstRow="1" bandRow="1">
                <a:tableStyleId>{72833802-FEF1-4C79-8D5D-14CF1EAF98D9}</a:tableStyleId>
              </a:tblPr>
              <a:tblGrid>
                <a:gridCol w="3756939">
                  <a:extLst>
                    <a:ext uri="{9D8B030D-6E8A-4147-A177-3AD203B41FA5}">
                      <a16:colId xmlns:a16="http://schemas.microsoft.com/office/drawing/2014/main" val="1722404550"/>
                    </a:ext>
                  </a:extLst>
                </a:gridCol>
                <a:gridCol w="2497884">
                  <a:extLst>
                    <a:ext uri="{9D8B030D-6E8A-4147-A177-3AD203B41FA5}">
                      <a16:colId xmlns:a16="http://schemas.microsoft.com/office/drawing/2014/main" val="3017118896"/>
                    </a:ext>
                  </a:extLst>
                </a:gridCol>
                <a:gridCol w="3127412">
                  <a:extLst>
                    <a:ext uri="{9D8B030D-6E8A-4147-A177-3AD203B41FA5}">
                      <a16:colId xmlns:a16="http://schemas.microsoft.com/office/drawing/2014/main" val="2186095550"/>
                    </a:ext>
                  </a:extLst>
                </a:gridCol>
              </a:tblGrid>
              <a:tr h="370840">
                <a:tc>
                  <a:txBody>
                    <a:bodyPr/>
                    <a:lstStyle/>
                    <a:p>
                      <a:r>
                        <a:rPr lang="el-GR" dirty="0"/>
                        <a:t>ΕΝΤΟΛΗ</a:t>
                      </a:r>
                    </a:p>
                  </a:txBody>
                  <a:tcPr/>
                </a:tc>
                <a:tc>
                  <a:txBody>
                    <a:bodyPr/>
                    <a:lstStyle/>
                    <a:p>
                      <a:r>
                        <a:rPr lang="el-GR" dirty="0"/>
                        <a:t>ΑΠΟΤΕΛΕΣΜΑ ΣΤΗ ΜΝΗΜΗ</a:t>
                      </a:r>
                    </a:p>
                  </a:txBody>
                  <a:tcPr/>
                </a:tc>
                <a:tc>
                  <a:txBody>
                    <a:bodyPr/>
                    <a:lstStyle/>
                    <a:p>
                      <a:r>
                        <a:rPr lang="el-GR" dirty="0"/>
                        <a:t>ΕΠΕΞΗΓΗΣΗ ΕΝΤΟΛΗΣ</a:t>
                      </a:r>
                    </a:p>
                  </a:txBody>
                  <a:tcPr/>
                </a:tc>
                <a:extLst>
                  <a:ext uri="{0D108BD9-81ED-4DB2-BD59-A6C34878D82A}">
                    <a16:rowId xmlns:a16="http://schemas.microsoft.com/office/drawing/2014/main" val="3128787037"/>
                  </a:ext>
                </a:extLst>
              </a:tr>
              <a:tr h="1236309">
                <a:tc>
                  <a:txBody>
                    <a:bodyPr/>
                    <a:lstStyle/>
                    <a:p>
                      <a:endParaRPr lang="el-GR" dirty="0"/>
                    </a:p>
                  </a:txBody>
                  <a:tcPr/>
                </a:tc>
                <a:tc>
                  <a:txBody>
                    <a:bodyPr/>
                    <a:lstStyle/>
                    <a:p>
                      <a:endParaRPr lang="el-GR" dirty="0"/>
                    </a:p>
                  </a:txBody>
                  <a:tcPr/>
                </a:tc>
                <a:tc>
                  <a:txBody>
                    <a:bodyPr/>
                    <a:lstStyle/>
                    <a:p>
                      <a:r>
                        <a:rPr lang="el-GR" sz="1800" b="0" i="0" u="none" strike="noStrike" kern="1200" baseline="0" dirty="0">
                          <a:solidFill>
                            <a:schemeClr val="tx1"/>
                          </a:solidFill>
                          <a:latin typeface="+mn-lt"/>
                          <a:ea typeface="+mn-ea"/>
                          <a:cs typeface="+mn-cs"/>
                        </a:rPr>
                        <a:t>Θέτει στη μεταβλητή βήματα την τιμή 20 </a:t>
                      </a:r>
                    </a:p>
                    <a:p>
                      <a:r>
                        <a:rPr lang="el-GR" sz="1800" b="0" i="0" u="none" strike="noStrike" kern="1200" baseline="0" dirty="0">
                          <a:solidFill>
                            <a:schemeClr val="tx1"/>
                          </a:solidFill>
                          <a:latin typeface="+mn-lt"/>
                          <a:ea typeface="+mn-ea"/>
                          <a:cs typeface="+mn-cs"/>
                        </a:rPr>
                        <a:t>βήματα </a:t>
                      </a:r>
                      <a:r>
                        <a:rPr lang="el-GR" sz="18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l-GR" sz="1800" b="0" i="0" u="none" strike="noStrike" kern="1200" baseline="0" dirty="0">
                          <a:solidFill>
                            <a:schemeClr val="tx1"/>
                          </a:solidFill>
                          <a:latin typeface="+mn-lt"/>
                          <a:ea typeface="+mn-ea"/>
                          <a:cs typeface="+mn-cs"/>
                        </a:rPr>
                        <a:t> 20 	</a:t>
                      </a:r>
                    </a:p>
                  </a:txBody>
                  <a:tcPr/>
                </a:tc>
                <a:extLst>
                  <a:ext uri="{0D108BD9-81ED-4DB2-BD59-A6C34878D82A}">
                    <a16:rowId xmlns:a16="http://schemas.microsoft.com/office/drawing/2014/main" val="1739601314"/>
                  </a:ext>
                </a:extLst>
              </a:tr>
              <a:tr h="1236309">
                <a:tc>
                  <a:txBody>
                    <a:bodyPr/>
                    <a:lstStyle/>
                    <a:p>
                      <a:endParaRPr lang="el-GR" dirty="0"/>
                    </a:p>
                  </a:txBody>
                  <a:tcPr/>
                </a:tc>
                <a:tc>
                  <a:txBody>
                    <a:bodyPr/>
                    <a:lstStyle/>
                    <a:p>
                      <a:endParaRPr lang="el-GR" dirty="0"/>
                    </a:p>
                  </a:txBody>
                  <a:tcPr/>
                </a:tc>
                <a:tc>
                  <a:txBody>
                    <a:bodyPr/>
                    <a:lstStyle/>
                    <a:p>
                      <a:r>
                        <a:rPr lang="el-GR" sz="1800" b="0" i="0" u="none" strike="noStrike" kern="1200" baseline="0" dirty="0">
                          <a:solidFill>
                            <a:schemeClr val="tx1"/>
                          </a:solidFill>
                          <a:latin typeface="+mn-lt"/>
                          <a:ea typeface="+mn-ea"/>
                          <a:cs typeface="+mn-cs"/>
                        </a:rPr>
                        <a:t>Αυξάνει τη μεταβλητή βήματα κατά 10 </a:t>
                      </a:r>
                    </a:p>
                    <a:p>
                      <a:r>
                        <a:rPr lang="el-GR" sz="1800" b="0" i="0" u="none" strike="noStrike" kern="1200" baseline="0" dirty="0">
                          <a:solidFill>
                            <a:schemeClr val="tx1"/>
                          </a:solidFill>
                          <a:latin typeface="+mn-lt"/>
                          <a:ea typeface="+mn-ea"/>
                          <a:cs typeface="+mn-cs"/>
                        </a:rPr>
                        <a:t>βήματα </a:t>
                      </a:r>
                      <a:r>
                        <a:rPr lang="el-GR" sz="18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l-GR" sz="1800" b="0" i="0" u="none" strike="noStrike" kern="1200" baseline="0" dirty="0">
                          <a:solidFill>
                            <a:schemeClr val="tx1"/>
                          </a:solidFill>
                          <a:latin typeface="+mn-lt"/>
                          <a:ea typeface="+mn-ea"/>
                          <a:cs typeface="+mn-cs"/>
                        </a:rPr>
                        <a:t> βήματα + 10 	</a:t>
                      </a:r>
                    </a:p>
                    <a:p>
                      <a:endParaRPr lang="el-GR" dirty="0"/>
                    </a:p>
                  </a:txBody>
                  <a:tcPr/>
                </a:tc>
                <a:extLst>
                  <a:ext uri="{0D108BD9-81ED-4DB2-BD59-A6C34878D82A}">
                    <a16:rowId xmlns:a16="http://schemas.microsoft.com/office/drawing/2014/main" val="860982143"/>
                  </a:ext>
                </a:extLst>
              </a:tr>
              <a:tr h="1236309">
                <a:tc>
                  <a:txBody>
                    <a:bodyPr/>
                    <a:lstStyle/>
                    <a:p>
                      <a:endParaRPr lang="el-GR" dirty="0"/>
                    </a:p>
                  </a:txBody>
                  <a:tcPr/>
                </a:tc>
                <a:tc>
                  <a:txBody>
                    <a:bodyPr/>
                    <a:lstStyle/>
                    <a:p>
                      <a:endParaRPr lang="el-GR" dirty="0"/>
                    </a:p>
                  </a:txBody>
                  <a:tcPr/>
                </a:tc>
                <a:tc>
                  <a:txBody>
                    <a:bodyPr/>
                    <a:lstStyle/>
                    <a:p>
                      <a:r>
                        <a:rPr lang="el-GR" sz="1800" b="0" i="0" u="none" strike="noStrike" kern="1200" baseline="0" dirty="0">
                          <a:solidFill>
                            <a:schemeClr val="tx1"/>
                          </a:solidFill>
                          <a:latin typeface="+mn-lt"/>
                          <a:ea typeface="+mn-ea"/>
                          <a:cs typeface="+mn-cs"/>
                        </a:rPr>
                        <a:t>Αυξάνει τη μεταβλητή βήματα κατά 10 </a:t>
                      </a:r>
                    </a:p>
                    <a:p>
                      <a:r>
                        <a:rPr lang="el-GR" sz="1800" b="0" i="0" u="none" strike="noStrike" kern="1200" baseline="0" dirty="0">
                          <a:solidFill>
                            <a:schemeClr val="tx1"/>
                          </a:solidFill>
                          <a:latin typeface="+mn-lt"/>
                          <a:ea typeface="+mn-ea"/>
                          <a:cs typeface="+mn-cs"/>
                        </a:rPr>
                        <a:t>Βήματα </a:t>
                      </a:r>
                      <a:r>
                        <a:rPr lang="el-GR" sz="18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l-GR" sz="1800" b="0" i="0" u="none" strike="noStrike" kern="1200" baseline="0" dirty="0">
                          <a:solidFill>
                            <a:schemeClr val="tx1"/>
                          </a:solidFill>
                          <a:latin typeface="+mn-lt"/>
                          <a:ea typeface="+mn-ea"/>
                          <a:cs typeface="+mn-cs"/>
                        </a:rPr>
                        <a:t>βήματα + 10 	</a:t>
                      </a:r>
                    </a:p>
                    <a:p>
                      <a:endParaRPr lang="el-GR" dirty="0"/>
                    </a:p>
                  </a:txBody>
                  <a:tcPr/>
                </a:tc>
                <a:extLst>
                  <a:ext uri="{0D108BD9-81ED-4DB2-BD59-A6C34878D82A}">
                    <a16:rowId xmlns:a16="http://schemas.microsoft.com/office/drawing/2014/main" val="2567048649"/>
                  </a:ext>
                </a:extLst>
              </a:tr>
              <a:tr h="1236309">
                <a:tc>
                  <a:txBody>
                    <a:bodyPr/>
                    <a:lstStyle/>
                    <a:p>
                      <a:endParaRPr lang="el-GR" dirty="0"/>
                    </a:p>
                  </a:txBody>
                  <a:tcPr/>
                </a:tc>
                <a:tc>
                  <a:txBody>
                    <a:bodyPr/>
                    <a:lstStyle/>
                    <a:p>
                      <a:endParaRPr lang="el-GR" dirty="0"/>
                    </a:p>
                  </a:txBody>
                  <a:tcPr/>
                </a:tc>
                <a:tc>
                  <a:txBody>
                    <a:bodyPr/>
                    <a:lstStyle/>
                    <a:p>
                      <a:r>
                        <a:rPr lang="el-GR" sz="1800" b="0" i="0" u="none" strike="noStrike" kern="1200" baseline="0" dirty="0">
                          <a:solidFill>
                            <a:schemeClr val="tx1"/>
                          </a:solidFill>
                          <a:latin typeface="+mn-lt"/>
                          <a:ea typeface="+mn-ea"/>
                          <a:cs typeface="+mn-cs"/>
                        </a:rPr>
                        <a:t>Αυξάνει τη μεταβλητή βήματα κατά 10 </a:t>
                      </a:r>
                    </a:p>
                    <a:p>
                      <a:r>
                        <a:rPr lang="el-GR" sz="1800" b="0" i="0" u="none" strike="noStrike" kern="1200" baseline="0" dirty="0">
                          <a:solidFill>
                            <a:schemeClr val="tx1"/>
                          </a:solidFill>
                          <a:latin typeface="+mn-lt"/>
                          <a:ea typeface="+mn-ea"/>
                          <a:cs typeface="+mn-cs"/>
                        </a:rPr>
                        <a:t>Βήματα </a:t>
                      </a:r>
                      <a:r>
                        <a:rPr lang="el-GR" sz="18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l-GR" sz="1800" b="0" i="0" u="none" strike="noStrike" kern="1200" baseline="0" dirty="0">
                          <a:solidFill>
                            <a:schemeClr val="tx1"/>
                          </a:solidFill>
                          <a:latin typeface="+mn-lt"/>
                          <a:ea typeface="+mn-ea"/>
                          <a:cs typeface="+mn-cs"/>
                        </a:rPr>
                        <a:t>βήματα + 10 </a:t>
                      </a:r>
                      <a:endParaRPr lang="el-GR" dirty="0"/>
                    </a:p>
                  </a:txBody>
                  <a:tcPr/>
                </a:tc>
                <a:extLst>
                  <a:ext uri="{0D108BD9-81ED-4DB2-BD59-A6C34878D82A}">
                    <a16:rowId xmlns:a16="http://schemas.microsoft.com/office/drawing/2014/main" val="1243170999"/>
                  </a:ext>
                </a:extLst>
              </a:tr>
            </a:tbl>
          </a:graphicData>
        </a:graphic>
      </p:graphicFrame>
      <p:pic>
        <p:nvPicPr>
          <p:cNvPr id="5" name="Εικόνα 4">
            <a:extLst>
              <a:ext uri="{FF2B5EF4-FFF2-40B4-BE49-F238E27FC236}">
                <a16:creationId xmlns:a16="http://schemas.microsoft.com/office/drawing/2014/main" id="{FF792722-089F-6638-1085-7B29D0C4383F}"/>
              </a:ext>
            </a:extLst>
          </p:cNvPr>
          <p:cNvPicPr>
            <a:picLocks noChangeAspect="1"/>
          </p:cNvPicPr>
          <p:nvPr/>
        </p:nvPicPr>
        <p:blipFill>
          <a:blip r:embed="rId2"/>
          <a:stretch>
            <a:fillRect/>
          </a:stretch>
        </p:blipFill>
        <p:spPr>
          <a:xfrm>
            <a:off x="1763762" y="1610290"/>
            <a:ext cx="1988428" cy="546818"/>
          </a:xfrm>
          <a:prstGeom prst="rect">
            <a:avLst/>
          </a:prstGeom>
        </p:spPr>
      </p:pic>
      <p:pic>
        <p:nvPicPr>
          <p:cNvPr id="7" name="Εικόνα 6">
            <a:extLst>
              <a:ext uri="{FF2B5EF4-FFF2-40B4-BE49-F238E27FC236}">
                <a16:creationId xmlns:a16="http://schemas.microsoft.com/office/drawing/2014/main" id="{2E45F91F-A1B0-A19E-EB68-54B3AA715018}"/>
              </a:ext>
            </a:extLst>
          </p:cNvPr>
          <p:cNvPicPr>
            <a:picLocks noChangeAspect="1"/>
          </p:cNvPicPr>
          <p:nvPr/>
        </p:nvPicPr>
        <p:blipFill>
          <a:blip r:embed="rId3"/>
          <a:stretch>
            <a:fillRect/>
          </a:stretch>
        </p:blipFill>
        <p:spPr>
          <a:xfrm>
            <a:off x="4846452" y="1658842"/>
            <a:ext cx="1708025" cy="317204"/>
          </a:xfrm>
          <a:prstGeom prst="rect">
            <a:avLst/>
          </a:prstGeom>
        </p:spPr>
      </p:pic>
      <p:pic>
        <p:nvPicPr>
          <p:cNvPr id="9" name="Εικόνα 8">
            <a:extLst>
              <a:ext uri="{FF2B5EF4-FFF2-40B4-BE49-F238E27FC236}">
                <a16:creationId xmlns:a16="http://schemas.microsoft.com/office/drawing/2014/main" id="{AFD95074-655A-5B22-054B-F18639476080}"/>
              </a:ext>
            </a:extLst>
          </p:cNvPr>
          <p:cNvPicPr>
            <a:picLocks noChangeAspect="1"/>
          </p:cNvPicPr>
          <p:nvPr/>
        </p:nvPicPr>
        <p:blipFill>
          <a:blip r:embed="rId4"/>
          <a:stretch>
            <a:fillRect/>
          </a:stretch>
        </p:blipFill>
        <p:spPr>
          <a:xfrm>
            <a:off x="1640156" y="2810957"/>
            <a:ext cx="2737621" cy="684405"/>
          </a:xfrm>
          <a:prstGeom prst="rect">
            <a:avLst/>
          </a:prstGeom>
        </p:spPr>
      </p:pic>
      <p:pic>
        <p:nvPicPr>
          <p:cNvPr id="11" name="Εικόνα 10">
            <a:extLst>
              <a:ext uri="{FF2B5EF4-FFF2-40B4-BE49-F238E27FC236}">
                <a16:creationId xmlns:a16="http://schemas.microsoft.com/office/drawing/2014/main" id="{EF51796E-A41B-5AA2-A92D-A892A474D13E}"/>
              </a:ext>
            </a:extLst>
          </p:cNvPr>
          <p:cNvPicPr>
            <a:picLocks noChangeAspect="1"/>
          </p:cNvPicPr>
          <p:nvPr/>
        </p:nvPicPr>
        <p:blipFill>
          <a:blip r:embed="rId5"/>
          <a:stretch>
            <a:fillRect/>
          </a:stretch>
        </p:blipFill>
        <p:spPr>
          <a:xfrm>
            <a:off x="4973991" y="2950310"/>
            <a:ext cx="1776341" cy="317204"/>
          </a:xfrm>
          <a:prstGeom prst="rect">
            <a:avLst/>
          </a:prstGeom>
        </p:spPr>
      </p:pic>
      <p:pic>
        <p:nvPicPr>
          <p:cNvPr id="13" name="Εικόνα 12">
            <a:extLst>
              <a:ext uri="{FF2B5EF4-FFF2-40B4-BE49-F238E27FC236}">
                <a16:creationId xmlns:a16="http://schemas.microsoft.com/office/drawing/2014/main" id="{1DBCDA44-6082-A52C-1F37-D7BC2343C54F}"/>
              </a:ext>
            </a:extLst>
          </p:cNvPr>
          <p:cNvPicPr>
            <a:picLocks noChangeAspect="1"/>
          </p:cNvPicPr>
          <p:nvPr/>
        </p:nvPicPr>
        <p:blipFill>
          <a:blip r:embed="rId4"/>
          <a:stretch>
            <a:fillRect/>
          </a:stretch>
        </p:blipFill>
        <p:spPr>
          <a:xfrm>
            <a:off x="1640153" y="4011624"/>
            <a:ext cx="2737624" cy="684405"/>
          </a:xfrm>
          <a:prstGeom prst="rect">
            <a:avLst/>
          </a:prstGeom>
        </p:spPr>
      </p:pic>
      <p:pic>
        <p:nvPicPr>
          <p:cNvPr id="15" name="Εικόνα 14">
            <a:extLst>
              <a:ext uri="{FF2B5EF4-FFF2-40B4-BE49-F238E27FC236}">
                <a16:creationId xmlns:a16="http://schemas.microsoft.com/office/drawing/2014/main" id="{17A22DF2-A518-E13A-B9B4-CFEF525A2B76}"/>
              </a:ext>
            </a:extLst>
          </p:cNvPr>
          <p:cNvPicPr>
            <a:picLocks noChangeAspect="1"/>
          </p:cNvPicPr>
          <p:nvPr/>
        </p:nvPicPr>
        <p:blipFill>
          <a:blip r:embed="rId6"/>
          <a:stretch>
            <a:fillRect/>
          </a:stretch>
        </p:blipFill>
        <p:spPr>
          <a:xfrm>
            <a:off x="5103341" y="4086355"/>
            <a:ext cx="1776341" cy="317204"/>
          </a:xfrm>
          <a:prstGeom prst="rect">
            <a:avLst/>
          </a:prstGeom>
        </p:spPr>
      </p:pic>
      <p:pic>
        <p:nvPicPr>
          <p:cNvPr id="17" name="Εικόνα 16">
            <a:extLst>
              <a:ext uri="{FF2B5EF4-FFF2-40B4-BE49-F238E27FC236}">
                <a16:creationId xmlns:a16="http://schemas.microsoft.com/office/drawing/2014/main" id="{84B1F36D-8AD3-357F-F9CD-1B53632C79F2}"/>
              </a:ext>
            </a:extLst>
          </p:cNvPr>
          <p:cNvPicPr>
            <a:picLocks noChangeAspect="1"/>
          </p:cNvPicPr>
          <p:nvPr/>
        </p:nvPicPr>
        <p:blipFill>
          <a:blip r:embed="rId7"/>
          <a:stretch>
            <a:fillRect/>
          </a:stretch>
        </p:blipFill>
        <p:spPr>
          <a:xfrm>
            <a:off x="1624635" y="5349510"/>
            <a:ext cx="3119848" cy="700192"/>
          </a:xfrm>
          <a:prstGeom prst="rect">
            <a:avLst/>
          </a:prstGeom>
        </p:spPr>
      </p:pic>
      <p:pic>
        <p:nvPicPr>
          <p:cNvPr id="19" name="Εικόνα 18">
            <a:extLst>
              <a:ext uri="{FF2B5EF4-FFF2-40B4-BE49-F238E27FC236}">
                <a16:creationId xmlns:a16="http://schemas.microsoft.com/office/drawing/2014/main" id="{3CD03022-3536-7041-EBC4-3AC853D26010}"/>
              </a:ext>
            </a:extLst>
          </p:cNvPr>
          <p:cNvPicPr>
            <a:picLocks noChangeAspect="1"/>
          </p:cNvPicPr>
          <p:nvPr/>
        </p:nvPicPr>
        <p:blipFill>
          <a:blip r:embed="rId8"/>
          <a:stretch>
            <a:fillRect/>
          </a:stretch>
        </p:blipFill>
        <p:spPr>
          <a:xfrm>
            <a:off x="5162425" y="5349510"/>
            <a:ext cx="1892329" cy="459566"/>
          </a:xfrm>
          <a:prstGeom prst="rect">
            <a:avLst/>
          </a:prstGeom>
        </p:spPr>
      </p:pic>
    </p:spTree>
    <p:extLst>
      <p:ext uri="{BB962C8B-B14F-4D97-AF65-F5344CB8AC3E}">
        <p14:creationId xmlns:p14="http://schemas.microsoft.com/office/powerpoint/2010/main" val="1149576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860443-CCB4-A1D4-1380-F7B525592276}"/>
              </a:ext>
            </a:extLst>
          </p:cNvPr>
          <p:cNvSpPr>
            <a:spLocks noGrp="1"/>
          </p:cNvSpPr>
          <p:nvPr>
            <p:ph type="title"/>
          </p:nvPr>
        </p:nvSpPr>
        <p:spPr>
          <a:xfrm>
            <a:off x="1510360" y="236074"/>
            <a:ext cx="8911687" cy="710704"/>
          </a:xfrm>
        </p:spPr>
        <p:txBody>
          <a:bodyPr/>
          <a:lstStyle/>
          <a:p>
            <a:r>
              <a:rPr lang="el-GR" dirty="0"/>
              <a:t>Η ΕΝΝΟΙΑ ΤΗΣ ΜΕΤΑΒΛΗΤΗΣ</a:t>
            </a:r>
          </a:p>
        </p:txBody>
      </p:sp>
      <p:sp>
        <p:nvSpPr>
          <p:cNvPr id="3" name="Θέση περιεχομένου 2">
            <a:extLst>
              <a:ext uri="{FF2B5EF4-FFF2-40B4-BE49-F238E27FC236}">
                <a16:creationId xmlns:a16="http://schemas.microsoft.com/office/drawing/2014/main" id="{EA555B7B-472B-8C62-E3D3-7A9190E45D71}"/>
              </a:ext>
            </a:extLst>
          </p:cNvPr>
          <p:cNvSpPr>
            <a:spLocks noGrp="1"/>
          </p:cNvSpPr>
          <p:nvPr>
            <p:ph idx="1"/>
          </p:nvPr>
        </p:nvSpPr>
        <p:spPr>
          <a:xfrm>
            <a:off x="1033680" y="1540188"/>
            <a:ext cx="6092333" cy="5081737"/>
          </a:xfrm>
        </p:spPr>
        <p:txBody>
          <a:bodyPr>
            <a:normAutofit/>
          </a:bodyPr>
          <a:lstStyle/>
          <a:p>
            <a:r>
              <a:rPr lang="el-GR" sz="1800" b="0" i="0" u="none" strike="noStrike" baseline="0" dirty="0">
                <a:solidFill>
                  <a:srgbClr val="000000"/>
                </a:solidFill>
                <a:latin typeface="Calibri" panose="020F0502020204030204" pitchFamily="34" charset="0"/>
              </a:rPr>
              <a:t>Θέλουμε να σχεδιάσουμε το διπλανό σχήμα. </a:t>
            </a:r>
          </a:p>
          <a:p>
            <a:r>
              <a:rPr lang="el-GR" sz="1800" b="0" i="0" u="none" strike="noStrike" baseline="0" dirty="0">
                <a:solidFill>
                  <a:srgbClr val="000000"/>
                </a:solidFill>
                <a:latin typeface="Calibri" panose="020F0502020204030204" pitchFamily="34" charset="0"/>
              </a:rPr>
              <a:t>Παρατηρούμε ότι, ενώ φαίνεται ότι κάθε φορά η στροφή είναι 90</a:t>
            </a:r>
            <a:r>
              <a:rPr lang="el-GR" sz="1800" b="0" i="0" u="none" strike="noStrike" baseline="30000" dirty="0">
                <a:solidFill>
                  <a:srgbClr val="000000"/>
                </a:solidFill>
                <a:latin typeface="Calibri" panose="020F0502020204030204" pitchFamily="34" charset="0"/>
              </a:rPr>
              <a:t>ο</a:t>
            </a:r>
            <a:r>
              <a:rPr lang="el-GR" sz="1800" b="0" i="0" u="none" strike="noStrike" baseline="0" dirty="0">
                <a:solidFill>
                  <a:srgbClr val="000000"/>
                </a:solidFill>
                <a:latin typeface="Calibri" panose="020F0502020204030204" pitchFamily="34" charset="0"/>
              </a:rPr>
              <a:t> όπως όταν σχεδιάζεται ένα τετράγωνο, το μήκος κάθε πλευράς αλλάζει συνέχεια. </a:t>
            </a:r>
          </a:p>
          <a:p>
            <a:r>
              <a:rPr lang="el-GR" sz="1800" b="0" i="0" u="none" strike="noStrike" baseline="0" dirty="0">
                <a:solidFill>
                  <a:srgbClr val="000000"/>
                </a:solidFill>
                <a:latin typeface="Calibri" panose="020F0502020204030204" pitchFamily="34" charset="0"/>
              </a:rPr>
              <a:t>Θέλουμε η πλευρά να ξεκινάει από ένα αρχικό μήκος και, στη συνέχεια, να αυξάνει σταδιακά. </a:t>
            </a:r>
          </a:p>
          <a:p>
            <a:r>
              <a:rPr lang="el-GR" sz="1800" b="0" i="0" u="none" strike="noStrike" baseline="0" dirty="0">
                <a:solidFill>
                  <a:srgbClr val="000000"/>
                </a:solidFill>
                <a:latin typeface="Calibri" panose="020F0502020204030204" pitchFamily="34" charset="0"/>
              </a:rPr>
              <a:t>Θα πρέπει να βρούμε έναν τρόπο να αναπαραστήσουμε την πλευρά που μεταβάλλεται μετά από κάθε κίνηση, δηλαδή μια ποσότητα που μεταβάλλεται. </a:t>
            </a:r>
          </a:p>
          <a:p>
            <a:r>
              <a:rPr lang="el-GR" sz="1800" b="0" i="0" u="none" strike="noStrike" baseline="0" dirty="0">
                <a:solidFill>
                  <a:srgbClr val="000000"/>
                </a:solidFill>
                <a:latin typeface="Calibri" panose="020F0502020204030204" pitchFamily="34" charset="0"/>
              </a:rPr>
              <a:t>Γι’ αυτό χρησιμοποιούμε τη </a:t>
            </a:r>
            <a:r>
              <a:rPr lang="el-GR" sz="1800" b="1" i="0" u="none" strike="noStrike" baseline="0" dirty="0">
                <a:solidFill>
                  <a:srgbClr val="000000"/>
                </a:solidFill>
                <a:latin typeface="Calibri" panose="020F0502020204030204" pitchFamily="34" charset="0"/>
              </a:rPr>
              <a:t>μεταβλητή</a:t>
            </a:r>
            <a:r>
              <a:rPr lang="el-GR" sz="1800" b="0" i="0" u="none" strike="noStrike" baseline="0" dirty="0">
                <a:solidFill>
                  <a:srgbClr val="000000"/>
                </a:solidFill>
                <a:latin typeface="Calibri" panose="020F0502020204030204" pitchFamily="34" charset="0"/>
              </a:rPr>
              <a:t>. Η μεταβλητή είναι μια θέση στη μνήμη, η οποία περιέχει μια τιμή που μπορεί να αλλάξει, όποτε θελήσουμε. </a:t>
            </a:r>
          </a:p>
          <a:p>
            <a:r>
              <a:rPr lang="el-GR" dirty="0">
                <a:solidFill>
                  <a:srgbClr val="000000"/>
                </a:solidFill>
                <a:latin typeface="Calibri" panose="020F0502020204030204" pitchFamily="34" charset="0"/>
              </a:rPr>
              <a:t>Αρχικά γράψτε κώδικα που όταν εκτελεστεί θα εμφανίζεται το διπλανό σχήμα</a:t>
            </a:r>
            <a:r>
              <a:rPr lang="el-GR" sz="1800" b="0" i="0" u="none" strike="noStrike" baseline="0" dirty="0">
                <a:solidFill>
                  <a:srgbClr val="000000"/>
                </a:solidFill>
                <a:latin typeface="Calibri" panose="020F0502020204030204" pitchFamily="34" charset="0"/>
              </a:rPr>
              <a:t>	</a:t>
            </a:r>
          </a:p>
          <a:p>
            <a:endParaRPr lang="el-GR" dirty="0"/>
          </a:p>
        </p:txBody>
      </p:sp>
      <p:pic>
        <p:nvPicPr>
          <p:cNvPr id="5" name="Εικόνα 4">
            <a:extLst>
              <a:ext uri="{FF2B5EF4-FFF2-40B4-BE49-F238E27FC236}">
                <a16:creationId xmlns:a16="http://schemas.microsoft.com/office/drawing/2014/main" id="{0787083C-707E-2673-CAE2-4D41F9025D42}"/>
              </a:ext>
            </a:extLst>
          </p:cNvPr>
          <p:cNvPicPr>
            <a:picLocks noChangeAspect="1"/>
          </p:cNvPicPr>
          <p:nvPr/>
        </p:nvPicPr>
        <p:blipFill>
          <a:blip r:embed="rId2"/>
          <a:stretch>
            <a:fillRect/>
          </a:stretch>
        </p:blipFill>
        <p:spPr>
          <a:xfrm>
            <a:off x="8564450" y="1695015"/>
            <a:ext cx="2987899" cy="3026535"/>
          </a:xfrm>
          <a:prstGeom prst="rect">
            <a:avLst/>
          </a:prstGeom>
        </p:spPr>
      </p:pic>
    </p:spTree>
    <p:extLst>
      <p:ext uri="{BB962C8B-B14F-4D97-AF65-F5344CB8AC3E}">
        <p14:creationId xmlns:p14="http://schemas.microsoft.com/office/powerpoint/2010/main" val="32064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6608BEBD-43C4-11B9-38F2-6349D5B6FCF1}"/>
              </a:ext>
            </a:extLst>
          </p:cNvPr>
          <p:cNvPicPr>
            <a:picLocks noChangeAspect="1"/>
          </p:cNvPicPr>
          <p:nvPr/>
        </p:nvPicPr>
        <p:blipFill>
          <a:blip r:embed="rId2"/>
          <a:stretch>
            <a:fillRect/>
          </a:stretch>
        </p:blipFill>
        <p:spPr>
          <a:xfrm>
            <a:off x="2509160" y="0"/>
            <a:ext cx="3218978" cy="6858000"/>
          </a:xfrm>
          <a:prstGeom prst="rect">
            <a:avLst/>
          </a:prstGeom>
        </p:spPr>
      </p:pic>
    </p:spTree>
    <p:extLst>
      <p:ext uri="{BB962C8B-B14F-4D97-AF65-F5344CB8AC3E}">
        <p14:creationId xmlns:p14="http://schemas.microsoft.com/office/powerpoint/2010/main" val="1714378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06664-AC11-31B1-4565-BB450E63A85B}"/>
              </a:ext>
            </a:extLst>
          </p:cNvPr>
          <p:cNvSpPr>
            <a:spLocks noGrp="1"/>
          </p:cNvSpPr>
          <p:nvPr>
            <p:ph type="title"/>
          </p:nvPr>
        </p:nvSpPr>
        <p:spPr>
          <a:xfrm>
            <a:off x="1640156" y="108079"/>
            <a:ext cx="8911687" cy="721214"/>
          </a:xfrm>
        </p:spPr>
        <p:txBody>
          <a:bodyPr/>
          <a:lstStyle/>
          <a:p>
            <a:r>
              <a:rPr lang="el-GR" dirty="0"/>
              <a:t>Η ΕΝΝΟΙΑ ΤΗΣ ΜΕΤΑΒΛΗΤΗΣ</a:t>
            </a:r>
          </a:p>
        </p:txBody>
      </p:sp>
      <p:sp>
        <p:nvSpPr>
          <p:cNvPr id="3" name="Θέση περιεχομένου 2">
            <a:extLst>
              <a:ext uri="{FF2B5EF4-FFF2-40B4-BE49-F238E27FC236}">
                <a16:creationId xmlns:a16="http://schemas.microsoft.com/office/drawing/2014/main" id="{CF925483-6F1C-41B3-C814-67C8F23C6C12}"/>
              </a:ext>
            </a:extLst>
          </p:cNvPr>
          <p:cNvSpPr>
            <a:spLocks noGrp="1"/>
          </p:cNvSpPr>
          <p:nvPr>
            <p:ph idx="1"/>
          </p:nvPr>
        </p:nvSpPr>
        <p:spPr>
          <a:xfrm>
            <a:off x="1475116" y="946778"/>
            <a:ext cx="8915400" cy="2879835"/>
          </a:xfrm>
        </p:spPr>
        <p:txBody>
          <a:bodyPr/>
          <a:lstStyle/>
          <a:p>
            <a:r>
              <a:rPr lang="el-GR" dirty="0"/>
              <a:t>Μήπως πρέπει να χρησιμοποιήσουμε επανάληψη;</a:t>
            </a:r>
          </a:p>
          <a:p>
            <a:r>
              <a:rPr lang="el-GR" sz="1800" b="0" i="0" u="none" strike="noStrike" baseline="0" dirty="0">
                <a:solidFill>
                  <a:srgbClr val="000000"/>
                </a:solidFill>
                <a:latin typeface="Calibri" panose="020F0502020204030204" pitchFamily="34" charset="0"/>
              </a:rPr>
              <a:t>Θα πρέπει να βρούμε έναν τρόπο να γράψουμε έναν αλγόριθμο της μορφής: 	</a:t>
            </a:r>
            <a:r>
              <a:rPr lang="el-GR" sz="1800" b="1" i="0" u="none" strike="noStrike" baseline="0" dirty="0">
                <a:solidFill>
                  <a:srgbClr val="006FC0"/>
                </a:solidFill>
                <a:latin typeface="Calibri" panose="020F0502020204030204" pitchFamily="34" charset="0"/>
              </a:rPr>
              <a:t>Επανάλαβε </a:t>
            </a:r>
            <a:r>
              <a:rPr lang="el-GR" dirty="0">
                <a:solidFill>
                  <a:srgbClr val="000000"/>
                </a:solidFill>
                <a:latin typeface="Calibri" panose="020F0502020204030204" pitchFamily="34" charset="0"/>
              </a:rPr>
              <a:t>;</a:t>
            </a:r>
            <a:r>
              <a:rPr lang="el-GR" sz="1800" b="0" i="0" u="none" strike="noStrike" baseline="0" dirty="0">
                <a:solidFill>
                  <a:srgbClr val="000000"/>
                </a:solidFill>
                <a:latin typeface="Calibri" panose="020F0502020204030204" pitchFamily="34" charset="0"/>
              </a:rPr>
              <a:t> φορές </a:t>
            </a:r>
          </a:p>
          <a:p>
            <a:pPr marL="0" indent="0">
              <a:buNone/>
            </a:pPr>
            <a:r>
              <a:rPr lang="el-GR" dirty="0">
                <a:solidFill>
                  <a:srgbClr val="000000"/>
                </a:solidFill>
                <a:latin typeface="Calibri" panose="020F0502020204030204" pitchFamily="34" charset="0"/>
              </a:rPr>
              <a:t>	</a:t>
            </a:r>
            <a:r>
              <a:rPr lang="el-GR" sz="1800" b="1" i="0" u="none" strike="noStrike" baseline="0" dirty="0">
                <a:solidFill>
                  <a:srgbClr val="006FC0"/>
                </a:solidFill>
                <a:latin typeface="Calibri" panose="020F0502020204030204" pitchFamily="34" charset="0"/>
              </a:rPr>
              <a:t>Κινήσου </a:t>
            </a:r>
            <a:r>
              <a:rPr lang="el-GR" sz="1800" b="1" i="0" u="none" strike="noStrike" baseline="0" dirty="0">
                <a:solidFill>
                  <a:srgbClr val="FF0000"/>
                </a:solidFill>
                <a:latin typeface="Calibri" panose="020F0502020204030204" pitchFamily="34" charset="0"/>
              </a:rPr>
              <a:t>βήματα </a:t>
            </a:r>
            <a:endParaRPr lang="el-GR" sz="1800" b="0" i="0" u="none" strike="noStrike" baseline="0" dirty="0">
              <a:solidFill>
                <a:srgbClr val="000000"/>
              </a:solidFill>
              <a:latin typeface="Calibri" panose="020F0502020204030204" pitchFamily="34" charset="0"/>
            </a:endParaRPr>
          </a:p>
          <a:p>
            <a:pPr marL="0" indent="0">
              <a:buNone/>
            </a:pPr>
            <a:r>
              <a:rPr lang="el-GR" sz="1800" b="0" i="0" u="none" strike="noStrike" baseline="0" dirty="0">
                <a:solidFill>
                  <a:srgbClr val="000000"/>
                </a:solidFill>
                <a:latin typeface="Calibri" panose="020F0502020204030204" pitchFamily="34" charset="0"/>
              </a:rPr>
              <a:t>	Στρίψε αριστερά 90</a:t>
            </a:r>
            <a:r>
              <a:rPr lang="el-GR" sz="1800" b="0" i="0" u="none" strike="noStrike" baseline="30000" dirty="0">
                <a:solidFill>
                  <a:srgbClr val="000000"/>
                </a:solidFill>
                <a:latin typeface="Calibri" panose="020F0502020204030204" pitchFamily="34" charset="0"/>
              </a:rPr>
              <a:t>ο</a:t>
            </a:r>
            <a:r>
              <a:rPr lang="el-GR" sz="1800" b="0" i="0" u="none" strike="noStrike" baseline="0" dirty="0">
                <a:solidFill>
                  <a:srgbClr val="000000"/>
                </a:solidFill>
                <a:latin typeface="Calibri" panose="020F0502020204030204" pitchFamily="34" charset="0"/>
              </a:rPr>
              <a:t> </a:t>
            </a:r>
          </a:p>
          <a:p>
            <a:pPr marL="0" indent="0">
              <a:buNone/>
            </a:pPr>
            <a:r>
              <a:rPr lang="el-GR" sz="1800" b="1" i="0" u="none" strike="noStrike" baseline="0" dirty="0">
                <a:solidFill>
                  <a:srgbClr val="006FC0"/>
                </a:solidFill>
                <a:latin typeface="Calibri" panose="020F0502020204030204" pitchFamily="34" charset="0"/>
              </a:rPr>
              <a:t>	Αύξησε </a:t>
            </a:r>
            <a:r>
              <a:rPr lang="el-GR" sz="1800" b="0" i="0" u="none" strike="noStrike" baseline="0" dirty="0">
                <a:solidFill>
                  <a:srgbClr val="000000"/>
                </a:solidFill>
                <a:latin typeface="Calibri" panose="020F0502020204030204" pitchFamily="34" charset="0"/>
              </a:rPr>
              <a:t>την </a:t>
            </a:r>
            <a:r>
              <a:rPr lang="el-GR" sz="1800" b="1" i="0" u="none" strike="noStrike" baseline="0" dirty="0">
                <a:solidFill>
                  <a:srgbClr val="FF0000"/>
                </a:solidFill>
                <a:latin typeface="Calibri" panose="020F0502020204030204" pitchFamily="34" charset="0"/>
              </a:rPr>
              <a:t>πλευρά </a:t>
            </a:r>
            <a:r>
              <a:rPr lang="el-GR" sz="1800" b="0" i="0" u="none" strike="noStrike" baseline="0" dirty="0">
                <a:solidFill>
                  <a:srgbClr val="000000"/>
                </a:solidFill>
                <a:latin typeface="Calibri" panose="020F0502020204030204" pitchFamily="34" charset="0"/>
              </a:rPr>
              <a:t>κατά 10 	</a:t>
            </a:r>
          </a:p>
          <a:p>
            <a:r>
              <a:rPr lang="el-GR" sz="1800" b="0" i="0" u="none" strike="noStrike" baseline="0" dirty="0">
                <a:solidFill>
                  <a:srgbClr val="000000"/>
                </a:solidFill>
                <a:latin typeface="Calibri" panose="020F0502020204030204" pitchFamily="34" charset="0"/>
              </a:rPr>
              <a:t>Για αυτό θα χρειαστεί να ορίσουμε μια μεταβλητή με όνομα </a:t>
            </a:r>
            <a:r>
              <a:rPr lang="el-GR" sz="1800" b="1" i="0" u="none" strike="noStrike" baseline="0" dirty="0">
                <a:solidFill>
                  <a:srgbClr val="000000"/>
                </a:solidFill>
                <a:latin typeface="Calibri" panose="020F0502020204030204" pitchFamily="34" charset="0"/>
              </a:rPr>
              <a:t>βήματα</a:t>
            </a:r>
            <a:r>
              <a:rPr lang="el-GR" sz="1800" b="0" i="0" u="none" strike="noStrike" baseline="0" dirty="0">
                <a:solidFill>
                  <a:srgbClr val="000000"/>
                </a:solidFill>
                <a:latin typeface="Calibri" panose="020F0502020204030204" pitchFamily="34" charset="0"/>
              </a:rPr>
              <a:t>. 	</a:t>
            </a:r>
          </a:p>
          <a:p>
            <a:pPr marL="0" indent="0">
              <a:buNone/>
            </a:pPr>
            <a:endParaRPr lang="el-GR" sz="1800" b="0" i="0" u="none" strike="noStrike" baseline="0" dirty="0">
              <a:solidFill>
                <a:srgbClr val="000000"/>
              </a:solidFill>
              <a:latin typeface="Calibri" panose="020F0502020204030204" pitchFamily="34" charset="0"/>
            </a:endParaRPr>
          </a:p>
        </p:txBody>
      </p:sp>
      <p:pic>
        <p:nvPicPr>
          <p:cNvPr id="5" name="Εικόνα 4">
            <a:extLst>
              <a:ext uri="{FF2B5EF4-FFF2-40B4-BE49-F238E27FC236}">
                <a16:creationId xmlns:a16="http://schemas.microsoft.com/office/drawing/2014/main" id="{B29770BB-9B73-6C53-1040-82F3895B3569}"/>
              </a:ext>
            </a:extLst>
          </p:cNvPr>
          <p:cNvPicPr>
            <a:picLocks noChangeAspect="1"/>
          </p:cNvPicPr>
          <p:nvPr/>
        </p:nvPicPr>
        <p:blipFill>
          <a:blip r:embed="rId2"/>
          <a:stretch>
            <a:fillRect/>
          </a:stretch>
        </p:blipFill>
        <p:spPr>
          <a:xfrm>
            <a:off x="3899338" y="3681641"/>
            <a:ext cx="2963917" cy="3068280"/>
          </a:xfrm>
          <a:prstGeom prst="rect">
            <a:avLst/>
          </a:prstGeom>
        </p:spPr>
      </p:pic>
    </p:spTree>
    <p:extLst>
      <p:ext uri="{BB962C8B-B14F-4D97-AF65-F5344CB8AC3E}">
        <p14:creationId xmlns:p14="http://schemas.microsoft.com/office/powerpoint/2010/main" val="174937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A09F6E-636C-552A-90EE-AC86CD34A43C}"/>
              </a:ext>
            </a:extLst>
          </p:cNvPr>
          <p:cNvSpPr>
            <a:spLocks noGrp="1"/>
          </p:cNvSpPr>
          <p:nvPr>
            <p:ph type="title"/>
          </p:nvPr>
        </p:nvSpPr>
        <p:spPr>
          <a:xfrm>
            <a:off x="1857200" y="246585"/>
            <a:ext cx="8911687" cy="700193"/>
          </a:xfrm>
        </p:spPr>
        <p:txBody>
          <a:bodyPr/>
          <a:lstStyle/>
          <a:p>
            <a:r>
              <a:rPr lang="el-GR" dirty="0"/>
              <a:t>ΤΕΛΕΣΤΕΣ ΠΡΑΞΕΩΝ</a:t>
            </a:r>
          </a:p>
        </p:txBody>
      </p:sp>
      <p:graphicFrame>
        <p:nvGraphicFramePr>
          <p:cNvPr id="6" name="Θέση περιεχομένου 5">
            <a:extLst>
              <a:ext uri="{FF2B5EF4-FFF2-40B4-BE49-F238E27FC236}">
                <a16:creationId xmlns:a16="http://schemas.microsoft.com/office/drawing/2014/main" id="{FA007209-C834-A44D-A685-6D9BD5A6EC75}"/>
              </a:ext>
            </a:extLst>
          </p:cNvPr>
          <p:cNvGraphicFramePr>
            <a:graphicFrameLocks noGrp="1"/>
          </p:cNvGraphicFramePr>
          <p:nvPr>
            <p:ph idx="1"/>
            <p:extLst>
              <p:ext uri="{D42A27DB-BD31-4B8C-83A1-F6EECF244321}">
                <p14:modId xmlns:p14="http://schemas.microsoft.com/office/powerpoint/2010/main" val="2235709489"/>
              </p:ext>
            </p:extLst>
          </p:nvPr>
        </p:nvGraphicFramePr>
        <p:xfrm>
          <a:off x="1054702" y="1464384"/>
          <a:ext cx="8915400" cy="4831312"/>
        </p:xfrm>
        <a:graphic>
          <a:graphicData uri="http://schemas.openxmlformats.org/drawingml/2006/table">
            <a:tbl>
              <a:tblPr firstRow="1" bandRow="1">
                <a:tableStyleId>{5DA37D80-6434-44D0-A028-1B22A696006F}</a:tableStyleId>
              </a:tblPr>
              <a:tblGrid>
                <a:gridCol w="4457700">
                  <a:extLst>
                    <a:ext uri="{9D8B030D-6E8A-4147-A177-3AD203B41FA5}">
                      <a16:colId xmlns:a16="http://schemas.microsoft.com/office/drawing/2014/main" val="3500007133"/>
                    </a:ext>
                  </a:extLst>
                </a:gridCol>
                <a:gridCol w="4457700">
                  <a:extLst>
                    <a:ext uri="{9D8B030D-6E8A-4147-A177-3AD203B41FA5}">
                      <a16:colId xmlns:a16="http://schemas.microsoft.com/office/drawing/2014/main" val="3293631558"/>
                    </a:ext>
                  </a:extLst>
                </a:gridCol>
              </a:tblGrid>
              <a:tr h="837382">
                <a:tc>
                  <a:txBody>
                    <a:bodyPr/>
                    <a:lstStyle/>
                    <a:p>
                      <a:endParaRPr lang="el-GR" dirty="0"/>
                    </a:p>
                  </a:txBody>
                  <a:tcPr/>
                </a:tc>
                <a:tc>
                  <a:txBody>
                    <a:bodyPr/>
                    <a:lstStyle/>
                    <a:p>
                      <a:r>
                        <a:rPr lang="el-GR" dirty="0"/>
                        <a:t>ΠΡΟΣΘΕΣΗ</a:t>
                      </a:r>
                    </a:p>
                  </a:txBody>
                  <a:tcPr/>
                </a:tc>
                <a:extLst>
                  <a:ext uri="{0D108BD9-81ED-4DB2-BD59-A6C34878D82A}">
                    <a16:rowId xmlns:a16="http://schemas.microsoft.com/office/drawing/2014/main" val="2297231002"/>
                  </a:ext>
                </a:extLst>
              </a:tr>
              <a:tr h="798786">
                <a:tc>
                  <a:txBody>
                    <a:bodyPr/>
                    <a:lstStyle/>
                    <a:p>
                      <a:endParaRPr lang="el-GR" dirty="0"/>
                    </a:p>
                  </a:txBody>
                  <a:tcPr/>
                </a:tc>
                <a:tc>
                  <a:txBody>
                    <a:bodyPr/>
                    <a:lstStyle/>
                    <a:p>
                      <a:r>
                        <a:rPr lang="el-GR" b="1" dirty="0"/>
                        <a:t>ΑΦΑΙΡΕΣΗ</a:t>
                      </a:r>
                    </a:p>
                  </a:txBody>
                  <a:tcPr/>
                </a:tc>
                <a:extLst>
                  <a:ext uri="{0D108BD9-81ED-4DB2-BD59-A6C34878D82A}">
                    <a16:rowId xmlns:a16="http://schemas.microsoft.com/office/drawing/2014/main" val="162783770"/>
                  </a:ext>
                </a:extLst>
              </a:tr>
              <a:tr h="798786">
                <a:tc>
                  <a:txBody>
                    <a:bodyPr/>
                    <a:lstStyle/>
                    <a:p>
                      <a:endParaRPr lang="el-GR" dirty="0"/>
                    </a:p>
                  </a:txBody>
                  <a:tcPr/>
                </a:tc>
                <a:tc>
                  <a:txBody>
                    <a:bodyPr/>
                    <a:lstStyle/>
                    <a:p>
                      <a:r>
                        <a:rPr lang="el-GR" b="1" dirty="0"/>
                        <a:t>ΠΟΛΛΑΠΛΑΣΙΑΣΜΟΣ</a:t>
                      </a:r>
                    </a:p>
                  </a:txBody>
                  <a:tcPr/>
                </a:tc>
                <a:extLst>
                  <a:ext uri="{0D108BD9-81ED-4DB2-BD59-A6C34878D82A}">
                    <a16:rowId xmlns:a16="http://schemas.microsoft.com/office/drawing/2014/main" val="2968897924"/>
                  </a:ext>
                </a:extLst>
              </a:tr>
              <a:tr h="798786">
                <a:tc>
                  <a:txBody>
                    <a:bodyPr/>
                    <a:lstStyle/>
                    <a:p>
                      <a:endParaRPr lang="el-GR" dirty="0"/>
                    </a:p>
                  </a:txBody>
                  <a:tcPr/>
                </a:tc>
                <a:tc>
                  <a:txBody>
                    <a:bodyPr/>
                    <a:lstStyle/>
                    <a:p>
                      <a:r>
                        <a:rPr lang="el-GR" b="1" dirty="0"/>
                        <a:t>ΔΙΑΙΡΕΣΗ</a:t>
                      </a:r>
                    </a:p>
                  </a:txBody>
                  <a:tcPr/>
                </a:tc>
                <a:extLst>
                  <a:ext uri="{0D108BD9-81ED-4DB2-BD59-A6C34878D82A}">
                    <a16:rowId xmlns:a16="http://schemas.microsoft.com/office/drawing/2014/main" val="4158321135"/>
                  </a:ext>
                </a:extLst>
              </a:tr>
              <a:tr h="798786">
                <a:tc>
                  <a:txBody>
                    <a:bodyPr/>
                    <a:lstStyle/>
                    <a:p>
                      <a:endParaRPr lang="el-GR" dirty="0"/>
                    </a:p>
                  </a:txBody>
                  <a:tcPr/>
                </a:tc>
                <a:tc>
                  <a:txBody>
                    <a:bodyPr/>
                    <a:lstStyle/>
                    <a:p>
                      <a:r>
                        <a:rPr lang="el-GR" sz="1800" b="1" i="0" u="none" strike="noStrike" kern="1200" baseline="0" dirty="0">
                          <a:solidFill>
                            <a:schemeClr val="tx1"/>
                          </a:solidFill>
                          <a:latin typeface="+mn-lt"/>
                          <a:ea typeface="+mn-ea"/>
                          <a:cs typeface="+mn-cs"/>
                        </a:rPr>
                        <a:t>ΥΠΟΛΟΙΠΟ ΑΚΕΡΑΙΑΣ ΔΙΑΙΡΕΣΗΣ </a:t>
                      </a:r>
                    </a:p>
                    <a:p>
                      <a:r>
                        <a:rPr lang="el-GR" sz="1800" b="1" i="0" u="none" strike="noStrike" kern="1200" baseline="0" dirty="0">
                          <a:solidFill>
                            <a:schemeClr val="tx1"/>
                          </a:solidFill>
                          <a:latin typeface="+mn-lt"/>
                          <a:ea typeface="+mn-ea"/>
                          <a:cs typeface="+mn-cs"/>
                        </a:rPr>
                        <a:t>  </a:t>
                      </a:r>
                    </a:p>
                  </a:txBody>
                  <a:tcPr/>
                </a:tc>
                <a:extLst>
                  <a:ext uri="{0D108BD9-81ED-4DB2-BD59-A6C34878D82A}">
                    <a16:rowId xmlns:a16="http://schemas.microsoft.com/office/drawing/2014/main" val="3457895400"/>
                  </a:ext>
                </a:extLst>
              </a:tr>
              <a:tr h="798786">
                <a:tc>
                  <a:txBody>
                    <a:bodyPr/>
                    <a:lstStyle/>
                    <a:p>
                      <a:endParaRPr lang="el-GR" dirty="0"/>
                    </a:p>
                  </a:txBody>
                  <a:tcPr/>
                </a:tc>
                <a:tc>
                  <a:txBody>
                    <a:bodyPr/>
                    <a:lstStyle/>
                    <a:p>
                      <a:r>
                        <a:rPr lang="el-GR" sz="1800" b="1" i="0" u="none" strike="noStrike" kern="1200" baseline="0" dirty="0">
                          <a:solidFill>
                            <a:schemeClr val="tx1"/>
                          </a:solidFill>
                          <a:latin typeface="+mn-lt"/>
                          <a:ea typeface="+mn-ea"/>
                          <a:cs typeface="+mn-cs"/>
                        </a:rPr>
                        <a:t>ΣΤΡΟΓΓΥΛΟΠΟΙΗΣΗ</a:t>
                      </a:r>
                    </a:p>
                  </a:txBody>
                  <a:tcPr/>
                </a:tc>
                <a:extLst>
                  <a:ext uri="{0D108BD9-81ED-4DB2-BD59-A6C34878D82A}">
                    <a16:rowId xmlns:a16="http://schemas.microsoft.com/office/drawing/2014/main" val="2087518629"/>
                  </a:ext>
                </a:extLst>
              </a:tr>
            </a:tbl>
          </a:graphicData>
        </a:graphic>
      </p:graphicFrame>
      <p:pic>
        <p:nvPicPr>
          <p:cNvPr id="8" name="Εικόνα 7">
            <a:extLst>
              <a:ext uri="{FF2B5EF4-FFF2-40B4-BE49-F238E27FC236}">
                <a16:creationId xmlns:a16="http://schemas.microsoft.com/office/drawing/2014/main" id="{7806BD9D-991F-0B0D-C416-79403C153E53}"/>
              </a:ext>
            </a:extLst>
          </p:cNvPr>
          <p:cNvPicPr>
            <a:picLocks noChangeAspect="1"/>
          </p:cNvPicPr>
          <p:nvPr/>
        </p:nvPicPr>
        <p:blipFill>
          <a:blip r:embed="rId2"/>
          <a:stretch>
            <a:fillRect/>
          </a:stretch>
        </p:blipFill>
        <p:spPr>
          <a:xfrm>
            <a:off x="1675132" y="1519262"/>
            <a:ext cx="1401007" cy="598817"/>
          </a:xfrm>
          <a:prstGeom prst="rect">
            <a:avLst/>
          </a:prstGeom>
        </p:spPr>
      </p:pic>
      <p:pic>
        <p:nvPicPr>
          <p:cNvPr id="10" name="Εικόνα 9">
            <a:extLst>
              <a:ext uri="{FF2B5EF4-FFF2-40B4-BE49-F238E27FC236}">
                <a16:creationId xmlns:a16="http://schemas.microsoft.com/office/drawing/2014/main" id="{96376BF8-9E1F-FFAA-4094-360E8EE327E3}"/>
              </a:ext>
            </a:extLst>
          </p:cNvPr>
          <p:cNvPicPr>
            <a:picLocks noChangeAspect="1"/>
          </p:cNvPicPr>
          <p:nvPr/>
        </p:nvPicPr>
        <p:blipFill>
          <a:blip r:embed="rId3"/>
          <a:stretch>
            <a:fillRect/>
          </a:stretch>
        </p:blipFill>
        <p:spPr>
          <a:xfrm>
            <a:off x="1675132" y="2336277"/>
            <a:ext cx="1484614" cy="556732"/>
          </a:xfrm>
          <a:prstGeom prst="rect">
            <a:avLst/>
          </a:prstGeom>
        </p:spPr>
      </p:pic>
      <p:pic>
        <p:nvPicPr>
          <p:cNvPr id="12" name="Εικόνα 11">
            <a:extLst>
              <a:ext uri="{FF2B5EF4-FFF2-40B4-BE49-F238E27FC236}">
                <a16:creationId xmlns:a16="http://schemas.microsoft.com/office/drawing/2014/main" id="{44ADA116-55A2-6ABA-C2AF-218A0049CD3D}"/>
              </a:ext>
            </a:extLst>
          </p:cNvPr>
          <p:cNvPicPr>
            <a:picLocks noChangeAspect="1"/>
          </p:cNvPicPr>
          <p:nvPr/>
        </p:nvPicPr>
        <p:blipFill>
          <a:blip r:embed="rId4"/>
          <a:stretch>
            <a:fillRect/>
          </a:stretch>
        </p:blipFill>
        <p:spPr>
          <a:xfrm>
            <a:off x="1679347" y="3234554"/>
            <a:ext cx="1518359" cy="556732"/>
          </a:xfrm>
          <a:prstGeom prst="rect">
            <a:avLst/>
          </a:prstGeom>
        </p:spPr>
      </p:pic>
      <p:pic>
        <p:nvPicPr>
          <p:cNvPr id="14" name="Εικόνα 13">
            <a:extLst>
              <a:ext uri="{FF2B5EF4-FFF2-40B4-BE49-F238E27FC236}">
                <a16:creationId xmlns:a16="http://schemas.microsoft.com/office/drawing/2014/main" id="{5E0443B0-2A42-8C84-8867-E7B23D2D4056}"/>
              </a:ext>
            </a:extLst>
          </p:cNvPr>
          <p:cNvPicPr>
            <a:picLocks noChangeAspect="1"/>
          </p:cNvPicPr>
          <p:nvPr/>
        </p:nvPicPr>
        <p:blipFill>
          <a:blip r:embed="rId5"/>
          <a:stretch>
            <a:fillRect/>
          </a:stretch>
        </p:blipFill>
        <p:spPr>
          <a:xfrm>
            <a:off x="1822653" y="4110425"/>
            <a:ext cx="1398808" cy="552754"/>
          </a:xfrm>
          <a:prstGeom prst="rect">
            <a:avLst/>
          </a:prstGeom>
        </p:spPr>
      </p:pic>
      <p:pic>
        <p:nvPicPr>
          <p:cNvPr id="16" name="Εικόνα 15">
            <a:extLst>
              <a:ext uri="{FF2B5EF4-FFF2-40B4-BE49-F238E27FC236}">
                <a16:creationId xmlns:a16="http://schemas.microsoft.com/office/drawing/2014/main" id="{1ED4BCD8-6854-0FF3-0B77-449CDE53838B}"/>
              </a:ext>
            </a:extLst>
          </p:cNvPr>
          <p:cNvPicPr>
            <a:picLocks noChangeAspect="1"/>
          </p:cNvPicPr>
          <p:nvPr/>
        </p:nvPicPr>
        <p:blipFill>
          <a:blip r:embed="rId6"/>
          <a:stretch>
            <a:fillRect/>
          </a:stretch>
        </p:blipFill>
        <p:spPr>
          <a:xfrm>
            <a:off x="1744570" y="4897450"/>
            <a:ext cx="2210196" cy="496166"/>
          </a:xfrm>
          <a:prstGeom prst="rect">
            <a:avLst/>
          </a:prstGeom>
        </p:spPr>
      </p:pic>
      <p:pic>
        <p:nvPicPr>
          <p:cNvPr id="18" name="Εικόνα 17">
            <a:extLst>
              <a:ext uri="{FF2B5EF4-FFF2-40B4-BE49-F238E27FC236}">
                <a16:creationId xmlns:a16="http://schemas.microsoft.com/office/drawing/2014/main" id="{2D4D6A13-E14E-9C91-F9FE-3AE8C59F5E64}"/>
              </a:ext>
            </a:extLst>
          </p:cNvPr>
          <p:cNvPicPr>
            <a:picLocks noChangeAspect="1"/>
          </p:cNvPicPr>
          <p:nvPr/>
        </p:nvPicPr>
        <p:blipFill>
          <a:blip r:embed="rId7"/>
          <a:stretch>
            <a:fillRect/>
          </a:stretch>
        </p:blipFill>
        <p:spPr>
          <a:xfrm>
            <a:off x="1848410" y="5672634"/>
            <a:ext cx="1438885" cy="496166"/>
          </a:xfrm>
          <a:prstGeom prst="rect">
            <a:avLst/>
          </a:prstGeom>
        </p:spPr>
      </p:pic>
    </p:spTree>
    <p:extLst>
      <p:ext uri="{BB962C8B-B14F-4D97-AF65-F5344CB8AC3E}">
        <p14:creationId xmlns:p14="http://schemas.microsoft.com/office/powerpoint/2010/main" val="81753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83050-05ED-181C-7A8D-4BF41B38740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CBDF5CC-A44F-2620-5B2F-154F1621B31D}"/>
              </a:ext>
            </a:extLst>
          </p:cNvPr>
          <p:cNvSpPr>
            <a:spLocks noGrp="1"/>
          </p:cNvSpPr>
          <p:nvPr>
            <p:ph type="title"/>
          </p:nvPr>
        </p:nvSpPr>
        <p:spPr>
          <a:xfrm>
            <a:off x="2056897" y="208350"/>
            <a:ext cx="9447715" cy="1280890"/>
          </a:xfrm>
        </p:spPr>
        <p:txBody>
          <a:bodyPr>
            <a:normAutofit/>
          </a:bodyPr>
          <a:lstStyle/>
          <a:p>
            <a:r>
              <a:rPr lang="el-GR" sz="5400" dirty="0"/>
              <a:t>ΠΕΡΙΒΑΛΛΟΝ </a:t>
            </a:r>
            <a:r>
              <a:rPr lang="en-US" sz="5400" dirty="0"/>
              <a:t>SCRATCH</a:t>
            </a:r>
            <a:endParaRPr lang="el-GR" sz="5400" dirty="0"/>
          </a:p>
        </p:txBody>
      </p:sp>
      <p:pic>
        <p:nvPicPr>
          <p:cNvPr id="8" name="Εικόνα 7">
            <a:extLst>
              <a:ext uri="{FF2B5EF4-FFF2-40B4-BE49-F238E27FC236}">
                <a16:creationId xmlns:a16="http://schemas.microsoft.com/office/drawing/2014/main" id="{2919C330-543F-67F3-C23D-B1DCBB08B49A}"/>
              </a:ext>
            </a:extLst>
          </p:cNvPr>
          <p:cNvPicPr>
            <a:picLocks noChangeAspect="1"/>
          </p:cNvPicPr>
          <p:nvPr/>
        </p:nvPicPr>
        <p:blipFill>
          <a:blip r:embed="rId2"/>
          <a:stretch>
            <a:fillRect/>
          </a:stretch>
        </p:blipFill>
        <p:spPr>
          <a:xfrm>
            <a:off x="813292" y="1250732"/>
            <a:ext cx="10947784" cy="5255172"/>
          </a:xfrm>
          <a:prstGeom prst="rect">
            <a:avLst/>
          </a:prstGeom>
        </p:spPr>
      </p:pic>
    </p:spTree>
    <p:extLst>
      <p:ext uri="{BB962C8B-B14F-4D97-AF65-F5344CB8AC3E}">
        <p14:creationId xmlns:p14="http://schemas.microsoft.com/office/powerpoint/2010/main" val="114207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85AFA5-3D6B-0C2E-727B-72ADB67848D4}"/>
              </a:ext>
            </a:extLst>
          </p:cNvPr>
          <p:cNvSpPr>
            <a:spLocks noGrp="1"/>
          </p:cNvSpPr>
          <p:nvPr>
            <p:ph type="title"/>
          </p:nvPr>
        </p:nvSpPr>
        <p:spPr>
          <a:xfrm>
            <a:off x="1640156" y="151144"/>
            <a:ext cx="8911687" cy="1204690"/>
          </a:xfrm>
        </p:spPr>
        <p:txBody>
          <a:bodyPr>
            <a:normAutofit fontScale="90000"/>
          </a:bodyPr>
          <a:lstStyle/>
          <a:p>
            <a:r>
              <a:rPr lang="el-GR" dirty="0"/>
              <a:t>ΔΡΑΣΤΗΡΙΟΤΗΤΑ 4</a:t>
            </a:r>
            <a:br>
              <a:rPr lang="el-GR" dirty="0"/>
            </a:br>
            <a:r>
              <a:rPr lang="el-GR" sz="2000" b="0" i="0" u="none" strike="noStrike" baseline="0" dirty="0">
                <a:solidFill>
                  <a:srgbClr val="000000"/>
                </a:solidFill>
                <a:latin typeface="Calibri" panose="020F0502020204030204" pitchFamily="34" charset="0"/>
              </a:rPr>
              <a:t>Ποιες είναι οι τελικές τιμές των μεταβλητών μετά την εκτέλεση των παρακάτω προγραμμάτων; </a:t>
            </a:r>
            <a:r>
              <a:rPr lang="el-GR" sz="1800" b="0" i="0" u="none" strike="noStrike" baseline="0" dirty="0">
                <a:solidFill>
                  <a:srgbClr val="000000"/>
                </a:solidFill>
                <a:latin typeface="Calibri" panose="020F0502020204030204" pitchFamily="34" charset="0"/>
              </a:rPr>
              <a:t>	</a:t>
            </a:r>
            <a:br>
              <a:rPr lang="el-GR" sz="1800" b="0" i="0" u="none" strike="noStrike" baseline="0" dirty="0">
                <a:solidFill>
                  <a:srgbClr val="000000"/>
                </a:solidFill>
                <a:latin typeface="Calibri" panose="020F0502020204030204" pitchFamily="34" charset="0"/>
              </a:rPr>
            </a:br>
            <a:endParaRPr lang="el-GR" dirty="0"/>
          </a:p>
        </p:txBody>
      </p:sp>
      <p:pic>
        <p:nvPicPr>
          <p:cNvPr id="5" name="Εικόνα 4">
            <a:extLst>
              <a:ext uri="{FF2B5EF4-FFF2-40B4-BE49-F238E27FC236}">
                <a16:creationId xmlns:a16="http://schemas.microsoft.com/office/drawing/2014/main" id="{468F7AAE-4437-0C9A-5D5C-EEC0B0455EBC}"/>
              </a:ext>
            </a:extLst>
          </p:cNvPr>
          <p:cNvPicPr>
            <a:picLocks noChangeAspect="1"/>
          </p:cNvPicPr>
          <p:nvPr/>
        </p:nvPicPr>
        <p:blipFill>
          <a:blip r:embed="rId2"/>
          <a:stretch>
            <a:fillRect/>
          </a:stretch>
        </p:blipFill>
        <p:spPr>
          <a:xfrm>
            <a:off x="1009534" y="1553604"/>
            <a:ext cx="3564159" cy="3018396"/>
          </a:xfrm>
          <a:prstGeom prst="rect">
            <a:avLst/>
          </a:prstGeom>
        </p:spPr>
      </p:pic>
      <p:pic>
        <p:nvPicPr>
          <p:cNvPr id="7" name="Εικόνα 6">
            <a:extLst>
              <a:ext uri="{FF2B5EF4-FFF2-40B4-BE49-F238E27FC236}">
                <a16:creationId xmlns:a16="http://schemas.microsoft.com/office/drawing/2014/main" id="{719D7DD0-9742-29A7-88E9-8F49C9F1B175}"/>
              </a:ext>
            </a:extLst>
          </p:cNvPr>
          <p:cNvPicPr>
            <a:picLocks noChangeAspect="1"/>
          </p:cNvPicPr>
          <p:nvPr/>
        </p:nvPicPr>
        <p:blipFill>
          <a:blip r:embed="rId3"/>
          <a:stretch>
            <a:fillRect/>
          </a:stretch>
        </p:blipFill>
        <p:spPr>
          <a:xfrm>
            <a:off x="5339419" y="2072281"/>
            <a:ext cx="3175742" cy="2604822"/>
          </a:xfrm>
          <a:prstGeom prst="rect">
            <a:avLst/>
          </a:prstGeom>
        </p:spPr>
      </p:pic>
      <p:pic>
        <p:nvPicPr>
          <p:cNvPr id="9" name="Εικόνα 8">
            <a:extLst>
              <a:ext uri="{FF2B5EF4-FFF2-40B4-BE49-F238E27FC236}">
                <a16:creationId xmlns:a16="http://schemas.microsoft.com/office/drawing/2014/main" id="{D4313473-CC76-1C13-7356-DEE88829BA54}"/>
              </a:ext>
            </a:extLst>
          </p:cNvPr>
          <p:cNvPicPr>
            <a:picLocks noChangeAspect="1"/>
          </p:cNvPicPr>
          <p:nvPr/>
        </p:nvPicPr>
        <p:blipFill>
          <a:blip r:embed="rId4"/>
          <a:stretch>
            <a:fillRect/>
          </a:stretch>
        </p:blipFill>
        <p:spPr>
          <a:xfrm>
            <a:off x="8995523" y="1648195"/>
            <a:ext cx="2912698" cy="3295947"/>
          </a:xfrm>
          <a:prstGeom prst="rect">
            <a:avLst/>
          </a:prstGeom>
        </p:spPr>
      </p:pic>
    </p:spTree>
    <p:extLst>
      <p:ext uri="{BB962C8B-B14F-4D97-AF65-F5344CB8AC3E}">
        <p14:creationId xmlns:p14="http://schemas.microsoft.com/office/powerpoint/2010/main" val="2196482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D6338-8014-A913-D0E7-DB8EB7D40C8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6C49EEB-5398-DE63-6A83-B94AA8E48D1A}"/>
              </a:ext>
            </a:extLst>
          </p:cNvPr>
          <p:cNvSpPr>
            <a:spLocks noGrp="1"/>
          </p:cNvSpPr>
          <p:nvPr>
            <p:ph type="title"/>
          </p:nvPr>
        </p:nvSpPr>
        <p:spPr>
          <a:xfrm>
            <a:off x="1640156" y="151144"/>
            <a:ext cx="8911687" cy="1204690"/>
          </a:xfrm>
        </p:spPr>
        <p:txBody>
          <a:bodyPr>
            <a:normAutofit fontScale="90000"/>
          </a:bodyPr>
          <a:lstStyle/>
          <a:p>
            <a:r>
              <a:rPr lang="el-GR" dirty="0"/>
              <a:t>ΔΡΑΣΤΗΡΙΟΤΗΤΑ 5</a:t>
            </a:r>
            <a:br>
              <a:rPr lang="el-GR" dirty="0"/>
            </a:br>
            <a:r>
              <a:rPr lang="el-GR" sz="2000" b="0" i="0" u="none" strike="noStrike" baseline="0" dirty="0">
                <a:solidFill>
                  <a:srgbClr val="000000"/>
                </a:solidFill>
                <a:latin typeface="Calibri" panose="020F0502020204030204" pitchFamily="34" charset="0"/>
              </a:rPr>
              <a:t>Να αναπτύξετε προγράμματα σε </a:t>
            </a:r>
            <a:r>
              <a:rPr lang="el-GR" sz="2000" b="0" i="0" u="none" strike="noStrike" baseline="0" dirty="0" err="1">
                <a:solidFill>
                  <a:srgbClr val="000000"/>
                </a:solidFill>
                <a:latin typeface="Calibri" panose="020F0502020204030204" pitchFamily="34" charset="0"/>
              </a:rPr>
              <a:t>Scratch</a:t>
            </a:r>
            <a:r>
              <a:rPr lang="el-GR" sz="2000" b="0" i="0" u="none" strike="noStrike" baseline="0" dirty="0">
                <a:solidFill>
                  <a:srgbClr val="000000"/>
                </a:solidFill>
                <a:latin typeface="Calibri" panose="020F0502020204030204" pitchFamily="34" charset="0"/>
              </a:rPr>
              <a:t>, τα οποία θα εμφανίζουν κάθε ένα από τα παρακάτω σχήματα. 	</a:t>
            </a:r>
            <a:br>
              <a:rPr lang="el-GR" sz="2000" b="0" i="0" u="none" strike="noStrike" baseline="0" dirty="0">
                <a:solidFill>
                  <a:srgbClr val="000000"/>
                </a:solidFill>
                <a:latin typeface="Calibri" panose="020F0502020204030204" pitchFamily="34" charset="0"/>
              </a:rPr>
            </a:br>
            <a:br>
              <a:rPr lang="el-GR" sz="1800" b="0" i="0" u="none" strike="noStrike" baseline="0" dirty="0">
                <a:solidFill>
                  <a:srgbClr val="000000"/>
                </a:solidFill>
                <a:latin typeface="Calibri" panose="020F0502020204030204" pitchFamily="34" charset="0"/>
              </a:rPr>
            </a:br>
            <a:endParaRPr lang="el-GR" dirty="0"/>
          </a:p>
        </p:txBody>
      </p:sp>
      <p:pic>
        <p:nvPicPr>
          <p:cNvPr id="4" name="Εικόνα 3">
            <a:extLst>
              <a:ext uri="{FF2B5EF4-FFF2-40B4-BE49-F238E27FC236}">
                <a16:creationId xmlns:a16="http://schemas.microsoft.com/office/drawing/2014/main" id="{BF480A97-C1A4-C702-36B3-3D3C6F896ED5}"/>
              </a:ext>
            </a:extLst>
          </p:cNvPr>
          <p:cNvPicPr>
            <a:picLocks noChangeAspect="1"/>
          </p:cNvPicPr>
          <p:nvPr/>
        </p:nvPicPr>
        <p:blipFill>
          <a:blip r:embed="rId2"/>
          <a:stretch>
            <a:fillRect/>
          </a:stretch>
        </p:blipFill>
        <p:spPr>
          <a:xfrm>
            <a:off x="798786" y="1879315"/>
            <a:ext cx="3302172" cy="3073831"/>
          </a:xfrm>
          <a:prstGeom prst="rect">
            <a:avLst/>
          </a:prstGeom>
        </p:spPr>
      </p:pic>
      <p:pic>
        <p:nvPicPr>
          <p:cNvPr id="8" name="Εικόνα 7">
            <a:extLst>
              <a:ext uri="{FF2B5EF4-FFF2-40B4-BE49-F238E27FC236}">
                <a16:creationId xmlns:a16="http://schemas.microsoft.com/office/drawing/2014/main" id="{873D7FA9-AD69-82D2-7274-E13FF7FFA38D}"/>
              </a:ext>
            </a:extLst>
          </p:cNvPr>
          <p:cNvPicPr>
            <a:picLocks noChangeAspect="1"/>
          </p:cNvPicPr>
          <p:nvPr/>
        </p:nvPicPr>
        <p:blipFill>
          <a:blip r:embed="rId3"/>
          <a:stretch>
            <a:fillRect/>
          </a:stretch>
        </p:blipFill>
        <p:spPr>
          <a:xfrm>
            <a:off x="4672986" y="1892084"/>
            <a:ext cx="3064256" cy="3073831"/>
          </a:xfrm>
          <a:prstGeom prst="rect">
            <a:avLst/>
          </a:prstGeom>
        </p:spPr>
      </p:pic>
      <p:pic>
        <p:nvPicPr>
          <p:cNvPr id="11" name="Εικόνα 10">
            <a:extLst>
              <a:ext uri="{FF2B5EF4-FFF2-40B4-BE49-F238E27FC236}">
                <a16:creationId xmlns:a16="http://schemas.microsoft.com/office/drawing/2014/main" id="{2094E9BF-206A-6D95-B9F5-FFBAD0220FF2}"/>
              </a:ext>
            </a:extLst>
          </p:cNvPr>
          <p:cNvPicPr>
            <a:picLocks noChangeAspect="1"/>
          </p:cNvPicPr>
          <p:nvPr/>
        </p:nvPicPr>
        <p:blipFill>
          <a:blip r:embed="rId4"/>
          <a:stretch>
            <a:fillRect/>
          </a:stretch>
        </p:blipFill>
        <p:spPr>
          <a:xfrm>
            <a:off x="8721662" y="1879315"/>
            <a:ext cx="3005152" cy="2829319"/>
          </a:xfrm>
          <a:prstGeom prst="rect">
            <a:avLst/>
          </a:prstGeom>
        </p:spPr>
      </p:pic>
    </p:spTree>
    <p:extLst>
      <p:ext uri="{BB962C8B-B14F-4D97-AF65-F5344CB8AC3E}">
        <p14:creationId xmlns:p14="http://schemas.microsoft.com/office/powerpoint/2010/main" val="2327836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49699-FCB1-FD3B-3C9D-A208FB54FC8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8BC6C07-7292-942A-26FD-671A2F1265EB}"/>
              </a:ext>
            </a:extLst>
          </p:cNvPr>
          <p:cNvSpPr>
            <a:spLocks noGrp="1"/>
          </p:cNvSpPr>
          <p:nvPr>
            <p:ph type="title"/>
          </p:nvPr>
        </p:nvSpPr>
        <p:spPr>
          <a:xfrm>
            <a:off x="1640156" y="151144"/>
            <a:ext cx="8911687" cy="1204690"/>
          </a:xfrm>
        </p:spPr>
        <p:txBody>
          <a:bodyPr>
            <a:normAutofit fontScale="90000"/>
          </a:bodyPr>
          <a:lstStyle/>
          <a:p>
            <a:r>
              <a:rPr lang="el-GR" dirty="0"/>
              <a:t>ΔΡΑΣΤΗΡΙΟΤΗΤΑ 6</a:t>
            </a:r>
            <a:br>
              <a:rPr lang="el-GR" dirty="0"/>
            </a:br>
            <a:r>
              <a:rPr lang="el-GR" sz="2000" b="0" i="0" u="none" strike="noStrike" baseline="0" dirty="0">
                <a:solidFill>
                  <a:srgbClr val="000000"/>
                </a:solidFill>
                <a:latin typeface="Calibri" panose="020F0502020204030204" pitchFamily="34" charset="0"/>
              </a:rPr>
              <a:t>Τι υπολογίζουν και εμφανίζουν τα παρακάτω προγράμματα; Να εξηγήσετε τη λειτουργία τους. </a:t>
            </a:r>
            <a:r>
              <a:rPr lang="el-GR" sz="1800" b="0" i="0" u="none" strike="noStrike" baseline="0" dirty="0">
                <a:solidFill>
                  <a:srgbClr val="000000"/>
                </a:solidFill>
                <a:latin typeface="Calibri" panose="020F0502020204030204" pitchFamily="34" charset="0"/>
              </a:rPr>
              <a:t>		</a:t>
            </a:r>
            <a:br>
              <a:rPr lang="el-GR" sz="1800" b="0" i="0" u="none" strike="noStrike" baseline="0" dirty="0">
                <a:solidFill>
                  <a:srgbClr val="000000"/>
                </a:solidFill>
                <a:latin typeface="Calibri" panose="020F0502020204030204" pitchFamily="34" charset="0"/>
              </a:rPr>
            </a:br>
            <a:endParaRPr lang="el-GR" dirty="0"/>
          </a:p>
        </p:txBody>
      </p:sp>
      <p:pic>
        <p:nvPicPr>
          <p:cNvPr id="4" name="Εικόνα 3">
            <a:extLst>
              <a:ext uri="{FF2B5EF4-FFF2-40B4-BE49-F238E27FC236}">
                <a16:creationId xmlns:a16="http://schemas.microsoft.com/office/drawing/2014/main" id="{052D81FD-162E-DF0A-8E50-B4823448D44A}"/>
              </a:ext>
            </a:extLst>
          </p:cNvPr>
          <p:cNvPicPr>
            <a:picLocks noChangeAspect="1"/>
          </p:cNvPicPr>
          <p:nvPr/>
        </p:nvPicPr>
        <p:blipFill>
          <a:blip r:embed="rId2"/>
          <a:stretch>
            <a:fillRect/>
          </a:stretch>
        </p:blipFill>
        <p:spPr>
          <a:xfrm>
            <a:off x="935716" y="1767625"/>
            <a:ext cx="3008870" cy="3130196"/>
          </a:xfrm>
          <a:prstGeom prst="rect">
            <a:avLst/>
          </a:prstGeom>
        </p:spPr>
      </p:pic>
      <p:pic>
        <p:nvPicPr>
          <p:cNvPr id="8" name="Εικόνα 7">
            <a:extLst>
              <a:ext uri="{FF2B5EF4-FFF2-40B4-BE49-F238E27FC236}">
                <a16:creationId xmlns:a16="http://schemas.microsoft.com/office/drawing/2014/main" id="{CE48DA88-4BDC-FE6F-3197-3E47A7530A7F}"/>
              </a:ext>
            </a:extLst>
          </p:cNvPr>
          <p:cNvPicPr>
            <a:picLocks noChangeAspect="1"/>
          </p:cNvPicPr>
          <p:nvPr/>
        </p:nvPicPr>
        <p:blipFill>
          <a:blip r:embed="rId3"/>
          <a:stretch>
            <a:fillRect/>
          </a:stretch>
        </p:blipFill>
        <p:spPr>
          <a:xfrm>
            <a:off x="4120055" y="1379526"/>
            <a:ext cx="4026119" cy="4075343"/>
          </a:xfrm>
          <a:prstGeom prst="rect">
            <a:avLst/>
          </a:prstGeom>
        </p:spPr>
      </p:pic>
      <p:pic>
        <p:nvPicPr>
          <p:cNvPr id="11" name="Εικόνα 10">
            <a:extLst>
              <a:ext uri="{FF2B5EF4-FFF2-40B4-BE49-F238E27FC236}">
                <a16:creationId xmlns:a16="http://schemas.microsoft.com/office/drawing/2014/main" id="{2E919AE6-7339-BD5B-8B08-6490F54AA325}"/>
              </a:ext>
            </a:extLst>
          </p:cNvPr>
          <p:cNvPicPr>
            <a:picLocks noChangeAspect="1"/>
          </p:cNvPicPr>
          <p:nvPr/>
        </p:nvPicPr>
        <p:blipFill>
          <a:blip r:embed="rId4"/>
          <a:stretch>
            <a:fillRect/>
          </a:stretch>
        </p:blipFill>
        <p:spPr>
          <a:xfrm>
            <a:off x="8439807" y="1902372"/>
            <a:ext cx="3579972" cy="3850896"/>
          </a:xfrm>
          <a:prstGeom prst="rect">
            <a:avLst/>
          </a:prstGeom>
        </p:spPr>
      </p:pic>
    </p:spTree>
    <p:extLst>
      <p:ext uri="{BB962C8B-B14F-4D97-AF65-F5344CB8AC3E}">
        <p14:creationId xmlns:p14="http://schemas.microsoft.com/office/powerpoint/2010/main" val="2521932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221EC6-E544-6847-3DDE-97F93AF39574}"/>
              </a:ext>
            </a:extLst>
          </p:cNvPr>
          <p:cNvSpPr>
            <a:spLocks noGrp="1"/>
          </p:cNvSpPr>
          <p:nvPr>
            <p:ph type="title"/>
          </p:nvPr>
        </p:nvSpPr>
        <p:spPr>
          <a:xfrm>
            <a:off x="1752098" y="340330"/>
            <a:ext cx="8911687" cy="700193"/>
          </a:xfrm>
        </p:spPr>
        <p:txBody>
          <a:bodyPr/>
          <a:lstStyle/>
          <a:p>
            <a:r>
              <a:rPr lang="el-GR" dirty="0"/>
              <a:t>Η ΩΡΑ ΤΩΝ ΑΠΟΦΑΣΕΩΝ</a:t>
            </a:r>
          </a:p>
        </p:txBody>
      </p:sp>
      <p:sp>
        <p:nvSpPr>
          <p:cNvPr id="3" name="Θέση περιεχομένου 2">
            <a:extLst>
              <a:ext uri="{FF2B5EF4-FFF2-40B4-BE49-F238E27FC236}">
                <a16:creationId xmlns:a16="http://schemas.microsoft.com/office/drawing/2014/main" id="{2A1A105A-4AF3-AE6E-6DF5-586717299768}"/>
              </a:ext>
            </a:extLst>
          </p:cNvPr>
          <p:cNvSpPr>
            <a:spLocks noGrp="1"/>
          </p:cNvSpPr>
          <p:nvPr>
            <p:ph idx="1"/>
          </p:nvPr>
        </p:nvSpPr>
        <p:spPr>
          <a:xfrm>
            <a:off x="1481913" y="1182837"/>
            <a:ext cx="9459356" cy="961273"/>
          </a:xfrm>
        </p:spPr>
        <p:txBody>
          <a:bodyPr/>
          <a:lstStyle/>
          <a:p>
            <a:pPr marL="0" indent="0">
              <a:buNone/>
            </a:pPr>
            <a:r>
              <a:rPr lang="el-GR" dirty="0">
                <a:solidFill>
                  <a:srgbClr val="000000"/>
                </a:solidFill>
                <a:latin typeface="Calibri" panose="020F0502020204030204" pitchFamily="34" charset="0"/>
              </a:rPr>
              <a:t>Όταν </a:t>
            </a:r>
            <a:r>
              <a:rPr lang="el-GR" sz="1800" b="0" i="0" u="none" strike="noStrike" baseline="0" dirty="0">
                <a:solidFill>
                  <a:srgbClr val="000000"/>
                </a:solidFill>
                <a:latin typeface="Calibri" panose="020F0502020204030204" pitchFamily="34" charset="0"/>
              </a:rPr>
              <a:t>θέλουμε να ελέγξουμε διάφορες περιπτώσεις και να εκτελέσουμε συγκεκριμένες ομάδες εντολών ανάλογα με την τιμή κάποιας συνθήκης, χρησιμοποιούμε τις εντολές διακλάδωσης /επιλογής. 	</a:t>
            </a:r>
          </a:p>
          <a:p>
            <a:endParaRPr lang="el-GR" dirty="0"/>
          </a:p>
        </p:txBody>
      </p:sp>
      <p:graphicFrame>
        <p:nvGraphicFramePr>
          <p:cNvPr id="4" name="Πίνακας 3">
            <a:extLst>
              <a:ext uri="{FF2B5EF4-FFF2-40B4-BE49-F238E27FC236}">
                <a16:creationId xmlns:a16="http://schemas.microsoft.com/office/drawing/2014/main" id="{D5A54E2F-528F-02AD-3F4D-25B099C1FC32}"/>
              </a:ext>
            </a:extLst>
          </p:cNvPr>
          <p:cNvGraphicFramePr>
            <a:graphicFrameLocks noGrp="1"/>
          </p:cNvGraphicFramePr>
          <p:nvPr>
            <p:extLst>
              <p:ext uri="{D42A27DB-BD31-4B8C-83A1-F6EECF244321}">
                <p14:modId xmlns:p14="http://schemas.microsoft.com/office/powerpoint/2010/main" val="2336343861"/>
              </p:ext>
            </p:extLst>
          </p:nvPr>
        </p:nvGraphicFramePr>
        <p:xfrm>
          <a:off x="1397831" y="2156197"/>
          <a:ext cx="10005894" cy="4663440"/>
        </p:xfrm>
        <a:graphic>
          <a:graphicData uri="http://schemas.openxmlformats.org/drawingml/2006/table">
            <a:tbl>
              <a:tblPr firstRow="1" bandRow="1">
                <a:tableStyleId>{9DCAF9ED-07DC-4A11-8D7F-57B35C25682E}</a:tableStyleId>
              </a:tblPr>
              <a:tblGrid>
                <a:gridCol w="3335298">
                  <a:extLst>
                    <a:ext uri="{9D8B030D-6E8A-4147-A177-3AD203B41FA5}">
                      <a16:colId xmlns:a16="http://schemas.microsoft.com/office/drawing/2014/main" val="660396650"/>
                    </a:ext>
                  </a:extLst>
                </a:gridCol>
                <a:gridCol w="3335298">
                  <a:extLst>
                    <a:ext uri="{9D8B030D-6E8A-4147-A177-3AD203B41FA5}">
                      <a16:colId xmlns:a16="http://schemas.microsoft.com/office/drawing/2014/main" val="154218556"/>
                    </a:ext>
                  </a:extLst>
                </a:gridCol>
                <a:gridCol w="3335298">
                  <a:extLst>
                    <a:ext uri="{9D8B030D-6E8A-4147-A177-3AD203B41FA5}">
                      <a16:colId xmlns:a16="http://schemas.microsoft.com/office/drawing/2014/main" val="2253576088"/>
                    </a:ext>
                  </a:extLst>
                </a:gridCol>
              </a:tblGrid>
              <a:tr h="1777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1" i="0" u="none" strike="noStrike" kern="1200" baseline="0" dirty="0">
                          <a:solidFill>
                            <a:schemeClr val="lt1"/>
                          </a:solidFill>
                          <a:latin typeface="+mn-lt"/>
                          <a:ea typeface="+mn-ea"/>
                          <a:cs typeface="+mn-cs"/>
                        </a:rPr>
                        <a:t>Περιγραφή </a:t>
                      </a:r>
                      <a:r>
                        <a:rPr lang="el-GR" sz="1800" b="0" i="0" u="none" strike="noStrike" kern="1200" baseline="0" dirty="0">
                          <a:solidFill>
                            <a:schemeClr val="lt1"/>
                          </a:solidFill>
                          <a:latin typeface="+mn-lt"/>
                          <a:ea typeface="+mn-ea"/>
                          <a:cs typeface="+mn-cs"/>
                        </a:rPr>
                        <a:t>	</a:t>
                      </a:r>
                    </a:p>
                    <a:p>
                      <a:endParaRPr lang="el-G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1" i="0" u="none" strike="noStrike" kern="1200" baseline="0" dirty="0">
                          <a:solidFill>
                            <a:schemeClr val="lt1"/>
                          </a:solidFill>
                          <a:latin typeface="+mn-lt"/>
                          <a:ea typeface="+mn-ea"/>
                          <a:cs typeface="+mn-cs"/>
                        </a:rPr>
                        <a:t>Εντολή </a:t>
                      </a:r>
                      <a:r>
                        <a:rPr lang="el-GR" sz="1800" b="0" i="0" u="none" strike="noStrike" kern="1200" baseline="0" dirty="0">
                          <a:solidFill>
                            <a:schemeClr val="lt1"/>
                          </a:solidFill>
                          <a:latin typeface="+mn-lt"/>
                          <a:ea typeface="+mn-ea"/>
                          <a:cs typeface="+mn-cs"/>
                        </a:rPr>
                        <a:t>	</a:t>
                      </a:r>
                    </a:p>
                    <a:p>
                      <a:endParaRPr lang="el-GR" dirty="0"/>
                    </a:p>
                  </a:txBody>
                  <a:tcPr/>
                </a:tc>
                <a:tc>
                  <a:txBody>
                    <a:bodyPr/>
                    <a:lstStyle/>
                    <a:p>
                      <a:r>
                        <a:rPr lang="el-GR" dirty="0"/>
                        <a:t>Παράδειγμα</a:t>
                      </a:r>
                    </a:p>
                  </a:txBody>
                  <a:tcPr/>
                </a:tc>
                <a:extLst>
                  <a:ext uri="{0D108BD9-81ED-4DB2-BD59-A6C34878D82A}">
                    <a16:rowId xmlns:a16="http://schemas.microsoft.com/office/drawing/2014/main" val="3728547069"/>
                  </a:ext>
                </a:extLst>
              </a:tr>
              <a:tr h="1419247">
                <a:tc>
                  <a:txBody>
                    <a:bodyPr/>
                    <a:lstStyle/>
                    <a:p>
                      <a:r>
                        <a:rPr lang="el-GR" sz="1800" b="0" i="0" u="none" strike="noStrike" kern="1200" baseline="0" dirty="0">
                          <a:solidFill>
                            <a:schemeClr val="dk1"/>
                          </a:solidFill>
                          <a:latin typeface="+mn-lt"/>
                          <a:ea typeface="+mn-ea"/>
                          <a:cs typeface="+mn-cs"/>
                        </a:rPr>
                        <a:t>Όταν έχουμε μόνο μια περίπτωση. </a:t>
                      </a:r>
                    </a:p>
                    <a:p>
                      <a:r>
                        <a:rPr lang="el-GR" sz="1800" b="0" i="0" u="none" strike="noStrike" kern="1200" baseline="0" dirty="0">
                          <a:solidFill>
                            <a:schemeClr val="dk1"/>
                          </a:solidFill>
                          <a:latin typeface="+mn-lt"/>
                          <a:ea typeface="+mn-ea"/>
                          <a:cs typeface="+mn-cs"/>
                        </a:rPr>
                        <a:t>Οι εντολές μέσα στο τότε θα εκτελεστούν μόνο αν η συνθήκη ισχύει. 	</a:t>
                      </a:r>
                    </a:p>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147206734"/>
                  </a:ext>
                </a:extLst>
              </a:tr>
              <a:tr h="14192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dk1"/>
                          </a:solidFill>
                          <a:latin typeface="+mn-lt"/>
                          <a:ea typeface="+mn-ea"/>
                          <a:cs typeface="+mn-cs"/>
                        </a:rPr>
                        <a:t>Όταν έχουμε δύο περιπτώσεις. Αν η συνθήκη ισχύει, εκτελούνται οι εντολές μέσα στο τότε. Αν δεν ισχύει, εκτελούνται οι εντολές που αντιστοιχούν στο αλλιώς. 	</a:t>
                      </a:r>
                    </a:p>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2871190711"/>
                  </a:ext>
                </a:extLst>
              </a:tr>
            </a:tbl>
          </a:graphicData>
        </a:graphic>
      </p:graphicFrame>
      <p:pic>
        <p:nvPicPr>
          <p:cNvPr id="6" name="Εικόνα 5">
            <a:extLst>
              <a:ext uri="{FF2B5EF4-FFF2-40B4-BE49-F238E27FC236}">
                <a16:creationId xmlns:a16="http://schemas.microsoft.com/office/drawing/2014/main" id="{2D7578EB-FFB1-62D1-0FC5-EE94006D04E1}"/>
              </a:ext>
            </a:extLst>
          </p:cNvPr>
          <p:cNvPicPr>
            <a:picLocks noChangeAspect="1"/>
          </p:cNvPicPr>
          <p:nvPr/>
        </p:nvPicPr>
        <p:blipFill>
          <a:blip r:embed="rId2"/>
          <a:stretch>
            <a:fillRect/>
          </a:stretch>
        </p:blipFill>
        <p:spPr>
          <a:xfrm>
            <a:off x="5169525" y="3089596"/>
            <a:ext cx="1852950" cy="1286771"/>
          </a:xfrm>
          <a:prstGeom prst="rect">
            <a:avLst/>
          </a:prstGeom>
        </p:spPr>
      </p:pic>
      <p:pic>
        <p:nvPicPr>
          <p:cNvPr id="8" name="Εικόνα 7">
            <a:extLst>
              <a:ext uri="{FF2B5EF4-FFF2-40B4-BE49-F238E27FC236}">
                <a16:creationId xmlns:a16="http://schemas.microsoft.com/office/drawing/2014/main" id="{EEF71B59-6A33-3827-B0DC-F4D7D1003D23}"/>
              </a:ext>
            </a:extLst>
          </p:cNvPr>
          <p:cNvPicPr>
            <a:picLocks noChangeAspect="1"/>
          </p:cNvPicPr>
          <p:nvPr/>
        </p:nvPicPr>
        <p:blipFill>
          <a:blip r:embed="rId3"/>
          <a:stretch>
            <a:fillRect/>
          </a:stretch>
        </p:blipFill>
        <p:spPr>
          <a:xfrm>
            <a:off x="7885740" y="3123842"/>
            <a:ext cx="3055530" cy="1364075"/>
          </a:xfrm>
          <a:prstGeom prst="rect">
            <a:avLst/>
          </a:prstGeom>
        </p:spPr>
      </p:pic>
      <p:pic>
        <p:nvPicPr>
          <p:cNvPr id="10" name="Εικόνα 9">
            <a:extLst>
              <a:ext uri="{FF2B5EF4-FFF2-40B4-BE49-F238E27FC236}">
                <a16:creationId xmlns:a16="http://schemas.microsoft.com/office/drawing/2014/main" id="{964A251B-7D9E-C4BA-239A-9C49A996704B}"/>
              </a:ext>
            </a:extLst>
          </p:cNvPr>
          <p:cNvPicPr>
            <a:picLocks noChangeAspect="1"/>
          </p:cNvPicPr>
          <p:nvPr/>
        </p:nvPicPr>
        <p:blipFill>
          <a:blip r:embed="rId4"/>
          <a:stretch>
            <a:fillRect/>
          </a:stretch>
        </p:blipFill>
        <p:spPr>
          <a:xfrm>
            <a:off x="5169525" y="4709377"/>
            <a:ext cx="2387413" cy="1931572"/>
          </a:xfrm>
          <a:prstGeom prst="rect">
            <a:avLst/>
          </a:prstGeom>
        </p:spPr>
      </p:pic>
      <p:pic>
        <p:nvPicPr>
          <p:cNvPr id="12" name="Εικόνα 11">
            <a:extLst>
              <a:ext uri="{FF2B5EF4-FFF2-40B4-BE49-F238E27FC236}">
                <a16:creationId xmlns:a16="http://schemas.microsoft.com/office/drawing/2014/main" id="{8985217C-DCA6-F1D9-0E95-4D40BE5D7B3A}"/>
              </a:ext>
            </a:extLst>
          </p:cNvPr>
          <p:cNvPicPr>
            <a:picLocks noChangeAspect="1"/>
          </p:cNvPicPr>
          <p:nvPr/>
        </p:nvPicPr>
        <p:blipFill>
          <a:blip r:embed="rId5"/>
          <a:stretch>
            <a:fillRect/>
          </a:stretch>
        </p:blipFill>
        <p:spPr>
          <a:xfrm>
            <a:off x="7920811" y="4709377"/>
            <a:ext cx="2742974" cy="1926613"/>
          </a:xfrm>
          <a:prstGeom prst="rect">
            <a:avLst/>
          </a:prstGeom>
        </p:spPr>
      </p:pic>
    </p:spTree>
    <p:extLst>
      <p:ext uri="{BB962C8B-B14F-4D97-AF65-F5344CB8AC3E}">
        <p14:creationId xmlns:p14="http://schemas.microsoft.com/office/powerpoint/2010/main" val="2167619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CD199A-6C47-8783-B6C5-0540C45A2F42}"/>
              </a:ext>
            </a:extLst>
          </p:cNvPr>
          <p:cNvSpPr>
            <a:spLocks noGrp="1"/>
          </p:cNvSpPr>
          <p:nvPr>
            <p:ph type="title"/>
          </p:nvPr>
        </p:nvSpPr>
        <p:spPr>
          <a:xfrm>
            <a:off x="1478828" y="48140"/>
            <a:ext cx="8911687" cy="761157"/>
          </a:xfrm>
        </p:spPr>
        <p:txBody>
          <a:bodyPr/>
          <a:lstStyle/>
          <a:p>
            <a:r>
              <a:rPr lang="el-GR" dirty="0"/>
              <a:t>Η ΩΡΑ ΤΩΝ ΑΠΟΦΑΣΕΩΝ</a:t>
            </a:r>
          </a:p>
        </p:txBody>
      </p:sp>
      <p:sp>
        <p:nvSpPr>
          <p:cNvPr id="4" name="Θέση περιεχομένου 3">
            <a:extLst>
              <a:ext uri="{FF2B5EF4-FFF2-40B4-BE49-F238E27FC236}">
                <a16:creationId xmlns:a16="http://schemas.microsoft.com/office/drawing/2014/main" id="{3679F872-A711-E7AC-2439-E296E5271060}"/>
              </a:ext>
            </a:extLst>
          </p:cNvPr>
          <p:cNvSpPr>
            <a:spLocks noGrp="1"/>
          </p:cNvSpPr>
          <p:nvPr>
            <p:ph sz="half" idx="2"/>
          </p:nvPr>
        </p:nvSpPr>
        <p:spPr>
          <a:xfrm>
            <a:off x="802454" y="1550483"/>
            <a:ext cx="4988746" cy="5071034"/>
          </a:xfrm>
        </p:spPr>
        <p:txBody>
          <a:bodyPr>
            <a:normAutofit fontScale="85000" lnSpcReduction="20000"/>
          </a:bodyPr>
          <a:lstStyle/>
          <a:p>
            <a:r>
              <a:rPr lang="el-GR" sz="2100" b="0" i="0" u="none" strike="noStrike" baseline="0" dirty="0">
                <a:solidFill>
                  <a:srgbClr val="000000"/>
                </a:solidFill>
                <a:latin typeface="Calibri" panose="020F0502020204030204" pitchFamily="34" charset="0"/>
              </a:rPr>
              <a:t>Όταν έχουμε περισσότερες από μία περιπτώσεις, χρειάζεται να χρησιμοποιήσουμε </a:t>
            </a:r>
            <a:r>
              <a:rPr lang="el-GR" sz="2100" b="0" i="0" u="none" strike="noStrike" baseline="0" dirty="0" err="1">
                <a:solidFill>
                  <a:srgbClr val="000000"/>
                </a:solidFill>
                <a:latin typeface="Calibri" panose="020F0502020204030204" pitchFamily="34" charset="0"/>
              </a:rPr>
              <a:t>εμφωλευμένες</a:t>
            </a:r>
            <a:r>
              <a:rPr lang="el-GR" sz="2100" b="0" i="0" u="none" strike="noStrike" baseline="0" dirty="0">
                <a:solidFill>
                  <a:srgbClr val="000000"/>
                </a:solidFill>
                <a:latin typeface="Calibri" panose="020F0502020204030204" pitchFamily="34" charset="0"/>
              </a:rPr>
              <a:t> εντολές επιλογής, όπου παίρνουμε περιπτώσεις </a:t>
            </a:r>
          </a:p>
          <a:p>
            <a:r>
              <a:rPr lang="el-GR" sz="2100" b="0" i="0" u="none" strike="noStrike" baseline="0" dirty="0">
                <a:solidFill>
                  <a:srgbClr val="000000"/>
                </a:solidFill>
                <a:latin typeface="Calibri" panose="020F0502020204030204" pitchFamily="34" charset="0"/>
              </a:rPr>
              <a:t>Αν η θερμοκρασία είναι θετικός αριθμός, εμφανίζεται αντίστοιχο μήνυμα. Αν όμως δεν είναι, δηλαδή η συνθήκη </a:t>
            </a:r>
            <a:r>
              <a:rPr lang="el-GR" sz="2100" b="0" i="0" u="none" strike="noStrike" baseline="0" dirty="0">
                <a:solidFill>
                  <a:srgbClr val="006FC0"/>
                </a:solidFill>
                <a:latin typeface="Calibri" panose="020F0502020204030204" pitchFamily="34" charset="0"/>
              </a:rPr>
              <a:t>θερμοκρασία &gt; 0 </a:t>
            </a:r>
            <a:r>
              <a:rPr lang="el-GR" sz="2100" b="0" i="0" u="none" strike="noStrike" baseline="0" dirty="0">
                <a:solidFill>
                  <a:srgbClr val="000000"/>
                </a:solidFill>
                <a:latin typeface="Calibri" panose="020F0502020204030204" pitchFamily="34" charset="0"/>
              </a:rPr>
              <a:t>δεν ισχύει, τότε υπάρχουν δύο περιπτώσεις, είτε να είναι μηδέν, είτε να είναι αρνητική.</a:t>
            </a:r>
          </a:p>
          <a:p>
            <a:r>
              <a:rPr lang="el-GR" sz="2100" b="0" i="0" u="none" strike="noStrike" baseline="0" dirty="0">
                <a:solidFill>
                  <a:srgbClr val="000000"/>
                </a:solidFill>
                <a:latin typeface="Calibri" panose="020F0502020204030204" pitchFamily="34" charset="0"/>
              </a:rPr>
              <a:t> Γι’ αυτό το λόγο, πρέπει πάλι να χρησιμοποιήσουμε και δεύτερο έλεγχο για να διακρίνουμε ανάμεσα στις δύο αυτές περιπτώσεις. Αν δεν ισχύει ούτε η συνθήκη </a:t>
            </a:r>
            <a:r>
              <a:rPr lang="el-GR" sz="2100" b="0" i="0" u="none" strike="noStrike" baseline="0" dirty="0">
                <a:solidFill>
                  <a:srgbClr val="006FC0"/>
                </a:solidFill>
                <a:latin typeface="Calibri" panose="020F0502020204030204" pitchFamily="34" charset="0"/>
              </a:rPr>
              <a:t>θερμοκρασία &lt; 0</a:t>
            </a:r>
            <a:r>
              <a:rPr lang="el-GR" sz="2100" b="0" i="0" u="none" strike="noStrike" baseline="0" dirty="0">
                <a:solidFill>
                  <a:srgbClr val="000000"/>
                </a:solidFill>
                <a:latin typeface="Calibri" panose="020F0502020204030204" pitchFamily="34" charset="0"/>
              </a:rPr>
              <a:t>, τότε η μόνη περίπτωση που μένει είναι η μηδενική θερμοκρασία που αντιστοιχεί στο τελευταίο αλλιώς. </a:t>
            </a:r>
          </a:p>
          <a:p>
            <a:r>
              <a:rPr lang="el-GR" sz="2100" b="0" i="0" u="none" strike="noStrike" baseline="0" dirty="0">
                <a:solidFill>
                  <a:srgbClr val="000000"/>
                </a:solidFill>
                <a:latin typeface="Calibri" panose="020F0502020204030204" pitchFamily="34" charset="0"/>
              </a:rPr>
              <a:t>Άρα, στο αλλιώς φτάνουμε μόνο όταν δεν ισχύει καμία από τις συν-θήκες που έχουν προηγηθεί. 	</a:t>
            </a:r>
          </a:p>
          <a:p>
            <a:endParaRPr lang="el-GR" dirty="0"/>
          </a:p>
        </p:txBody>
      </p:sp>
      <p:pic>
        <p:nvPicPr>
          <p:cNvPr id="8" name="Εικόνα 7">
            <a:extLst>
              <a:ext uri="{FF2B5EF4-FFF2-40B4-BE49-F238E27FC236}">
                <a16:creationId xmlns:a16="http://schemas.microsoft.com/office/drawing/2014/main" id="{8A9AD8AD-1B84-44C8-23F5-97AFD9CE3240}"/>
              </a:ext>
            </a:extLst>
          </p:cNvPr>
          <p:cNvPicPr>
            <a:picLocks noChangeAspect="1"/>
          </p:cNvPicPr>
          <p:nvPr/>
        </p:nvPicPr>
        <p:blipFill>
          <a:blip r:embed="rId2"/>
          <a:stretch>
            <a:fillRect/>
          </a:stretch>
        </p:blipFill>
        <p:spPr>
          <a:xfrm>
            <a:off x="7126014" y="1141745"/>
            <a:ext cx="4495789" cy="5185483"/>
          </a:xfrm>
          <a:prstGeom prst="rect">
            <a:avLst/>
          </a:prstGeom>
        </p:spPr>
      </p:pic>
    </p:spTree>
    <p:extLst>
      <p:ext uri="{BB962C8B-B14F-4D97-AF65-F5344CB8AC3E}">
        <p14:creationId xmlns:p14="http://schemas.microsoft.com/office/powerpoint/2010/main" val="4249520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D1C076-2B22-769B-C2B8-98F00073AD46}"/>
              </a:ext>
            </a:extLst>
          </p:cNvPr>
          <p:cNvSpPr>
            <a:spLocks noGrp="1"/>
          </p:cNvSpPr>
          <p:nvPr>
            <p:ph type="title"/>
          </p:nvPr>
        </p:nvSpPr>
        <p:spPr>
          <a:xfrm>
            <a:off x="1720566" y="194033"/>
            <a:ext cx="8911687" cy="752745"/>
          </a:xfrm>
        </p:spPr>
        <p:txBody>
          <a:bodyPr/>
          <a:lstStyle/>
          <a:p>
            <a:r>
              <a:rPr lang="el-GR" dirty="0"/>
              <a:t>Η ΩΡΑ ΤΩΝ ΑΠΟΦΑΣΕΩΝ</a:t>
            </a:r>
          </a:p>
        </p:txBody>
      </p:sp>
      <p:sp>
        <p:nvSpPr>
          <p:cNvPr id="3" name="Θέση περιεχομένου 2">
            <a:extLst>
              <a:ext uri="{FF2B5EF4-FFF2-40B4-BE49-F238E27FC236}">
                <a16:creationId xmlns:a16="http://schemas.microsoft.com/office/drawing/2014/main" id="{2E37A57D-A96A-3F00-90B5-3D2EFC1E2C68}"/>
              </a:ext>
            </a:extLst>
          </p:cNvPr>
          <p:cNvSpPr>
            <a:spLocks noGrp="1"/>
          </p:cNvSpPr>
          <p:nvPr>
            <p:ph idx="1"/>
          </p:nvPr>
        </p:nvSpPr>
        <p:spPr>
          <a:xfrm>
            <a:off x="1149294" y="1639614"/>
            <a:ext cx="8915400" cy="5218386"/>
          </a:xfrm>
        </p:spPr>
        <p:txBody>
          <a:bodyPr/>
          <a:lstStyle/>
          <a:p>
            <a:r>
              <a:rPr lang="el-GR" sz="1800" b="0" i="0" u="none" strike="noStrike" baseline="0" dirty="0">
                <a:solidFill>
                  <a:srgbClr val="000000"/>
                </a:solidFill>
                <a:latin typeface="Calibri" panose="020F0502020204030204" pitchFamily="34" charset="0"/>
              </a:rPr>
              <a:t>Μια λογική συνθήκη μπορεί να ισχύει ή να μην ισχύει. </a:t>
            </a:r>
          </a:p>
          <a:p>
            <a:r>
              <a:rPr lang="el-GR" sz="1800" b="0" i="0" u="none" strike="noStrike" baseline="0" dirty="0">
                <a:solidFill>
                  <a:srgbClr val="000000"/>
                </a:solidFill>
                <a:latin typeface="Calibri" panose="020F0502020204030204" pitchFamily="34" charset="0"/>
              </a:rPr>
              <a:t>Όταν ισχύει λέμε ότι έχει τιμή </a:t>
            </a:r>
            <a:r>
              <a:rPr lang="el-GR" sz="1800" b="1" i="0" u="none" strike="noStrike" baseline="0" dirty="0">
                <a:solidFill>
                  <a:srgbClr val="006FC0"/>
                </a:solidFill>
                <a:latin typeface="Calibri" panose="020F0502020204030204" pitchFamily="34" charset="0"/>
              </a:rPr>
              <a:t>Αληθής </a:t>
            </a:r>
            <a:r>
              <a:rPr lang="el-GR" sz="1800" b="0" i="0" u="none" strike="noStrike" baseline="0" dirty="0">
                <a:solidFill>
                  <a:srgbClr val="000000"/>
                </a:solidFill>
                <a:latin typeface="Calibri" panose="020F0502020204030204" pitchFamily="34" charset="0"/>
              </a:rPr>
              <a:t>ενώ όταν δεν ισχύει έχει την τιμή </a:t>
            </a:r>
            <a:r>
              <a:rPr lang="el-GR" sz="1800" b="1" i="0" u="none" strike="noStrike" baseline="0" dirty="0">
                <a:solidFill>
                  <a:srgbClr val="FF0000"/>
                </a:solidFill>
                <a:latin typeface="Calibri" panose="020F0502020204030204" pitchFamily="34" charset="0"/>
              </a:rPr>
              <a:t>Ψευδής</a:t>
            </a:r>
            <a:r>
              <a:rPr lang="el-GR" sz="1800" b="0" i="0" u="none" strike="noStrike" baseline="0" dirty="0">
                <a:solidFill>
                  <a:srgbClr val="000000"/>
                </a:solidFill>
                <a:latin typeface="Calibri" panose="020F0502020204030204" pitchFamily="34" charset="0"/>
              </a:rPr>
              <a:t>. </a:t>
            </a:r>
          </a:p>
          <a:p>
            <a:r>
              <a:rPr lang="el-GR" dirty="0">
                <a:solidFill>
                  <a:srgbClr val="000000"/>
                </a:solidFill>
                <a:latin typeface="Calibri" panose="020F0502020204030204" pitchFamily="34" charset="0"/>
              </a:rPr>
              <a:t>Ακολουθούν </a:t>
            </a:r>
            <a:r>
              <a:rPr lang="el-GR" sz="1800" b="0" i="0" u="none" strike="noStrike" baseline="0" dirty="0">
                <a:solidFill>
                  <a:srgbClr val="000000"/>
                </a:solidFill>
                <a:latin typeface="Calibri" panose="020F0502020204030204" pitchFamily="34" charset="0"/>
              </a:rPr>
              <a:t>οι τιμές κάποιων συνθηκών, στις οποίες εμπλέκονται οι μεταβλητές x και y με περιεχόμενο: 	</a:t>
            </a:r>
          </a:p>
          <a:p>
            <a:pPr marL="0" indent="0">
              <a:buNone/>
            </a:pPr>
            <a:endParaRPr lang="el-GR" dirty="0"/>
          </a:p>
          <a:p>
            <a:pPr marL="0" indent="0">
              <a:buNone/>
            </a:pPr>
            <a:endParaRPr lang="el-GR" dirty="0"/>
          </a:p>
          <a:p>
            <a:pPr marL="0" indent="0">
              <a:buNone/>
            </a:pPr>
            <a:endParaRPr lang="el-GR" dirty="0"/>
          </a:p>
          <a:p>
            <a:r>
              <a:rPr lang="el-GR" dirty="0"/>
              <a:t> </a:t>
            </a:r>
            <a:r>
              <a:rPr lang="el-GR" sz="1800" b="0" i="0" u="none" strike="noStrike" baseline="0" dirty="0">
                <a:solidFill>
                  <a:srgbClr val="000000"/>
                </a:solidFill>
                <a:latin typeface="Calibri" panose="020F0502020204030204" pitchFamily="34" charset="0"/>
              </a:rPr>
              <a:t>28&gt;6                                                                                  28&gt;6 , </a:t>
            </a:r>
            <a:r>
              <a:rPr lang="el-GR" sz="1800" b="1" i="0" u="none" strike="noStrike" baseline="0" dirty="0">
                <a:solidFill>
                  <a:srgbClr val="006FC0"/>
                </a:solidFill>
                <a:latin typeface="Calibri" panose="020F0502020204030204" pitchFamily="34" charset="0"/>
              </a:rPr>
              <a:t>Αληθής </a:t>
            </a:r>
            <a:endParaRPr lang="el-GR" sz="1800" b="0" i="0" u="none" strike="noStrike" baseline="0" dirty="0">
              <a:solidFill>
                <a:srgbClr val="000000"/>
              </a:solidFill>
              <a:latin typeface="Calibri" panose="020F0502020204030204" pitchFamily="34" charset="0"/>
            </a:endParaRPr>
          </a:p>
          <a:p>
            <a:pPr marL="0" indent="0">
              <a:buNone/>
            </a:pPr>
            <a:endParaRPr lang="el-GR" dirty="0"/>
          </a:p>
          <a:p>
            <a:pPr marL="0" indent="0">
              <a:buNone/>
            </a:pPr>
            <a:r>
              <a:rPr lang="el-GR" dirty="0">
                <a:solidFill>
                  <a:srgbClr val="000000"/>
                </a:solidFill>
                <a:latin typeface="Calibri" panose="020F0502020204030204" pitchFamily="34" charset="0"/>
              </a:rPr>
              <a:t>                                                                                                    28&lt;6</a:t>
            </a:r>
            <a:r>
              <a:rPr lang="el-GR" dirty="0"/>
              <a:t>, </a:t>
            </a:r>
            <a:r>
              <a:rPr lang="el-GR" b="1" dirty="0">
                <a:solidFill>
                  <a:srgbClr val="006FC0"/>
                </a:solidFill>
                <a:latin typeface="Calibri" panose="020F0502020204030204" pitchFamily="34" charset="0"/>
              </a:rPr>
              <a:t>Ψευδής</a:t>
            </a:r>
          </a:p>
          <a:p>
            <a:pPr marL="0" indent="0">
              <a:buNone/>
            </a:pPr>
            <a:endParaRPr lang="el-GR" dirty="0"/>
          </a:p>
          <a:p>
            <a:pPr marL="0" indent="0">
              <a:buNone/>
            </a:pPr>
            <a:r>
              <a:rPr lang="el-GR" dirty="0"/>
              <a:t>                                                                                  </a:t>
            </a:r>
            <a:r>
              <a:rPr lang="el-GR" dirty="0">
                <a:solidFill>
                  <a:srgbClr val="000000"/>
                </a:solidFill>
                <a:latin typeface="Calibri" panose="020F0502020204030204" pitchFamily="34" charset="0"/>
              </a:rPr>
              <a:t>28=6</a:t>
            </a:r>
            <a:r>
              <a:rPr lang="el-GR" dirty="0"/>
              <a:t>, </a:t>
            </a:r>
            <a:r>
              <a:rPr lang="el-GR" b="1" dirty="0">
                <a:solidFill>
                  <a:srgbClr val="006FC0"/>
                </a:solidFill>
                <a:latin typeface="Calibri" panose="020F0502020204030204" pitchFamily="34" charset="0"/>
              </a:rPr>
              <a:t>Ψευδής</a:t>
            </a:r>
          </a:p>
          <a:p>
            <a:pPr marL="0" indent="0">
              <a:buNone/>
            </a:pPr>
            <a:endParaRPr lang="el-GR" dirty="0"/>
          </a:p>
        </p:txBody>
      </p:sp>
      <p:pic>
        <p:nvPicPr>
          <p:cNvPr id="5" name="Εικόνα 4">
            <a:extLst>
              <a:ext uri="{FF2B5EF4-FFF2-40B4-BE49-F238E27FC236}">
                <a16:creationId xmlns:a16="http://schemas.microsoft.com/office/drawing/2014/main" id="{83B06AA8-CD3F-32FB-0BAF-9258F364DE3C}"/>
              </a:ext>
            </a:extLst>
          </p:cNvPr>
          <p:cNvPicPr>
            <a:picLocks noChangeAspect="1"/>
          </p:cNvPicPr>
          <p:nvPr/>
        </p:nvPicPr>
        <p:blipFill>
          <a:blip r:embed="rId2"/>
          <a:stretch>
            <a:fillRect/>
          </a:stretch>
        </p:blipFill>
        <p:spPr>
          <a:xfrm>
            <a:off x="3347618" y="2798082"/>
            <a:ext cx="4155888" cy="733393"/>
          </a:xfrm>
          <a:prstGeom prst="rect">
            <a:avLst/>
          </a:prstGeom>
        </p:spPr>
      </p:pic>
      <p:pic>
        <p:nvPicPr>
          <p:cNvPr id="7" name="Εικόνα 6">
            <a:extLst>
              <a:ext uri="{FF2B5EF4-FFF2-40B4-BE49-F238E27FC236}">
                <a16:creationId xmlns:a16="http://schemas.microsoft.com/office/drawing/2014/main" id="{F4CBF4BD-A27D-6450-BDF4-7C1FE8183620}"/>
              </a:ext>
            </a:extLst>
          </p:cNvPr>
          <p:cNvPicPr>
            <a:picLocks noChangeAspect="1"/>
          </p:cNvPicPr>
          <p:nvPr/>
        </p:nvPicPr>
        <p:blipFill>
          <a:blip r:embed="rId3"/>
          <a:stretch>
            <a:fillRect/>
          </a:stretch>
        </p:blipFill>
        <p:spPr>
          <a:xfrm>
            <a:off x="1627623" y="3847786"/>
            <a:ext cx="2357335" cy="733392"/>
          </a:xfrm>
          <a:prstGeom prst="rect">
            <a:avLst/>
          </a:prstGeom>
        </p:spPr>
      </p:pic>
      <p:pic>
        <p:nvPicPr>
          <p:cNvPr id="9" name="Εικόνα 8">
            <a:extLst>
              <a:ext uri="{FF2B5EF4-FFF2-40B4-BE49-F238E27FC236}">
                <a16:creationId xmlns:a16="http://schemas.microsoft.com/office/drawing/2014/main" id="{731F32D2-67F1-55AE-E1BA-5D0156835EDB}"/>
              </a:ext>
            </a:extLst>
          </p:cNvPr>
          <p:cNvPicPr>
            <a:picLocks noChangeAspect="1"/>
          </p:cNvPicPr>
          <p:nvPr/>
        </p:nvPicPr>
        <p:blipFill>
          <a:blip r:embed="rId4"/>
          <a:stretch>
            <a:fillRect/>
          </a:stretch>
        </p:blipFill>
        <p:spPr>
          <a:xfrm>
            <a:off x="1720566" y="5109808"/>
            <a:ext cx="2173564" cy="629839"/>
          </a:xfrm>
          <a:prstGeom prst="rect">
            <a:avLst/>
          </a:prstGeom>
        </p:spPr>
      </p:pic>
      <p:pic>
        <p:nvPicPr>
          <p:cNvPr id="11" name="Εικόνα 10">
            <a:extLst>
              <a:ext uri="{FF2B5EF4-FFF2-40B4-BE49-F238E27FC236}">
                <a16:creationId xmlns:a16="http://schemas.microsoft.com/office/drawing/2014/main" id="{CBDE19BC-18CD-42F0-58FA-E38FD256660D}"/>
              </a:ext>
            </a:extLst>
          </p:cNvPr>
          <p:cNvPicPr>
            <a:picLocks noChangeAspect="1"/>
          </p:cNvPicPr>
          <p:nvPr/>
        </p:nvPicPr>
        <p:blipFill>
          <a:blip r:embed="rId5"/>
          <a:stretch>
            <a:fillRect/>
          </a:stretch>
        </p:blipFill>
        <p:spPr>
          <a:xfrm>
            <a:off x="1901986" y="5976287"/>
            <a:ext cx="1992144" cy="645073"/>
          </a:xfrm>
          <a:prstGeom prst="rect">
            <a:avLst/>
          </a:prstGeom>
        </p:spPr>
      </p:pic>
    </p:spTree>
    <p:extLst>
      <p:ext uri="{BB962C8B-B14F-4D97-AF65-F5344CB8AC3E}">
        <p14:creationId xmlns:p14="http://schemas.microsoft.com/office/powerpoint/2010/main" val="93351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BB4D-35D8-3120-B21A-25B3F9EB583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F577447-E2E4-1E94-BB6A-B9BC080BAF49}"/>
              </a:ext>
            </a:extLst>
          </p:cNvPr>
          <p:cNvSpPr>
            <a:spLocks noGrp="1"/>
          </p:cNvSpPr>
          <p:nvPr>
            <p:ph type="title"/>
          </p:nvPr>
        </p:nvSpPr>
        <p:spPr>
          <a:xfrm>
            <a:off x="1720566" y="194033"/>
            <a:ext cx="8911687" cy="752745"/>
          </a:xfrm>
        </p:spPr>
        <p:txBody>
          <a:bodyPr/>
          <a:lstStyle/>
          <a:p>
            <a:r>
              <a:rPr lang="el-GR" dirty="0"/>
              <a:t>Η ΩΡΑ ΤΩΝ ΑΠΟΦΑΣΕΩΝ</a:t>
            </a:r>
          </a:p>
        </p:txBody>
      </p:sp>
      <p:sp>
        <p:nvSpPr>
          <p:cNvPr id="3" name="Θέση περιεχομένου 2">
            <a:extLst>
              <a:ext uri="{FF2B5EF4-FFF2-40B4-BE49-F238E27FC236}">
                <a16:creationId xmlns:a16="http://schemas.microsoft.com/office/drawing/2014/main" id="{C52ED5FE-2643-BB47-0F03-F8B75808CF9B}"/>
              </a:ext>
            </a:extLst>
          </p:cNvPr>
          <p:cNvSpPr>
            <a:spLocks noGrp="1"/>
          </p:cNvSpPr>
          <p:nvPr>
            <p:ph idx="1"/>
          </p:nvPr>
        </p:nvSpPr>
        <p:spPr>
          <a:xfrm>
            <a:off x="1149294" y="1639614"/>
            <a:ext cx="8915400" cy="5218386"/>
          </a:xfrm>
        </p:spPr>
        <p:txBody>
          <a:bodyPr/>
          <a:lstStyle/>
          <a:p>
            <a:r>
              <a:rPr lang="el-GR" sz="1800" b="0" i="0" u="none" strike="noStrike" baseline="0" dirty="0">
                <a:solidFill>
                  <a:srgbClr val="000000"/>
                </a:solidFill>
                <a:latin typeface="Calibri" panose="020F0502020204030204" pitchFamily="34" charset="0"/>
              </a:rPr>
              <a:t>Μπορούμε να χρησιμοποιήσουμε και σύνθετες συνθήκες. </a:t>
            </a:r>
          </a:p>
          <a:p>
            <a:r>
              <a:rPr lang="el-GR" dirty="0">
                <a:solidFill>
                  <a:srgbClr val="000000"/>
                </a:solidFill>
                <a:latin typeface="Calibri" panose="020F0502020204030204" pitchFamily="34" charset="0"/>
              </a:rPr>
              <a:t>Π.χ. </a:t>
            </a:r>
            <a:r>
              <a:rPr lang="el-GR" sz="1800" b="0" i="0" u="none" strike="noStrike" baseline="0" dirty="0">
                <a:solidFill>
                  <a:srgbClr val="000000"/>
                </a:solidFill>
                <a:latin typeface="Calibri" panose="020F0502020204030204" pitchFamily="34" charset="0"/>
              </a:rPr>
              <a:t>αν θέλουμε η θερμοκρασία να είναι εντός συγκεκριμένων ορίων χρειάζεται η σύζευξη δύο συνθηκών με χρήση του λογικού τελεστή </a:t>
            </a:r>
            <a:r>
              <a:rPr lang="el-GR" sz="1800" b="1" i="0" u="none" strike="noStrike" baseline="0" dirty="0">
                <a:solidFill>
                  <a:srgbClr val="006FC0"/>
                </a:solidFill>
                <a:latin typeface="Calibri" panose="020F0502020204030204" pitchFamily="34" charset="0"/>
              </a:rPr>
              <a:t>και </a:t>
            </a:r>
            <a:r>
              <a:rPr lang="el-GR" sz="1800" b="0" i="0" u="none" strike="noStrike" baseline="0" dirty="0">
                <a:solidFill>
                  <a:srgbClr val="000000"/>
                </a:solidFill>
                <a:latin typeface="Calibri" panose="020F0502020204030204" pitchFamily="34" charset="0"/>
              </a:rPr>
              <a:t>όπως φαίνεται παρακάτω: </a:t>
            </a:r>
            <a:endParaRPr lang="el-GR" dirty="0"/>
          </a:p>
          <a:p>
            <a:pPr marL="0" indent="0">
              <a:buNone/>
            </a:pPr>
            <a:endParaRPr lang="el-GR" dirty="0"/>
          </a:p>
        </p:txBody>
      </p:sp>
      <p:pic>
        <p:nvPicPr>
          <p:cNvPr id="6" name="Εικόνα 5">
            <a:extLst>
              <a:ext uri="{FF2B5EF4-FFF2-40B4-BE49-F238E27FC236}">
                <a16:creationId xmlns:a16="http://schemas.microsoft.com/office/drawing/2014/main" id="{64DCE117-624C-F88D-B57F-ED1CD398B6A8}"/>
              </a:ext>
            </a:extLst>
          </p:cNvPr>
          <p:cNvPicPr>
            <a:picLocks noChangeAspect="1"/>
          </p:cNvPicPr>
          <p:nvPr/>
        </p:nvPicPr>
        <p:blipFill>
          <a:blip r:embed="rId2"/>
          <a:stretch>
            <a:fillRect/>
          </a:stretch>
        </p:blipFill>
        <p:spPr>
          <a:xfrm>
            <a:off x="2310001" y="2920173"/>
            <a:ext cx="7530808" cy="1000186"/>
          </a:xfrm>
          <a:prstGeom prst="rect">
            <a:avLst/>
          </a:prstGeom>
        </p:spPr>
      </p:pic>
    </p:spTree>
    <p:extLst>
      <p:ext uri="{BB962C8B-B14F-4D97-AF65-F5344CB8AC3E}">
        <p14:creationId xmlns:p14="http://schemas.microsoft.com/office/powerpoint/2010/main" val="3815453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64F0E-FCF9-202E-D931-D6C3912930A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7806289-B854-A9A7-A53A-FA2132C970FF}"/>
              </a:ext>
            </a:extLst>
          </p:cNvPr>
          <p:cNvSpPr>
            <a:spLocks noGrp="1"/>
          </p:cNvSpPr>
          <p:nvPr>
            <p:ph type="title"/>
          </p:nvPr>
        </p:nvSpPr>
        <p:spPr>
          <a:xfrm>
            <a:off x="1720566" y="194033"/>
            <a:ext cx="8911687" cy="752745"/>
          </a:xfrm>
        </p:spPr>
        <p:txBody>
          <a:bodyPr/>
          <a:lstStyle/>
          <a:p>
            <a:r>
              <a:rPr lang="el-GR" dirty="0"/>
              <a:t>Η ΩΡΑ ΤΩΝ ΑΠΟΦΑΣΕΩΝ</a:t>
            </a:r>
          </a:p>
        </p:txBody>
      </p:sp>
      <p:sp>
        <p:nvSpPr>
          <p:cNvPr id="3" name="Θέση περιεχομένου 2">
            <a:extLst>
              <a:ext uri="{FF2B5EF4-FFF2-40B4-BE49-F238E27FC236}">
                <a16:creationId xmlns:a16="http://schemas.microsoft.com/office/drawing/2014/main" id="{AEB711C9-B10F-B20C-9991-AA79418C9ABD}"/>
              </a:ext>
            </a:extLst>
          </p:cNvPr>
          <p:cNvSpPr>
            <a:spLocks noGrp="1"/>
          </p:cNvSpPr>
          <p:nvPr>
            <p:ph idx="1"/>
          </p:nvPr>
        </p:nvSpPr>
        <p:spPr>
          <a:xfrm>
            <a:off x="1149294" y="1639614"/>
            <a:ext cx="8915400" cy="5218386"/>
          </a:xfrm>
        </p:spPr>
        <p:txBody>
          <a:bodyPr/>
          <a:lstStyle/>
          <a:p>
            <a:r>
              <a:rPr lang="el-GR" sz="1800" b="0" i="0" u="none" strike="noStrike" baseline="0" dirty="0">
                <a:solidFill>
                  <a:srgbClr val="000000"/>
                </a:solidFill>
                <a:latin typeface="Calibri" panose="020F0502020204030204" pitchFamily="34" charset="0"/>
              </a:rPr>
              <a:t>Μπορούμε, επίσης, να σχηματίσουμε την αντίθετη συνθήκη, δηλαδή να είναι η θερμοκρασία εκτός των παραπάνω ορίων, άρα είτε μικρότερη ή ίση από 20</a:t>
            </a:r>
            <a:r>
              <a:rPr lang="el-GR" sz="1800" b="0" i="0" u="none" strike="noStrike" baseline="30000" dirty="0">
                <a:solidFill>
                  <a:srgbClr val="000000"/>
                </a:solidFill>
                <a:latin typeface="Calibri" panose="020F0502020204030204" pitchFamily="34" charset="0"/>
              </a:rPr>
              <a:t>ο</a:t>
            </a:r>
            <a:r>
              <a:rPr lang="el-GR" sz="1800" b="0" i="0" u="none" strike="noStrike" baseline="0" dirty="0">
                <a:solidFill>
                  <a:srgbClr val="000000"/>
                </a:solidFill>
                <a:latin typeface="Calibri" panose="020F0502020204030204" pitchFamily="34" charset="0"/>
              </a:rPr>
              <a:t>C είτε μεγαλύτερη ή ίση από 3</a:t>
            </a:r>
            <a:r>
              <a:rPr lang="el-GR" sz="1800" b="0" i="0" u="none" strike="noStrike" dirty="0">
                <a:solidFill>
                  <a:srgbClr val="000000"/>
                </a:solidFill>
                <a:latin typeface="Calibri" panose="020F0502020204030204" pitchFamily="34" charset="0"/>
              </a:rPr>
              <a:t>0</a:t>
            </a:r>
            <a:r>
              <a:rPr lang="el-GR" sz="1800" b="0" i="0" u="none" strike="noStrike" baseline="30000" dirty="0">
                <a:solidFill>
                  <a:srgbClr val="000000"/>
                </a:solidFill>
                <a:latin typeface="Calibri" panose="020F0502020204030204" pitchFamily="34" charset="0"/>
              </a:rPr>
              <a:t>ο</a:t>
            </a:r>
            <a:r>
              <a:rPr lang="el-GR" sz="1800" b="0" i="0" u="none" strike="noStrike" baseline="0" dirty="0">
                <a:solidFill>
                  <a:srgbClr val="000000"/>
                </a:solidFill>
                <a:latin typeface="Calibri" panose="020F0502020204030204" pitchFamily="34" charset="0"/>
              </a:rPr>
              <a:t>C. </a:t>
            </a:r>
          </a:p>
          <a:p>
            <a:r>
              <a:rPr lang="el-GR" sz="1800" b="0" i="0" u="none" strike="noStrike" baseline="0" dirty="0">
                <a:solidFill>
                  <a:srgbClr val="000000"/>
                </a:solidFill>
                <a:latin typeface="Calibri" panose="020F0502020204030204" pitchFamily="34" charset="0"/>
              </a:rPr>
              <a:t>Για αυτό μπορούμε να χρησιμοποιήσουμε τον λογικό τελεστή της διάζευξης (</a:t>
            </a:r>
            <a:r>
              <a:rPr lang="el-GR" sz="1800" b="1" i="0" u="none" strike="noStrike" baseline="0" dirty="0">
                <a:solidFill>
                  <a:srgbClr val="006FC0"/>
                </a:solidFill>
                <a:latin typeface="Calibri" panose="020F0502020204030204" pitchFamily="34" charset="0"/>
              </a:rPr>
              <a:t>ή</a:t>
            </a:r>
            <a:r>
              <a:rPr lang="el-GR" sz="1800" b="0" i="0" u="none" strike="noStrike" baseline="0" dirty="0">
                <a:solidFill>
                  <a:srgbClr val="000000"/>
                </a:solidFill>
                <a:latin typeface="Calibri" panose="020F0502020204030204" pitchFamily="34" charset="0"/>
              </a:rPr>
              <a:t>) ή τον λογικό τελεστή της άρνησης (</a:t>
            </a:r>
            <a:r>
              <a:rPr lang="el-GR" sz="1800" b="1" i="0" u="none" strike="noStrike" baseline="0" dirty="0">
                <a:solidFill>
                  <a:srgbClr val="006FC0"/>
                </a:solidFill>
                <a:latin typeface="Calibri" panose="020F0502020204030204" pitchFamily="34" charset="0"/>
              </a:rPr>
              <a:t>όχι</a:t>
            </a:r>
            <a:r>
              <a:rPr lang="el-GR" sz="1800" b="0" i="0" u="none" strike="noStrike" baseline="0" dirty="0">
                <a:solidFill>
                  <a:srgbClr val="000000"/>
                </a:solidFill>
                <a:latin typeface="Calibri" panose="020F0502020204030204" pitchFamily="34" charset="0"/>
              </a:rPr>
              <a:t>). </a:t>
            </a:r>
          </a:p>
          <a:p>
            <a:endParaRPr lang="el-GR" dirty="0"/>
          </a:p>
        </p:txBody>
      </p:sp>
      <p:pic>
        <p:nvPicPr>
          <p:cNvPr id="5" name="Εικόνα 4">
            <a:extLst>
              <a:ext uri="{FF2B5EF4-FFF2-40B4-BE49-F238E27FC236}">
                <a16:creationId xmlns:a16="http://schemas.microsoft.com/office/drawing/2014/main" id="{55527C95-84C0-856A-97EE-329AD3E41099}"/>
              </a:ext>
            </a:extLst>
          </p:cNvPr>
          <p:cNvPicPr>
            <a:picLocks noChangeAspect="1"/>
          </p:cNvPicPr>
          <p:nvPr/>
        </p:nvPicPr>
        <p:blipFill>
          <a:blip r:embed="rId2"/>
          <a:stretch>
            <a:fillRect/>
          </a:stretch>
        </p:blipFill>
        <p:spPr>
          <a:xfrm>
            <a:off x="1897879" y="3843122"/>
            <a:ext cx="7913242" cy="865512"/>
          </a:xfrm>
          <a:prstGeom prst="rect">
            <a:avLst/>
          </a:prstGeom>
        </p:spPr>
      </p:pic>
      <p:pic>
        <p:nvPicPr>
          <p:cNvPr id="8" name="Εικόνα 7">
            <a:extLst>
              <a:ext uri="{FF2B5EF4-FFF2-40B4-BE49-F238E27FC236}">
                <a16:creationId xmlns:a16="http://schemas.microsoft.com/office/drawing/2014/main" id="{2D82A022-F814-28D4-C5F1-623BC1FCF28A}"/>
              </a:ext>
            </a:extLst>
          </p:cNvPr>
          <p:cNvPicPr>
            <a:picLocks noChangeAspect="1"/>
          </p:cNvPicPr>
          <p:nvPr/>
        </p:nvPicPr>
        <p:blipFill>
          <a:blip r:embed="rId3"/>
          <a:stretch>
            <a:fillRect/>
          </a:stretch>
        </p:blipFill>
        <p:spPr>
          <a:xfrm>
            <a:off x="1149294" y="5347357"/>
            <a:ext cx="10847821" cy="865511"/>
          </a:xfrm>
          <a:prstGeom prst="rect">
            <a:avLst/>
          </a:prstGeom>
        </p:spPr>
      </p:pic>
    </p:spTree>
    <p:extLst>
      <p:ext uri="{BB962C8B-B14F-4D97-AF65-F5344CB8AC3E}">
        <p14:creationId xmlns:p14="http://schemas.microsoft.com/office/powerpoint/2010/main" val="11693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8EAEA4-D507-3D96-DF45-8F1652BED1A4}"/>
              </a:ext>
            </a:extLst>
          </p:cNvPr>
          <p:cNvSpPr>
            <a:spLocks noGrp="1"/>
          </p:cNvSpPr>
          <p:nvPr>
            <p:ph type="title"/>
          </p:nvPr>
        </p:nvSpPr>
        <p:spPr/>
        <p:txBody>
          <a:bodyPr/>
          <a:lstStyle/>
          <a:p>
            <a:r>
              <a:rPr lang="el-GR" dirty="0"/>
              <a:t>ΔΡΑΣΤΗΡΙΟΤΗΤΑ 7</a:t>
            </a:r>
          </a:p>
        </p:txBody>
      </p:sp>
      <p:sp>
        <p:nvSpPr>
          <p:cNvPr id="3" name="Θέση περιεχομένου 2">
            <a:extLst>
              <a:ext uri="{FF2B5EF4-FFF2-40B4-BE49-F238E27FC236}">
                <a16:creationId xmlns:a16="http://schemas.microsoft.com/office/drawing/2014/main" id="{4DBD01AB-F4B8-31A2-EFDD-7A2E17DC27F8}"/>
              </a:ext>
            </a:extLst>
          </p:cNvPr>
          <p:cNvSpPr>
            <a:spLocks noGrp="1"/>
          </p:cNvSpPr>
          <p:nvPr>
            <p:ph idx="1"/>
          </p:nvPr>
        </p:nvSpPr>
        <p:spPr>
          <a:xfrm>
            <a:off x="1821957" y="1996966"/>
            <a:ext cx="8915400" cy="2490951"/>
          </a:xfrm>
        </p:spPr>
        <p:txBody>
          <a:bodyPr/>
          <a:lstStyle/>
          <a:p>
            <a:r>
              <a:rPr lang="el-GR" dirty="0"/>
              <a:t>Να γράψετε ένα πρόγραμμα το οποίο θα ζητάει από τον χρήστη έναν αριθμό, θα ελέγχει αν αυτός ο αριθμός είναι άρτιος ή περιττός και θα εμφανίζει αντίστοιχο μήνυμα. </a:t>
            </a:r>
          </a:p>
          <a:p>
            <a:r>
              <a:rPr lang="el-GR" b="1" dirty="0"/>
              <a:t>Υπόδειξη: </a:t>
            </a:r>
            <a:r>
              <a:rPr lang="el-GR" dirty="0"/>
              <a:t>Να χρησιμοποιήσετε τον τελεστή υπολογισμού του υπολοίπου της ακέραιας διαίρεσης. 	</a:t>
            </a:r>
          </a:p>
          <a:p>
            <a:pPr marL="0" indent="0">
              <a:buNone/>
            </a:pPr>
            <a:endParaRPr lang="el-GR" dirty="0"/>
          </a:p>
        </p:txBody>
      </p:sp>
    </p:spTree>
    <p:extLst>
      <p:ext uri="{BB962C8B-B14F-4D97-AF65-F5344CB8AC3E}">
        <p14:creationId xmlns:p14="http://schemas.microsoft.com/office/powerpoint/2010/main" val="3219950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7948B-B0A3-5AC8-0705-D8E88FAB5B9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245BA85-711E-0564-3293-4521820FFDBF}"/>
              </a:ext>
            </a:extLst>
          </p:cNvPr>
          <p:cNvSpPr>
            <a:spLocks noGrp="1"/>
          </p:cNvSpPr>
          <p:nvPr>
            <p:ph type="title"/>
          </p:nvPr>
        </p:nvSpPr>
        <p:spPr/>
        <p:txBody>
          <a:bodyPr/>
          <a:lstStyle/>
          <a:p>
            <a:r>
              <a:rPr lang="el-GR" dirty="0"/>
              <a:t>ΔΡΑΣΤΗΡΙΟΤΗΤΑ 8</a:t>
            </a:r>
          </a:p>
        </p:txBody>
      </p:sp>
      <p:sp>
        <p:nvSpPr>
          <p:cNvPr id="3" name="Θέση περιεχομένου 2">
            <a:extLst>
              <a:ext uri="{FF2B5EF4-FFF2-40B4-BE49-F238E27FC236}">
                <a16:creationId xmlns:a16="http://schemas.microsoft.com/office/drawing/2014/main" id="{F8CE7DF8-CB31-C4F1-EB5A-B6FA6E5DF72C}"/>
              </a:ext>
            </a:extLst>
          </p:cNvPr>
          <p:cNvSpPr>
            <a:spLocks noGrp="1"/>
          </p:cNvSpPr>
          <p:nvPr>
            <p:ph idx="1"/>
          </p:nvPr>
        </p:nvSpPr>
        <p:spPr>
          <a:xfrm>
            <a:off x="1821957" y="1996966"/>
            <a:ext cx="8915400" cy="4046482"/>
          </a:xfrm>
        </p:spPr>
        <p:txBody>
          <a:bodyPr/>
          <a:lstStyle/>
          <a:p>
            <a:r>
              <a:rPr lang="el-GR" sz="1800" b="0" i="0" u="none" strike="noStrike" baseline="0" dirty="0">
                <a:solidFill>
                  <a:srgbClr val="000000"/>
                </a:solidFill>
                <a:latin typeface="Calibri" panose="020F0502020204030204" pitchFamily="34" charset="0"/>
              </a:rPr>
              <a:t>Να γράψετε ένα πρόγραμμα το οποίο θα κάνει έναν συγκεκριμένο ήχο κάθε φορά που ο χρήστης θα πατάει το πλήκτρο </a:t>
            </a:r>
            <a:r>
              <a:rPr lang="el-GR" sz="1800" b="0" i="0" u="none" strike="noStrike" baseline="0" dirty="0" err="1">
                <a:solidFill>
                  <a:srgbClr val="000000"/>
                </a:solidFill>
                <a:latin typeface="Calibri" panose="020F0502020204030204" pitchFamily="34" charset="0"/>
              </a:rPr>
              <a:t>space</a:t>
            </a:r>
            <a:r>
              <a:rPr lang="el-GR" sz="1800" b="0" i="0" u="none" strike="noStrike" baseline="0" dirty="0">
                <a:solidFill>
                  <a:srgbClr val="000000"/>
                </a:solidFill>
                <a:latin typeface="Calibri" panose="020F0502020204030204" pitchFamily="34" charset="0"/>
              </a:rPr>
              <a:t>. Όταν ο χρήστης πατήσει το </a:t>
            </a:r>
            <a:r>
              <a:rPr lang="el-GR" sz="1800" b="0" i="0" u="none" strike="noStrike" baseline="0" dirty="0" err="1">
                <a:solidFill>
                  <a:srgbClr val="000000"/>
                </a:solidFill>
                <a:latin typeface="Calibri" panose="020F0502020204030204" pitchFamily="34" charset="0"/>
              </a:rPr>
              <a:t>space</a:t>
            </a:r>
            <a:r>
              <a:rPr lang="el-GR" sz="1800" b="0" i="0" u="none" strike="noStrike" baseline="0" dirty="0">
                <a:solidFill>
                  <a:srgbClr val="000000"/>
                </a:solidFill>
                <a:latin typeface="Calibri" panose="020F0502020204030204" pitchFamily="34" charset="0"/>
              </a:rPr>
              <a:t> 10 φορές το πρόγραμμα να εμφανίζει ένα μήνυμα και να εξαφανίζει τον χαρακτήρα – πρωταγωνιστή του προγράμματος. </a:t>
            </a:r>
          </a:p>
          <a:p>
            <a:r>
              <a:rPr lang="el-GR" sz="1800" b="1" i="0" u="none" strike="noStrike" baseline="0" dirty="0">
                <a:solidFill>
                  <a:srgbClr val="000000"/>
                </a:solidFill>
                <a:latin typeface="Calibri" panose="020F0502020204030204" pitchFamily="34" charset="0"/>
              </a:rPr>
              <a:t>Υπόδειξη: </a:t>
            </a:r>
            <a:r>
              <a:rPr lang="el-GR" sz="1800" b="0" i="0" u="none" strike="noStrike" baseline="0" dirty="0">
                <a:solidFill>
                  <a:srgbClr val="000000"/>
                </a:solidFill>
                <a:latin typeface="Calibri" panose="020F0502020204030204" pitchFamily="34" charset="0"/>
              </a:rPr>
              <a:t>Μπορείτε να χρησιμοποιήσετε τις παρακάτω εντολές: 	</a:t>
            </a:r>
          </a:p>
          <a:p>
            <a:pPr marL="0" indent="0">
              <a:buNone/>
            </a:pPr>
            <a:endParaRPr lang="el-GR" dirty="0"/>
          </a:p>
        </p:txBody>
      </p:sp>
      <p:pic>
        <p:nvPicPr>
          <p:cNvPr id="5" name="Εικόνα 4">
            <a:extLst>
              <a:ext uri="{FF2B5EF4-FFF2-40B4-BE49-F238E27FC236}">
                <a16:creationId xmlns:a16="http://schemas.microsoft.com/office/drawing/2014/main" id="{D819BAE5-E886-C557-5AA5-3F6C9C57566E}"/>
              </a:ext>
            </a:extLst>
          </p:cNvPr>
          <p:cNvPicPr>
            <a:picLocks noChangeAspect="1"/>
          </p:cNvPicPr>
          <p:nvPr/>
        </p:nvPicPr>
        <p:blipFill>
          <a:blip r:embed="rId2"/>
          <a:stretch>
            <a:fillRect/>
          </a:stretch>
        </p:blipFill>
        <p:spPr>
          <a:xfrm>
            <a:off x="1731913" y="3925752"/>
            <a:ext cx="10171767" cy="1280890"/>
          </a:xfrm>
          <a:prstGeom prst="rect">
            <a:avLst/>
          </a:prstGeom>
        </p:spPr>
      </p:pic>
    </p:spTree>
    <p:extLst>
      <p:ext uri="{BB962C8B-B14F-4D97-AF65-F5344CB8AC3E}">
        <p14:creationId xmlns:p14="http://schemas.microsoft.com/office/powerpoint/2010/main" val="344016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21582-93BB-3479-D1E7-15AFF00F076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FCA23D3-1C1B-6AC4-7D09-C70C6AFA2CFB}"/>
              </a:ext>
            </a:extLst>
          </p:cNvPr>
          <p:cNvSpPr>
            <a:spLocks noGrp="1"/>
          </p:cNvSpPr>
          <p:nvPr>
            <p:ph type="title"/>
          </p:nvPr>
        </p:nvSpPr>
        <p:spPr>
          <a:xfrm>
            <a:off x="1972814" y="333228"/>
            <a:ext cx="8911687" cy="731724"/>
          </a:xfrm>
        </p:spPr>
        <p:txBody>
          <a:bodyPr/>
          <a:lstStyle/>
          <a:p>
            <a:r>
              <a:rPr lang="el-GR" dirty="0"/>
              <a:t>ΨΗΦΙΑΚΗ ΑΦΗΓΗΣΗ ΣΤΟ </a:t>
            </a:r>
            <a:r>
              <a:rPr lang="en-US" dirty="0"/>
              <a:t>SCRATCH</a:t>
            </a:r>
            <a:endParaRPr lang="el-GR" dirty="0"/>
          </a:p>
        </p:txBody>
      </p:sp>
      <p:sp>
        <p:nvSpPr>
          <p:cNvPr id="3" name="Θέση περιεχομένου 2">
            <a:extLst>
              <a:ext uri="{FF2B5EF4-FFF2-40B4-BE49-F238E27FC236}">
                <a16:creationId xmlns:a16="http://schemas.microsoft.com/office/drawing/2014/main" id="{B62EB202-C197-A259-5A24-BCAC26F7C26F}"/>
              </a:ext>
            </a:extLst>
          </p:cNvPr>
          <p:cNvSpPr>
            <a:spLocks noGrp="1"/>
          </p:cNvSpPr>
          <p:nvPr>
            <p:ph idx="1"/>
          </p:nvPr>
        </p:nvSpPr>
        <p:spPr>
          <a:xfrm>
            <a:off x="1972814" y="1179640"/>
            <a:ext cx="8915400" cy="914400"/>
          </a:xfrm>
        </p:spPr>
        <p:txBody>
          <a:bodyPr/>
          <a:lstStyle/>
          <a:p>
            <a:r>
              <a:rPr lang="el-GR" sz="1800" b="0" i="0" u="none" strike="noStrike" baseline="0" dirty="0">
                <a:solidFill>
                  <a:srgbClr val="000000"/>
                </a:solidFill>
                <a:latin typeface="Calibri" panose="020F0502020204030204" pitchFamily="34" charset="0"/>
              </a:rPr>
              <a:t>Κάτω δεξιά επιλέγουμε υπόβαθρο από τα ήδη προτεινόμενα ή μπορούμε να σχεδιάσουμε το δικό μας στη ζωγραφική ή να μεταφορτώσουμε (</a:t>
            </a:r>
            <a:r>
              <a:rPr lang="el-GR" sz="1800" b="0" i="0" u="none" strike="noStrike" baseline="0" dirty="0" err="1">
                <a:solidFill>
                  <a:srgbClr val="000000"/>
                </a:solidFill>
                <a:latin typeface="Calibri" panose="020F0502020204030204" pitchFamily="34" charset="0"/>
              </a:rPr>
              <a:t>upload</a:t>
            </a:r>
            <a:r>
              <a:rPr lang="el-GR" sz="1800" b="0" i="0" u="none" strike="noStrike" baseline="0" dirty="0">
                <a:solidFill>
                  <a:srgbClr val="000000"/>
                </a:solidFill>
                <a:latin typeface="Calibri" panose="020F0502020204030204" pitchFamily="34" charset="0"/>
              </a:rPr>
              <a:t>) μια εικόνα-υπόβαθρο που βρήκαμε στο Διαδίκτυο. </a:t>
            </a:r>
            <a:endParaRPr lang="en-US" sz="1800" b="0" i="0" u="none" strike="noStrike" baseline="0" dirty="0">
              <a:solidFill>
                <a:srgbClr val="000000"/>
              </a:solidFill>
              <a:latin typeface="Calibri" panose="020F0502020204030204" pitchFamily="34" charset="0"/>
            </a:endParaRPr>
          </a:p>
          <a:p>
            <a:pPr marL="0" indent="0">
              <a:buNone/>
            </a:pPr>
            <a:endParaRPr lang="el-GR" dirty="0"/>
          </a:p>
        </p:txBody>
      </p:sp>
      <p:pic>
        <p:nvPicPr>
          <p:cNvPr id="6" name="Εικόνα 5">
            <a:extLst>
              <a:ext uri="{FF2B5EF4-FFF2-40B4-BE49-F238E27FC236}">
                <a16:creationId xmlns:a16="http://schemas.microsoft.com/office/drawing/2014/main" id="{19EF5909-F468-E0C0-27D3-4C8C3AB380D5}"/>
              </a:ext>
            </a:extLst>
          </p:cNvPr>
          <p:cNvPicPr>
            <a:picLocks noChangeAspect="1"/>
          </p:cNvPicPr>
          <p:nvPr/>
        </p:nvPicPr>
        <p:blipFill>
          <a:blip r:embed="rId2"/>
          <a:stretch>
            <a:fillRect/>
          </a:stretch>
        </p:blipFill>
        <p:spPr>
          <a:xfrm>
            <a:off x="2452577" y="2397914"/>
            <a:ext cx="7258982" cy="3592329"/>
          </a:xfrm>
          <a:prstGeom prst="rect">
            <a:avLst/>
          </a:prstGeom>
        </p:spPr>
      </p:pic>
    </p:spTree>
    <p:extLst>
      <p:ext uri="{BB962C8B-B14F-4D97-AF65-F5344CB8AC3E}">
        <p14:creationId xmlns:p14="http://schemas.microsoft.com/office/powerpoint/2010/main" val="2240473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01BD1-E71F-65D3-596B-B2FA054E2ED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BB796D7-6E04-A955-9E7E-FB20580C5141}"/>
              </a:ext>
            </a:extLst>
          </p:cNvPr>
          <p:cNvSpPr>
            <a:spLocks noGrp="1"/>
          </p:cNvSpPr>
          <p:nvPr>
            <p:ph type="title"/>
          </p:nvPr>
        </p:nvSpPr>
        <p:spPr>
          <a:xfrm>
            <a:off x="1640156" y="396138"/>
            <a:ext cx="8911687" cy="836828"/>
          </a:xfrm>
        </p:spPr>
        <p:txBody>
          <a:bodyPr/>
          <a:lstStyle/>
          <a:p>
            <a:r>
              <a:rPr lang="el-GR" dirty="0"/>
              <a:t>ΧΕΙΡΙΣΜΟΣ ΓΕΓΟΝΟΤΩΝ</a:t>
            </a:r>
          </a:p>
        </p:txBody>
      </p:sp>
      <p:sp>
        <p:nvSpPr>
          <p:cNvPr id="3" name="Θέση περιεχομένου 2">
            <a:extLst>
              <a:ext uri="{FF2B5EF4-FFF2-40B4-BE49-F238E27FC236}">
                <a16:creationId xmlns:a16="http://schemas.microsoft.com/office/drawing/2014/main" id="{8F28882D-7031-D8BE-7603-0B96BA13C2BF}"/>
              </a:ext>
            </a:extLst>
          </p:cNvPr>
          <p:cNvSpPr>
            <a:spLocks noGrp="1"/>
          </p:cNvSpPr>
          <p:nvPr>
            <p:ph idx="1"/>
          </p:nvPr>
        </p:nvSpPr>
        <p:spPr>
          <a:xfrm>
            <a:off x="1380522" y="1545020"/>
            <a:ext cx="9707892" cy="4916842"/>
          </a:xfrm>
        </p:spPr>
        <p:txBody>
          <a:bodyPr>
            <a:normAutofit/>
          </a:bodyPr>
          <a:lstStyle/>
          <a:p>
            <a:r>
              <a:rPr lang="el-GR" sz="1800" b="0" i="0" u="none" strike="noStrike" baseline="0" dirty="0">
                <a:solidFill>
                  <a:srgbClr val="000000"/>
                </a:solidFill>
                <a:latin typeface="Calibri" panose="020F0502020204030204" pitchFamily="34" charset="0"/>
              </a:rPr>
              <a:t>Μια σημαντική ομάδα εντολών, που μπορεί να αξιοποιηθεί στον σχεδιασμό παιχνιδιών, είναι τα συμβάντα (</a:t>
            </a:r>
            <a:r>
              <a:rPr lang="el-GR" sz="1800" b="0" i="0" u="none" strike="noStrike" baseline="0" dirty="0" err="1">
                <a:solidFill>
                  <a:srgbClr val="000000"/>
                </a:solidFill>
                <a:latin typeface="Calibri" panose="020F0502020204030204" pitchFamily="34" charset="0"/>
              </a:rPr>
              <a:t>events</a:t>
            </a:r>
            <a:r>
              <a:rPr lang="el-GR" sz="1800" b="0" i="0" u="none" strike="noStrike" baseline="0" dirty="0">
                <a:solidFill>
                  <a:srgbClr val="000000"/>
                </a:solidFill>
                <a:latin typeface="Calibri" panose="020F0502020204030204" pitchFamily="34" charset="0"/>
              </a:rPr>
              <a:t>) και οι αισθητήρες (</a:t>
            </a:r>
            <a:r>
              <a:rPr lang="el-GR" sz="1800" b="0" i="0" u="none" strike="noStrike" baseline="0" dirty="0" err="1">
                <a:solidFill>
                  <a:srgbClr val="000000"/>
                </a:solidFill>
                <a:latin typeface="Calibri" panose="020F0502020204030204" pitchFamily="34" charset="0"/>
              </a:rPr>
              <a:t>sensing</a:t>
            </a:r>
            <a:r>
              <a:rPr lang="el-GR" sz="1800" b="0" i="0" u="none" strike="noStrike" baseline="0" dirty="0">
                <a:solidFill>
                  <a:srgbClr val="000000"/>
                </a:solidFill>
                <a:latin typeface="Calibri" panose="020F0502020204030204" pitchFamily="34" charset="0"/>
              </a:rPr>
              <a:t>). </a:t>
            </a:r>
          </a:p>
          <a:p>
            <a:r>
              <a:rPr lang="el-GR" b="0" i="0" u="none" strike="noStrike" baseline="0" dirty="0">
                <a:solidFill>
                  <a:srgbClr val="000000"/>
                </a:solidFill>
                <a:latin typeface="Calibri" panose="020F0502020204030204" pitchFamily="34" charset="0"/>
              </a:rPr>
              <a:t>Θα μπορούσαμε να επεκτείνουμε το πρόγραμμα με τη μπάλα ποδοσφαίρου που κινείται συνεχώς στη σκηνή με την εξής λειτουργικότητα: </a:t>
            </a:r>
          </a:p>
          <a:p>
            <a:pPr lvl="1"/>
            <a:r>
              <a:rPr lang="el-GR" sz="1800" b="0" i="0" u="none" strike="noStrike" baseline="0" dirty="0">
                <a:solidFill>
                  <a:srgbClr val="000000"/>
                </a:solidFill>
                <a:latin typeface="Calibri" panose="020F0502020204030204" pitchFamily="34" charset="0"/>
              </a:rPr>
              <a:t>Να προσπαθεί ο χρήστης-παίκτης να κάνει κλικ με το ποντίκι στην μπάλα που κινείται. Κάθε φορά που τα καταφέρνει </a:t>
            </a:r>
          </a:p>
          <a:p>
            <a:pPr lvl="1"/>
            <a:r>
              <a:rPr lang="el-GR" sz="1800" b="0" i="0" u="none" strike="noStrike" baseline="0" dirty="0">
                <a:solidFill>
                  <a:srgbClr val="000000"/>
                </a:solidFill>
                <a:latin typeface="Calibri" panose="020F0502020204030204" pitchFamily="34" charset="0"/>
              </a:rPr>
              <a:t>θα παίρνει 10 πόντους, αλλά κάθε φορά που δε θα προλαβαίνει και η μπάλα θα φτάνει στο όριο της σκηνής θα χάνει μια ζωή. </a:t>
            </a:r>
          </a:p>
          <a:p>
            <a:pPr lvl="1"/>
            <a:r>
              <a:rPr lang="el-GR" sz="1800" b="0" i="0" u="none" strike="noStrike" baseline="0" dirty="0">
                <a:solidFill>
                  <a:srgbClr val="000000"/>
                </a:solidFill>
                <a:latin typeface="Calibri" panose="020F0502020204030204" pitchFamily="34" charset="0"/>
              </a:rPr>
              <a:t>Για αυτό θα χρειαστούμε δύο μεταβλητές, τις ζωές και τους πόντους. Ο παίκτης ξεκινάει αρχικά με 3 ζωές και 0 πόντους. </a:t>
            </a:r>
          </a:p>
          <a:p>
            <a:pPr lvl="1"/>
            <a:r>
              <a:rPr lang="el-GR" sz="1800" b="0" i="0" u="none" strike="noStrike" baseline="0" dirty="0">
                <a:solidFill>
                  <a:srgbClr val="000000"/>
                </a:solidFill>
                <a:latin typeface="Calibri" panose="020F0502020204030204" pitchFamily="34" charset="0"/>
              </a:rPr>
              <a:t>Σε περίπτωση που χάσει και την τελευταία ζωή του το πρόγραμμα τερματίζει και του εμφανίζει τους βαθμούς που συγκέντρωσε. Για αυτό χρησιμοποιούμε τη εντολή επανάληψης </a:t>
            </a:r>
            <a:r>
              <a:rPr lang="el-GR" sz="1800" b="1" i="0" u="none" strike="noStrike" baseline="0" dirty="0">
                <a:solidFill>
                  <a:srgbClr val="006FC0"/>
                </a:solidFill>
                <a:latin typeface="Calibri" panose="020F0502020204030204" pitchFamily="34" charset="0"/>
              </a:rPr>
              <a:t>Επανάλαβε ώσπου &lt;</a:t>
            </a:r>
            <a:r>
              <a:rPr lang="el-GR" sz="1800" b="1" i="0" u="none" strike="noStrike" baseline="0" dirty="0">
                <a:solidFill>
                  <a:srgbClr val="FF0000"/>
                </a:solidFill>
                <a:latin typeface="Calibri" panose="020F0502020204030204" pitchFamily="34" charset="0"/>
              </a:rPr>
              <a:t>ζωές=0</a:t>
            </a:r>
            <a:r>
              <a:rPr lang="el-GR" sz="1800" b="1" i="0" u="none" strike="noStrike" baseline="0" dirty="0">
                <a:solidFill>
                  <a:srgbClr val="006FC0"/>
                </a:solidFill>
                <a:latin typeface="Calibri" panose="020F0502020204030204" pitchFamily="34" charset="0"/>
              </a:rPr>
              <a:t>&gt; </a:t>
            </a:r>
            <a:r>
              <a:rPr lang="el-GR" sz="1800" b="0" i="0" u="none" strike="noStrike" baseline="0" dirty="0">
                <a:solidFill>
                  <a:srgbClr val="000000"/>
                </a:solidFill>
                <a:latin typeface="Calibri" panose="020F0502020204030204" pitchFamily="34" charset="0"/>
              </a:rPr>
              <a:t>η οποία ελέγχει σε κάθε επανάληψη αν η μεταβλητή ζωές έχει πάρει την τιμή 0. 	</a:t>
            </a:r>
          </a:p>
          <a:p>
            <a:pPr marL="0" indent="0">
              <a:buNone/>
            </a:pPr>
            <a:endParaRPr lang="el-GR" dirty="0"/>
          </a:p>
        </p:txBody>
      </p:sp>
    </p:spTree>
    <p:extLst>
      <p:ext uri="{BB962C8B-B14F-4D97-AF65-F5344CB8AC3E}">
        <p14:creationId xmlns:p14="http://schemas.microsoft.com/office/powerpoint/2010/main" val="264514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6315424-B4ED-DDD2-715F-0ABACDC667CC}"/>
              </a:ext>
            </a:extLst>
          </p:cNvPr>
          <p:cNvPicPr>
            <a:picLocks noChangeAspect="1"/>
          </p:cNvPicPr>
          <p:nvPr/>
        </p:nvPicPr>
        <p:blipFill>
          <a:blip r:embed="rId2"/>
          <a:stretch>
            <a:fillRect/>
          </a:stretch>
        </p:blipFill>
        <p:spPr>
          <a:xfrm>
            <a:off x="3901114" y="405720"/>
            <a:ext cx="4086748" cy="6315883"/>
          </a:xfrm>
          <a:prstGeom prst="rect">
            <a:avLst/>
          </a:prstGeom>
        </p:spPr>
      </p:pic>
    </p:spTree>
    <p:extLst>
      <p:ext uri="{BB962C8B-B14F-4D97-AF65-F5344CB8AC3E}">
        <p14:creationId xmlns:p14="http://schemas.microsoft.com/office/powerpoint/2010/main" val="2127604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4F29F9B-F4E1-229F-27D3-B618E406CD31}"/>
              </a:ext>
            </a:extLst>
          </p:cNvPr>
          <p:cNvPicPr>
            <a:picLocks noChangeAspect="1"/>
          </p:cNvPicPr>
          <p:nvPr/>
        </p:nvPicPr>
        <p:blipFill>
          <a:blip r:embed="rId2"/>
          <a:stretch>
            <a:fillRect/>
          </a:stretch>
        </p:blipFill>
        <p:spPr>
          <a:xfrm>
            <a:off x="1874246" y="623736"/>
            <a:ext cx="3727767" cy="2329855"/>
          </a:xfrm>
          <a:prstGeom prst="rect">
            <a:avLst/>
          </a:prstGeom>
        </p:spPr>
      </p:pic>
      <p:pic>
        <p:nvPicPr>
          <p:cNvPr id="5" name="Εικόνα 4">
            <a:extLst>
              <a:ext uri="{FF2B5EF4-FFF2-40B4-BE49-F238E27FC236}">
                <a16:creationId xmlns:a16="http://schemas.microsoft.com/office/drawing/2014/main" id="{F0010E39-B19C-54F8-7944-5ADCC1CE98DB}"/>
              </a:ext>
            </a:extLst>
          </p:cNvPr>
          <p:cNvPicPr>
            <a:picLocks noChangeAspect="1"/>
          </p:cNvPicPr>
          <p:nvPr/>
        </p:nvPicPr>
        <p:blipFill>
          <a:blip r:embed="rId3"/>
          <a:stretch>
            <a:fillRect/>
          </a:stretch>
        </p:blipFill>
        <p:spPr>
          <a:xfrm>
            <a:off x="7164353" y="802413"/>
            <a:ext cx="4324447" cy="1783132"/>
          </a:xfrm>
          <a:prstGeom prst="rect">
            <a:avLst/>
          </a:prstGeom>
        </p:spPr>
      </p:pic>
      <p:sp>
        <p:nvSpPr>
          <p:cNvPr id="7" name="TextBox 6">
            <a:extLst>
              <a:ext uri="{FF2B5EF4-FFF2-40B4-BE49-F238E27FC236}">
                <a16:creationId xmlns:a16="http://schemas.microsoft.com/office/drawing/2014/main" id="{F96F94BC-B0CD-8D62-4D67-C1D4B3E3EBC5}"/>
              </a:ext>
            </a:extLst>
          </p:cNvPr>
          <p:cNvSpPr txBox="1"/>
          <p:nvPr/>
        </p:nvSpPr>
        <p:spPr>
          <a:xfrm>
            <a:off x="2060026" y="3302563"/>
            <a:ext cx="8671035" cy="646331"/>
          </a:xfrm>
          <a:prstGeom prst="rect">
            <a:avLst/>
          </a:prstGeom>
          <a:noFill/>
        </p:spPr>
        <p:txBody>
          <a:bodyPr wrap="square">
            <a:spAutoFit/>
          </a:bodyPr>
          <a:lstStyle/>
          <a:p>
            <a:r>
              <a:rPr lang="el-GR" dirty="0">
                <a:solidFill>
                  <a:srgbClr val="000000"/>
                </a:solidFill>
                <a:latin typeface="Calibri" panose="020F0502020204030204" pitchFamily="34" charset="0"/>
              </a:rPr>
              <a:t>Π</a:t>
            </a:r>
            <a:r>
              <a:rPr lang="el-GR" sz="1800" b="0" i="0" u="none" strike="noStrike" baseline="0" dirty="0">
                <a:solidFill>
                  <a:srgbClr val="000000"/>
                </a:solidFill>
                <a:latin typeface="Calibri" panose="020F0502020204030204" pitchFamily="34" charset="0"/>
              </a:rPr>
              <a:t>ροσθέσαμε και έναν ειδικό κωδικό (</a:t>
            </a:r>
            <a:r>
              <a:rPr lang="el-GR" sz="1800" b="0" i="0" u="none" strike="noStrike" baseline="0" dirty="0" err="1">
                <a:solidFill>
                  <a:srgbClr val="000000"/>
                </a:solidFill>
                <a:latin typeface="Calibri" panose="020F0502020204030204" pitchFamily="34" charset="0"/>
              </a:rPr>
              <a:t>cheat</a:t>
            </a:r>
            <a:r>
              <a:rPr lang="el-GR" sz="1800" b="0" i="0" u="none" strike="noStrike" baseline="0" dirty="0">
                <a:solidFill>
                  <a:srgbClr val="000000"/>
                </a:solidFill>
                <a:latin typeface="Calibri" panose="020F0502020204030204" pitchFamily="34" charset="0"/>
              </a:rPr>
              <a:t> </a:t>
            </a:r>
            <a:r>
              <a:rPr lang="el-GR" sz="1800" b="0" i="0" u="none" strike="noStrike" baseline="0" dirty="0" err="1">
                <a:solidFill>
                  <a:srgbClr val="000000"/>
                </a:solidFill>
                <a:latin typeface="Calibri" panose="020F0502020204030204" pitchFamily="34" charset="0"/>
              </a:rPr>
              <a:t>code</a:t>
            </a:r>
            <a:r>
              <a:rPr lang="el-GR" sz="1800" b="0" i="0" u="none" strike="noStrike" baseline="0" dirty="0">
                <a:solidFill>
                  <a:srgbClr val="000000"/>
                </a:solidFill>
                <a:latin typeface="Calibri" panose="020F0502020204030204" pitchFamily="34" charset="0"/>
              </a:rPr>
              <a:t>), ώστε όταν ο χρήστης χάνει, να μπορεί να πάρει τρεις ζωές με ένα πάτημα του πλήκτρου διάστημα (</a:t>
            </a:r>
            <a:r>
              <a:rPr lang="el-GR" sz="1800" b="0" i="0" u="none" strike="noStrike" baseline="0" dirty="0" err="1">
                <a:solidFill>
                  <a:srgbClr val="000000"/>
                </a:solidFill>
                <a:latin typeface="Calibri" panose="020F0502020204030204" pitchFamily="34" charset="0"/>
              </a:rPr>
              <a:t>space</a:t>
            </a:r>
            <a:r>
              <a:rPr lang="el-GR"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24957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154CB-DB70-7445-D7D6-148D034E26B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A5E665A-24D7-4C9D-CFFB-B2E62776A2E5}"/>
              </a:ext>
            </a:extLst>
          </p:cNvPr>
          <p:cNvSpPr>
            <a:spLocks noGrp="1"/>
          </p:cNvSpPr>
          <p:nvPr>
            <p:ph type="title"/>
          </p:nvPr>
        </p:nvSpPr>
        <p:spPr/>
        <p:txBody>
          <a:bodyPr/>
          <a:lstStyle/>
          <a:p>
            <a:r>
              <a:rPr lang="el-GR" dirty="0"/>
              <a:t>ΨΗΦΙΑΚΗ ΑΦΗΓΗΣΗ ΣΤΟ </a:t>
            </a:r>
            <a:r>
              <a:rPr lang="en-US" dirty="0"/>
              <a:t>SCRATCH</a:t>
            </a:r>
            <a:endParaRPr lang="el-GR" dirty="0"/>
          </a:p>
        </p:txBody>
      </p:sp>
      <p:sp>
        <p:nvSpPr>
          <p:cNvPr id="3" name="Θέση περιεχομένου 2">
            <a:extLst>
              <a:ext uri="{FF2B5EF4-FFF2-40B4-BE49-F238E27FC236}">
                <a16:creationId xmlns:a16="http://schemas.microsoft.com/office/drawing/2014/main" id="{5D46C460-66DC-7CA0-02B3-80C8287C3313}"/>
              </a:ext>
            </a:extLst>
          </p:cNvPr>
          <p:cNvSpPr>
            <a:spLocks noGrp="1"/>
          </p:cNvSpPr>
          <p:nvPr>
            <p:ph sz="half" idx="2"/>
          </p:nvPr>
        </p:nvSpPr>
        <p:spPr>
          <a:xfrm>
            <a:off x="1370013" y="1590664"/>
            <a:ext cx="4295064" cy="4011349"/>
          </a:xfrm>
        </p:spPr>
        <p:txBody>
          <a:bodyPr>
            <a:normAutofit/>
          </a:bodyPr>
          <a:lstStyle/>
          <a:p>
            <a:r>
              <a:rPr lang="el-GR" sz="1800" b="0" i="0" u="none" strike="noStrike" baseline="0" dirty="0">
                <a:solidFill>
                  <a:srgbClr val="000000"/>
                </a:solidFill>
                <a:latin typeface="Calibri" panose="020F0502020204030204" pitchFamily="34" charset="0"/>
              </a:rPr>
              <a:t>Πρέπει να επιλέξουμε και χαρακτήρες</a:t>
            </a:r>
            <a:endParaRPr lang="en-US"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Για κάθε χαρακτήρα μπορούμε να επιλέξουμε πού θα κοιτάει, αν θα κάθεται, θα περπατάει ή θα έχει κάποια άλλη στάση. </a:t>
            </a:r>
          </a:p>
          <a:p>
            <a:r>
              <a:rPr lang="el-GR" sz="1800" b="0" i="0" u="none" strike="noStrike" baseline="0" dirty="0">
                <a:solidFill>
                  <a:srgbClr val="000000"/>
                </a:solidFill>
                <a:latin typeface="Calibri" panose="020F0502020204030204" pitchFamily="34" charset="0"/>
              </a:rPr>
              <a:t>Αφού επιλέξουμε τον χαρακτήρα, επιλέγουμε πάνω αριστερά στις ενδυμασίες και εκεί ορίζουμε τη στάση και την ενδυμασία του. </a:t>
            </a:r>
          </a:p>
        </p:txBody>
      </p:sp>
      <p:pic>
        <p:nvPicPr>
          <p:cNvPr id="9" name="Εικόνα 8">
            <a:extLst>
              <a:ext uri="{FF2B5EF4-FFF2-40B4-BE49-F238E27FC236}">
                <a16:creationId xmlns:a16="http://schemas.microsoft.com/office/drawing/2014/main" id="{E9F8FF42-EC0B-C3CB-C292-C16B407BA172}"/>
              </a:ext>
            </a:extLst>
          </p:cNvPr>
          <p:cNvPicPr>
            <a:picLocks noChangeAspect="1"/>
          </p:cNvPicPr>
          <p:nvPr/>
        </p:nvPicPr>
        <p:blipFill>
          <a:blip r:embed="rId2"/>
          <a:stretch>
            <a:fillRect/>
          </a:stretch>
        </p:blipFill>
        <p:spPr>
          <a:xfrm>
            <a:off x="6217402" y="1590665"/>
            <a:ext cx="5540984" cy="3160011"/>
          </a:xfrm>
          <a:prstGeom prst="rect">
            <a:avLst/>
          </a:prstGeom>
        </p:spPr>
      </p:pic>
    </p:spTree>
    <p:extLst>
      <p:ext uri="{BB962C8B-B14F-4D97-AF65-F5344CB8AC3E}">
        <p14:creationId xmlns:p14="http://schemas.microsoft.com/office/powerpoint/2010/main" val="301216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BC3B-9C94-4F2A-573A-F566106CADC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96F7FC5-A65F-EA75-BFCA-AD242CA36913}"/>
              </a:ext>
            </a:extLst>
          </p:cNvPr>
          <p:cNvSpPr>
            <a:spLocks noGrp="1"/>
          </p:cNvSpPr>
          <p:nvPr>
            <p:ph type="title"/>
          </p:nvPr>
        </p:nvSpPr>
        <p:spPr/>
        <p:txBody>
          <a:bodyPr/>
          <a:lstStyle/>
          <a:p>
            <a:r>
              <a:rPr lang="el-GR" dirty="0"/>
              <a:t>ΨΗΦΙΑΚΗ ΑΦΗΓΗΣΗ ΣΤΟ </a:t>
            </a:r>
            <a:r>
              <a:rPr lang="en-US" dirty="0"/>
              <a:t>SCRATCH</a:t>
            </a:r>
            <a:endParaRPr lang="el-GR" dirty="0"/>
          </a:p>
        </p:txBody>
      </p:sp>
      <p:sp>
        <p:nvSpPr>
          <p:cNvPr id="3" name="Θέση περιεχομένου 2">
            <a:extLst>
              <a:ext uri="{FF2B5EF4-FFF2-40B4-BE49-F238E27FC236}">
                <a16:creationId xmlns:a16="http://schemas.microsoft.com/office/drawing/2014/main" id="{C57B2104-33D9-403C-171B-660EDAEB6774}"/>
              </a:ext>
            </a:extLst>
          </p:cNvPr>
          <p:cNvSpPr>
            <a:spLocks noGrp="1"/>
          </p:cNvSpPr>
          <p:nvPr>
            <p:ph sz="half" idx="2"/>
          </p:nvPr>
        </p:nvSpPr>
        <p:spPr>
          <a:xfrm>
            <a:off x="1370013" y="1590664"/>
            <a:ext cx="9077270" cy="1194577"/>
          </a:xfrm>
        </p:spPr>
        <p:txBody>
          <a:bodyPr>
            <a:normAutofit/>
          </a:bodyPr>
          <a:lstStyle/>
          <a:p>
            <a:r>
              <a:rPr lang="el-GR" sz="1800" b="0" i="0" u="none" strike="noStrike" baseline="0" dirty="0">
                <a:solidFill>
                  <a:srgbClr val="000000"/>
                </a:solidFill>
                <a:latin typeface="Calibri" panose="020F0502020204030204" pitchFamily="34" charset="0"/>
              </a:rPr>
              <a:t>Οι εντολές που θα χρησιμοποιήσουμε για να εμφανίζονται οι διάλογοι με τη σειρά και όχι ο ένας πάνω στον άλλον ανήκουν στην ομάδα συμβάντων.  </a:t>
            </a:r>
          </a:p>
          <a:p>
            <a:pPr marL="0" indent="0">
              <a:buNone/>
            </a:pPr>
            <a:endParaRPr lang="en-US" sz="1800" b="0" i="0" u="none" strike="noStrike" baseline="0" dirty="0">
              <a:solidFill>
                <a:srgbClr val="000000"/>
              </a:solidFill>
              <a:latin typeface="Calibri" panose="020F0502020204030204" pitchFamily="34" charset="0"/>
            </a:endParaRPr>
          </a:p>
        </p:txBody>
      </p:sp>
      <p:graphicFrame>
        <p:nvGraphicFramePr>
          <p:cNvPr id="4" name="Πίνακας 3">
            <a:extLst>
              <a:ext uri="{FF2B5EF4-FFF2-40B4-BE49-F238E27FC236}">
                <a16:creationId xmlns:a16="http://schemas.microsoft.com/office/drawing/2014/main" id="{92061002-5AD9-F4A4-9AB2-A9F15937D961}"/>
              </a:ext>
            </a:extLst>
          </p:cNvPr>
          <p:cNvGraphicFramePr>
            <a:graphicFrameLocks noGrp="1"/>
          </p:cNvGraphicFramePr>
          <p:nvPr>
            <p:extLst>
              <p:ext uri="{D42A27DB-BD31-4B8C-83A1-F6EECF244321}">
                <p14:modId xmlns:p14="http://schemas.microsoft.com/office/powerpoint/2010/main" val="4236770557"/>
              </p:ext>
            </p:extLst>
          </p:nvPr>
        </p:nvGraphicFramePr>
        <p:xfrm>
          <a:off x="1516993" y="3416216"/>
          <a:ext cx="8127999" cy="2744948"/>
        </p:xfrm>
        <a:graphic>
          <a:graphicData uri="http://schemas.openxmlformats.org/drawingml/2006/table">
            <a:tbl>
              <a:tblPr firstRow="1" bandRow="1">
                <a:tableStyleId>{8799B23B-EC83-4686-B30A-512413B5E67A}</a:tableStyleId>
              </a:tblPr>
              <a:tblGrid>
                <a:gridCol w="2709333">
                  <a:extLst>
                    <a:ext uri="{9D8B030D-6E8A-4147-A177-3AD203B41FA5}">
                      <a16:colId xmlns:a16="http://schemas.microsoft.com/office/drawing/2014/main" val="2141106494"/>
                    </a:ext>
                  </a:extLst>
                </a:gridCol>
                <a:gridCol w="2709333">
                  <a:extLst>
                    <a:ext uri="{9D8B030D-6E8A-4147-A177-3AD203B41FA5}">
                      <a16:colId xmlns:a16="http://schemas.microsoft.com/office/drawing/2014/main" val="767156370"/>
                    </a:ext>
                  </a:extLst>
                </a:gridCol>
                <a:gridCol w="2709333">
                  <a:extLst>
                    <a:ext uri="{9D8B030D-6E8A-4147-A177-3AD203B41FA5}">
                      <a16:colId xmlns:a16="http://schemas.microsoft.com/office/drawing/2014/main" val="3509643204"/>
                    </a:ext>
                  </a:extLst>
                </a:gridCol>
              </a:tblGrid>
              <a:tr h="1281908">
                <a:tc>
                  <a:txBody>
                    <a:bodyPr/>
                    <a:lstStyle/>
                    <a:p>
                      <a:endParaRPr lang="el-GR" dirty="0"/>
                    </a:p>
                  </a:txBody>
                  <a:tcPr/>
                </a:tc>
                <a:tc>
                  <a:txBody>
                    <a:bodyPr/>
                    <a:lstStyle/>
                    <a:p>
                      <a:endParaRPr lang="el-GR" dirty="0"/>
                    </a:p>
                  </a:txBody>
                  <a:tcPr/>
                </a:tc>
                <a:tc>
                  <a:txBody>
                    <a:bodyPr/>
                    <a:lstStyle/>
                    <a:p>
                      <a:endParaRPr lang="el-GR" dirty="0"/>
                    </a:p>
                  </a:txBody>
                  <a:tcPr/>
                </a:tc>
                <a:extLst>
                  <a:ext uri="{0D108BD9-81ED-4DB2-BD59-A6C34878D82A}">
                    <a16:rowId xmlns:a16="http://schemas.microsoft.com/office/drawing/2014/main" val="5033389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Όταν γίνει κλικ στην πράσινη </a:t>
                      </a:r>
                      <a:r>
                        <a:rPr lang="el-GR" sz="1800" b="0" i="0" u="none" strike="noStrike" kern="1200" baseline="0" dirty="0" err="1">
                          <a:solidFill>
                            <a:schemeClr val="tx1"/>
                          </a:solidFill>
                          <a:latin typeface="+mn-lt"/>
                          <a:ea typeface="+mn-ea"/>
                          <a:cs typeface="+mn-cs"/>
                        </a:rPr>
                        <a:t>ση</a:t>
                      </a:r>
                      <a:r>
                        <a:rPr lang="el-GR" sz="1800" b="0" i="0" u="none" strike="noStrike" kern="1200" baseline="0" dirty="0">
                          <a:solidFill>
                            <a:schemeClr val="tx1"/>
                          </a:solidFill>
                          <a:latin typeface="+mn-lt"/>
                          <a:ea typeface="+mn-ea"/>
                          <a:cs typeface="+mn-cs"/>
                        </a:rPr>
                        <a:t>-μαία εκτελούνται οι εντολές που ακολουθούν. 	</a:t>
                      </a:r>
                    </a:p>
                    <a:p>
                      <a:endParaRPr lang="el-G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Όταν λάβω το μήνυμα από </a:t>
                      </a:r>
                      <a:r>
                        <a:rPr lang="el-GR" sz="1800" b="0" i="0" u="none" strike="noStrike" kern="1200" baseline="0" dirty="0" err="1">
                          <a:solidFill>
                            <a:schemeClr val="tx1"/>
                          </a:solidFill>
                          <a:latin typeface="+mn-lt"/>
                          <a:ea typeface="+mn-ea"/>
                          <a:cs typeface="+mn-cs"/>
                        </a:rPr>
                        <a:t>κά</a:t>
                      </a:r>
                      <a:r>
                        <a:rPr lang="el-GR" sz="1800" b="0" i="0" u="none" strike="noStrike" kern="1200" baseline="0" dirty="0">
                          <a:solidFill>
                            <a:schemeClr val="tx1"/>
                          </a:solidFill>
                          <a:latin typeface="+mn-lt"/>
                          <a:ea typeface="+mn-ea"/>
                          <a:cs typeface="+mn-cs"/>
                        </a:rPr>
                        <a:t>-ποιον/-α εκτελούνται οι εντολές που ακολουθούν. 	</a:t>
                      </a:r>
                    </a:p>
                    <a:p>
                      <a:endParaRPr lang="el-G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Μεταδίδω το μήνυμα «μήνυμα1» το οποίο περιμένει ο άλλος χαρακτήρας. 	</a:t>
                      </a:r>
                    </a:p>
                    <a:p>
                      <a:endParaRPr lang="el-GR" dirty="0"/>
                    </a:p>
                  </a:txBody>
                  <a:tcPr/>
                </a:tc>
                <a:extLst>
                  <a:ext uri="{0D108BD9-81ED-4DB2-BD59-A6C34878D82A}">
                    <a16:rowId xmlns:a16="http://schemas.microsoft.com/office/drawing/2014/main" val="2826121061"/>
                  </a:ext>
                </a:extLst>
              </a:tr>
            </a:tbl>
          </a:graphicData>
        </a:graphic>
      </p:graphicFrame>
      <p:pic>
        <p:nvPicPr>
          <p:cNvPr id="6" name="Εικόνα 5">
            <a:extLst>
              <a:ext uri="{FF2B5EF4-FFF2-40B4-BE49-F238E27FC236}">
                <a16:creationId xmlns:a16="http://schemas.microsoft.com/office/drawing/2014/main" id="{014B4B45-4E81-7977-060D-4FC20E5E07C4}"/>
              </a:ext>
            </a:extLst>
          </p:cNvPr>
          <p:cNvPicPr>
            <a:picLocks noChangeAspect="1"/>
          </p:cNvPicPr>
          <p:nvPr/>
        </p:nvPicPr>
        <p:blipFill>
          <a:blip r:embed="rId2"/>
          <a:stretch>
            <a:fillRect/>
          </a:stretch>
        </p:blipFill>
        <p:spPr>
          <a:xfrm>
            <a:off x="1795066" y="3665836"/>
            <a:ext cx="1892761" cy="794283"/>
          </a:xfrm>
          <a:prstGeom prst="rect">
            <a:avLst/>
          </a:prstGeom>
        </p:spPr>
      </p:pic>
      <p:pic>
        <p:nvPicPr>
          <p:cNvPr id="8" name="Εικόνα 7">
            <a:extLst>
              <a:ext uri="{FF2B5EF4-FFF2-40B4-BE49-F238E27FC236}">
                <a16:creationId xmlns:a16="http://schemas.microsoft.com/office/drawing/2014/main" id="{94E6A6FB-3A5D-F8FF-C6E0-A1B78989F491}"/>
              </a:ext>
            </a:extLst>
          </p:cNvPr>
          <p:cNvPicPr>
            <a:picLocks noChangeAspect="1"/>
          </p:cNvPicPr>
          <p:nvPr/>
        </p:nvPicPr>
        <p:blipFill>
          <a:blip r:embed="rId3"/>
          <a:stretch>
            <a:fillRect/>
          </a:stretch>
        </p:blipFill>
        <p:spPr>
          <a:xfrm>
            <a:off x="4252254" y="3467451"/>
            <a:ext cx="2657475" cy="794283"/>
          </a:xfrm>
          <a:prstGeom prst="rect">
            <a:avLst/>
          </a:prstGeom>
        </p:spPr>
      </p:pic>
      <p:pic>
        <p:nvPicPr>
          <p:cNvPr id="11" name="Εικόνα 10">
            <a:extLst>
              <a:ext uri="{FF2B5EF4-FFF2-40B4-BE49-F238E27FC236}">
                <a16:creationId xmlns:a16="http://schemas.microsoft.com/office/drawing/2014/main" id="{C2A97AB9-C3FC-FCBB-E4C2-46E5512A182C}"/>
              </a:ext>
            </a:extLst>
          </p:cNvPr>
          <p:cNvPicPr>
            <a:picLocks noChangeAspect="1"/>
          </p:cNvPicPr>
          <p:nvPr/>
        </p:nvPicPr>
        <p:blipFill>
          <a:blip r:embed="rId4"/>
          <a:stretch>
            <a:fillRect/>
          </a:stretch>
        </p:blipFill>
        <p:spPr>
          <a:xfrm>
            <a:off x="7081565" y="3652234"/>
            <a:ext cx="2466947" cy="794282"/>
          </a:xfrm>
          <a:prstGeom prst="rect">
            <a:avLst/>
          </a:prstGeom>
        </p:spPr>
      </p:pic>
    </p:spTree>
    <p:extLst>
      <p:ext uri="{BB962C8B-B14F-4D97-AF65-F5344CB8AC3E}">
        <p14:creationId xmlns:p14="http://schemas.microsoft.com/office/powerpoint/2010/main" val="242826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0459C-EB36-0231-0AA9-275DD29C655B}"/>
              </a:ext>
            </a:extLst>
          </p:cNvPr>
          <p:cNvSpPr>
            <a:spLocks noGrp="1"/>
          </p:cNvSpPr>
          <p:nvPr>
            <p:ph type="title"/>
          </p:nvPr>
        </p:nvSpPr>
        <p:spPr>
          <a:xfrm>
            <a:off x="1773118" y="392883"/>
            <a:ext cx="8911687" cy="752745"/>
          </a:xfrm>
        </p:spPr>
        <p:txBody>
          <a:bodyPr/>
          <a:lstStyle/>
          <a:p>
            <a:r>
              <a:rPr lang="el-GR" dirty="0"/>
              <a:t>ΠΑΡΑΔΕΙΓΜΑ</a:t>
            </a:r>
          </a:p>
        </p:txBody>
      </p:sp>
      <p:sp>
        <p:nvSpPr>
          <p:cNvPr id="3" name="Θέση περιεχομένου 2">
            <a:extLst>
              <a:ext uri="{FF2B5EF4-FFF2-40B4-BE49-F238E27FC236}">
                <a16:creationId xmlns:a16="http://schemas.microsoft.com/office/drawing/2014/main" id="{EA1ECBC4-417D-C5B4-B5B9-64A294A375E7}"/>
              </a:ext>
            </a:extLst>
          </p:cNvPr>
          <p:cNvSpPr>
            <a:spLocks noGrp="1"/>
          </p:cNvSpPr>
          <p:nvPr>
            <p:ph idx="1"/>
          </p:nvPr>
        </p:nvSpPr>
        <p:spPr>
          <a:xfrm>
            <a:off x="1327971" y="1629104"/>
            <a:ext cx="8915400" cy="3777622"/>
          </a:xfrm>
        </p:spPr>
        <p:txBody>
          <a:bodyPr/>
          <a:lstStyle/>
          <a:p>
            <a:r>
              <a:rPr lang="el-GR" sz="1800" b="0" i="0" u="none" strike="noStrike" baseline="0" dirty="0">
                <a:solidFill>
                  <a:srgbClr val="000000"/>
                </a:solidFill>
                <a:latin typeface="Calibri" panose="020F0502020204030204" pitchFamily="34" charset="0"/>
              </a:rPr>
              <a:t>Επιλέγουμε δύο χαρακτήρες, την κυρία Χρύσα και τον μαθητή της Οδυσσέα.</a:t>
            </a:r>
          </a:p>
          <a:p>
            <a:r>
              <a:rPr lang="el-GR" sz="1800" b="0" i="0" u="none" strike="noStrike" baseline="0" dirty="0">
                <a:solidFill>
                  <a:srgbClr val="000000"/>
                </a:solidFill>
                <a:latin typeface="Calibri" panose="020F0502020204030204" pitchFamily="34" charset="0"/>
              </a:rPr>
              <a:t> Η κυρία Χρύσα κάνει την έναρξη της συνομιλίας με τον μαθητή. Χρησιμοποιούμε την εντολή </a:t>
            </a:r>
            <a:r>
              <a:rPr lang="el-GR" sz="1800" b="1" i="0" u="none" strike="noStrike" baseline="0" dirty="0">
                <a:solidFill>
                  <a:srgbClr val="000000"/>
                </a:solidFill>
                <a:latin typeface="Calibri" panose="020F0502020204030204" pitchFamily="34" charset="0"/>
              </a:rPr>
              <a:t>πες </a:t>
            </a:r>
            <a:r>
              <a:rPr lang="el-GR" sz="1800" b="0" i="0" u="none" strike="noStrike" baseline="0" dirty="0">
                <a:solidFill>
                  <a:srgbClr val="000000"/>
                </a:solidFill>
                <a:latin typeface="Calibri" panose="020F0502020204030204" pitchFamily="34" charset="0"/>
              </a:rPr>
              <a:t>από τις όψεις και την εντολή </a:t>
            </a:r>
            <a:r>
              <a:rPr lang="el-GR" sz="1800" b="1" i="0" u="none" strike="noStrike" baseline="0" dirty="0">
                <a:solidFill>
                  <a:srgbClr val="000000"/>
                </a:solidFill>
                <a:latin typeface="Calibri" panose="020F0502020204030204" pitchFamily="34" charset="0"/>
              </a:rPr>
              <a:t>μετάδωσε </a:t>
            </a:r>
            <a:r>
              <a:rPr lang="el-GR" sz="1800" b="0" i="0" u="none" strike="noStrike" baseline="0" dirty="0">
                <a:solidFill>
                  <a:srgbClr val="000000"/>
                </a:solidFill>
                <a:latin typeface="Calibri" panose="020F0502020204030204" pitchFamily="34" charset="0"/>
              </a:rPr>
              <a:t>μήνυμα από τα συμβάντα. Για αυτό δημιουργούμε ένα νέο μήνυμα με την εντολή &lt;</a:t>
            </a:r>
            <a:r>
              <a:rPr lang="el-GR" sz="1800" b="1" i="0" u="none" strike="noStrike" baseline="0" dirty="0">
                <a:solidFill>
                  <a:srgbClr val="FFC000"/>
                </a:solidFill>
                <a:latin typeface="Calibri" panose="020F0502020204030204" pitchFamily="34" charset="0"/>
              </a:rPr>
              <a:t>μετάδωσε </a:t>
            </a:r>
            <a:r>
              <a:rPr lang="el-GR" sz="1800" b="1" i="0" u="none" strike="noStrike" baseline="0" dirty="0">
                <a:solidFill>
                  <a:srgbClr val="C09200"/>
                </a:solidFill>
                <a:latin typeface="Calibri" panose="020F0502020204030204" pitchFamily="34" charset="0"/>
              </a:rPr>
              <a:t>μήνυμα</a:t>
            </a:r>
            <a:r>
              <a:rPr lang="el-GR" sz="1800" b="0" i="0" u="none" strike="noStrike" baseline="0" dirty="0">
                <a:solidFill>
                  <a:srgbClr val="000000"/>
                </a:solidFill>
                <a:latin typeface="Calibri" panose="020F0502020204030204" pitchFamily="34" charset="0"/>
              </a:rPr>
              <a:t>&gt; στο οποίο μπορούμε να δώσουμε ό,τι όνομα θέλουμε. Εδώ δίνουμε τον αριθμό 1. </a:t>
            </a:r>
          </a:p>
          <a:p>
            <a:r>
              <a:rPr lang="el-GR" sz="1800" b="0" i="0" u="none" strike="noStrike" baseline="0" dirty="0">
                <a:solidFill>
                  <a:srgbClr val="000000"/>
                </a:solidFill>
                <a:latin typeface="Calibri" panose="020F0502020204030204" pitchFamily="34" charset="0"/>
              </a:rPr>
              <a:t>Μετά τη μετάδοση του μηνύματος η εκτέλεση του μπλοκ εντολών σταματάει. </a:t>
            </a:r>
          </a:p>
          <a:p>
            <a:endParaRPr lang="el-GR" sz="1800" b="0" i="0" u="none" strike="noStrike" baseline="0" dirty="0">
              <a:solidFill>
                <a:srgbClr val="000000"/>
              </a:solidFill>
              <a:latin typeface="Calibri" panose="020F0502020204030204" pitchFamily="34" charset="0"/>
            </a:endParaRPr>
          </a:p>
          <a:p>
            <a:endParaRPr lang="el-GR" dirty="0"/>
          </a:p>
        </p:txBody>
      </p:sp>
      <p:pic>
        <p:nvPicPr>
          <p:cNvPr id="5" name="Εικόνα 4">
            <a:extLst>
              <a:ext uri="{FF2B5EF4-FFF2-40B4-BE49-F238E27FC236}">
                <a16:creationId xmlns:a16="http://schemas.microsoft.com/office/drawing/2014/main" id="{7F13D5EE-EE56-B6E8-5CA0-A6D5A87D58CC}"/>
              </a:ext>
            </a:extLst>
          </p:cNvPr>
          <p:cNvPicPr>
            <a:picLocks noChangeAspect="1"/>
          </p:cNvPicPr>
          <p:nvPr/>
        </p:nvPicPr>
        <p:blipFill>
          <a:blip r:embed="rId2"/>
          <a:stretch>
            <a:fillRect/>
          </a:stretch>
        </p:blipFill>
        <p:spPr>
          <a:xfrm>
            <a:off x="2317160" y="3757745"/>
            <a:ext cx="5628661" cy="2625062"/>
          </a:xfrm>
          <a:prstGeom prst="rect">
            <a:avLst/>
          </a:prstGeom>
        </p:spPr>
      </p:pic>
    </p:spTree>
    <p:extLst>
      <p:ext uri="{BB962C8B-B14F-4D97-AF65-F5344CB8AC3E}">
        <p14:creationId xmlns:p14="http://schemas.microsoft.com/office/powerpoint/2010/main" val="296852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F6A3-3B0E-9DFF-441C-4B004D4EAB2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8FE5193-6E98-BCEC-B50B-43F309DC4690}"/>
              </a:ext>
            </a:extLst>
          </p:cNvPr>
          <p:cNvSpPr>
            <a:spLocks noGrp="1"/>
          </p:cNvSpPr>
          <p:nvPr>
            <p:ph type="title"/>
          </p:nvPr>
        </p:nvSpPr>
        <p:spPr>
          <a:xfrm>
            <a:off x="2056897" y="208350"/>
            <a:ext cx="9447715" cy="811153"/>
          </a:xfrm>
        </p:spPr>
        <p:txBody>
          <a:bodyPr>
            <a:normAutofit fontScale="90000"/>
          </a:bodyPr>
          <a:lstStyle/>
          <a:p>
            <a:r>
              <a:rPr lang="el-GR" sz="5400" dirty="0"/>
              <a:t>ΠΑΡΑΔΕΙΓΜΑ</a:t>
            </a:r>
          </a:p>
        </p:txBody>
      </p:sp>
      <p:graphicFrame>
        <p:nvGraphicFramePr>
          <p:cNvPr id="3" name="Πίνακας 2">
            <a:extLst>
              <a:ext uri="{FF2B5EF4-FFF2-40B4-BE49-F238E27FC236}">
                <a16:creationId xmlns:a16="http://schemas.microsoft.com/office/drawing/2014/main" id="{29CC904B-9760-2562-C0BE-5FD9BF7339AB}"/>
              </a:ext>
            </a:extLst>
          </p:cNvPr>
          <p:cNvGraphicFramePr>
            <a:graphicFrameLocks noGrp="1"/>
          </p:cNvGraphicFramePr>
          <p:nvPr>
            <p:extLst>
              <p:ext uri="{D42A27DB-BD31-4B8C-83A1-F6EECF244321}">
                <p14:modId xmlns:p14="http://schemas.microsoft.com/office/powerpoint/2010/main" val="2725078819"/>
              </p:ext>
            </p:extLst>
          </p:nvPr>
        </p:nvGraphicFramePr>
        <p:xfrm>
          <a:off x="735724" y="1354456"/>
          <a:ext cx="10096938" cy="4657461"/>
        </p:xfrm>
        <a:graphic>
          <a:graphicData uri="http://schemas.openxmlformats.org/drawingml/2006/table">
            <a:tbl>
              <a:tblPr firstRow="1" bandRow="1">
                <a:tableStyleId>{5DA37D80-6434-44D0-A028-1B22A696006F}</a:tableStyleId>
              </a:tblPr>
              <a:tblGrid>
                <a:gridCol w="5048469">
                  <a:extLst>
                    <a:ext uri="{9D8B030D-6E8A-4147-A177-3AD203B41FA5}">
                      <a16:colId xmlns:a16="http://schemas.microsoft.com/office/drawing/2014/main" val="2137617283"/>
                    </a:ext>
                  </a:extLst>
                </a:gridCol>
                <a:gridCol w="5048469">
                  <a:extLst>
                    <a:ext uri="{9D8B030D-6E8A-4147-A177-3AD203B41FA5}">
                      <a16:colId xmlns:a16="http://schemas.microsoft.com/office/drawing/2014/main" val="1940549294"/>
                    </a:ext>
                  </a:extLst>
                </a:gridCol>
              </a:tblGrid>
              <a:tr h="4657461">
                <a:tc>
                  <a:txBody>
                    <a:bodyPr/>
                    <a:lstStyle/>
                    <a:p>
                      <a:endParaRPr lang="el-GR" dirty="0"/>
                    </a:p>
                  </a:txBody>
                  <a:tcPr/>
                </a:tc>
                <a:tc>
                  <a:txBody>
                    <a:bodyPr/>
                    <a:lstStyle/>
                    <a:p>
                      <a:endParaRPr lang="el-GR" dirty="0"/>
                    </a:p>
                  </a:txBody>
                  <a:tcPr/>
                </a:tc>
                <a:extLst>
                  <a:ext uri="{0D108BD9-81ED-4DB2-BD59-A6C34878D82A}">
                    <a16:rowId xmlns:a16="http://schemas.microsoft.com/office/drawing/2014/main" val="2610184748"/>
                  </a:ext>
                </a:extLst>
              </a:tr>
            </a:tbl>
          </a:graphicData>
        </a:graphic>
      </p:graphicFrame>
      <p:pic>
        <p:nvPicPr>
          <p:cNvPr id="5" name="Εικόνα 4">
            <a:extLst>
              <a:ext uri="{FF2B5EF4-FFF2-40B4-BE49-F238E27FC236}">
                <a16:creationId xmlns:a16="http://schemas.microsoft.com/office/drawing/2014/main" id="{5E01ADC2-2788-A913-E29E-7176004E2011}"/>
              </a:ext>
            </a:extLst>
          </p:cNvPr>
          <p:cNvPicPr>
            <a:picLocks noChangeAspect="1"/>
          </p:cNvPicPr>
          <p:nvPr/>
        </p:nvPicPr>
        <p:blipFill>
          <a:blip r:embed="rId2"/>
          <a:stretch>
            <a:fillRect/>
          </a:stretch>
        </p:blipFill>
        <p:spPr>
          <a:xfrm>
            <a:off x="952888" y="1529366"/>
            <a:ext cx="4523001" cy="3974178"/>
          </a:xfrm>
          <a:prstGeom prst="rect">
            <a:avLst/>
          </a:prstGeom>
        </p:spPr>
      </p:pic>
      <p:pic>
        <p:nvPicPr>
          <p:cNvPr id="7" name="Εικόνα 6">
            <a:extLst>
              <a:ext uri="{FF2B5EF4-FFF2-40B4-BE49-F238E27FC236}">
                <a16:creationId xmlns:a16="http://schemas.microsoft.com/office/drawing/2014/main" id="{91028A76-584D-45C9-49F4-03ACAE7EC060}"/>
              </a:ext>
            </a:extLst>
          </p:cNvPr>
          <p:cNvPicPr>
            <a:picLocks noChangeAspect="1"/>
          </p:cNvPicPr>
          <p:nvPr/>
        </p:nvPicPr>
        <p:blipFill>
          <a:blip r:embed="rId3"/>
          <a:stretch>
            <a:fillRect/>
          </a:stretch>
        </p:blipFill>
        <p:spPr>
          <a:xfrm>
            <a:off x="6096000" y="1711594"/>
            <a:ext cx="4404575" cy="2846231"/>
          </a:xfrm>
          <a:prstGeom prst="rect">
            <a:avLst/>
          </a:prstGeom>
        </p:spPr>
      </p:pic>
    </p:spTree>
    <p:extLst>
      <p:ext uri="{BB962C8B-B14F-4D97-AF65-F5344CB8AC3E}">
        <p14:creationId xmlns:p14="http://schemas.microsoft.com/office/powerpoint/2010/main" val="359722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BA5D7-F8B2-4749-363B-77336B49FD8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8E07F89-156A-767E-A483-B4D8E56BEBE2}"/>
              </a:ext>
            </a:extLst>
          </p:cNvPr>
          <p:cNvSpPr>
            <a:spLocks noGrp="1"/>
          </p:cNvSpPr>
          <p:nvPr>
            <p:ph type="title"/>
          </p:nvPr>
        </p:nvSpPr>
        <p:spPr>
          <a:xfrm>
            <a:off x="2056897" y="208350"/>
            <a:ext cx="9447715" cy="811153"/>
          </a:xfrm>
        </p:spPr>
        <p:txBody>
          <a:bodyPr>
            <a:normAutofit fontScale="90000"/>
          </a:bodyPr>
          <a:lstStyle/>
          <a:p>
            <a:r>
              <a:rPr lang="el-GR" sz="5400" dirty="0"/>
              <a:t>ΠΑΡΑΔΕΙΓΜΑ</a:t>
            </a:r>
          </a:p>
        </p:txBody>
      </p:sp>
      <p:pic>
        <p:nvPicPr>
          <p:cNvPr id="6" name="Εικόνα 5">
            <a:extLst>
              <a:ext uri="{FF2B5EF4-FFF2-40B4-BE49-F238E27FC236}">
                <a16:creationId xmlns:a16="http://schemas.microsoft.com/office/drawing/2014/main" id="{73BDA52C-E343-1717-8737-EE58D640AAB1}"/>
              </a:ext>
            </a:extLst>
          </p:cNvPr>
          <p:cNvPicPr>
            <a:picLocks noChangeAspect="1"/>
          </p:cNvPicPr>
          <p:nvPr/>
        </p:nvPicPr>
        <p:blipFill>
          <a:blip r:embed="rId2"/>
          <a:stretch>
            <a:fillRect/>
          </a:stretch>
        </p:blipFill>
        <p:spPr>
          <a:xfrm>
            <a:off x="1378927" y="1446355"/>
            <a:ext cx="4593148" cy="3739487"/>
          </a:xfrm>
          <a:prstGeom prst="rect">
            <a:avLst/>
          </a:prstGeom>
        </p:spPr>
      </p:pic>
      <p:pic>
        <p:nvPicPr>
          <p:cNvPr id="9" name="Εικόνα 8">
            <a:extLst>
              <a:ext uri="{FF2B5EF4-FFF2-40B4-BE49-F238E27FC236}">
                <a16:creationId xmlns:a16="http://schemas.microsoft.com/office/drawing/2014/main" id="{1752AC32-BB36-D6B0-2D0C-A6D91BA39204}"/>
              </a:ext>
            </a:extLst>
          </p:cNvPr>
          <p:cNvPicPr>
            <a:picLocks noChangeAspect="1"/>
          </p:cNvPicPr>
          <p:nvPr/>
        </p:nvPicPr>
        <p:blipFill>
          <a:blip r:embed="rId3"/>
          <a:stretch>
            <a:fillRect/>
          </a:stretch>
        </p:blipFill>
        <p:spPr>
          <a:xfrm>
            <a:off x="6419156" y="1446356"/>
            <a:ext cx="4574665" cy="3739488"/>
          </a:xfrm>
          <a:prstGeom prst="rect">
            <a:avLst/>
          </a:prstGeom>
        </p:spPr>
      </p:pic>
    </p:spTree>
    <p:extLst>
      <p:ext uri="{BB962C8B-B14F-4D97-AF65-F5344CB8AC3E}">
        <p14:creationId xmlns:p14="http://schemas.microsoft.com/office/powerpoint/2010/main" val="3011161508"/>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432</TotalTime>
  <Words>2275</Words>
  <Application>Microsoft Office PowerPoint</Application>
  <PresentationFormat>Ευρεία οθόνη</PresentationFormat>
  <Paragraphs>173</Paragraphs>
  <Slides>42</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42</vt:i4>
      </vt:variant>
    </vt:vector>
  </HeadingPairs>
  <TitlesOfParts>
    <vt:vector size="49" baseType="lpstr">
      <vt:lpstr>Arial</vt:lpstr>
      <vt:lpstr>Calibri</vt:lpstr>
      <vt:lpstr>Century Gothic</vt:lpstr>
      <vt:lpstr>Tahoma</vt:lpstr>
      <vt:lpstr>Wingdings</vt:lpstr>
      <vt:lpstr>Wingdings 3</vt:lpstr>
      <vt:lpstr>Θρόισμα</vt:lpstr>
      <vt:lpstr>ΕΝΟΤΗΤΑ 9</vt:lpstr>
      <vt:lpstr>ΤΟ ΠΕΡΙΒΑΛΛΟΝ ΠΡΟΓΡΑΜΜΑΤΙΣΜΟΥ SCRATCH</vt:lpstr>
      <vt:lpstr>ΠΕΡΙΒΑΛΛΟΝ SCRATCH</vt:lpstr>
      <vt:lpstr>ΨΗΦΙΑΚΗ ΑΦΗΓΗΣΗ ΣΤΟ SCRATCH</vt:lpstr>
      <vt:lpstr>ΨΗΦΙΑΚΗ ΑΦΗΓΗΣΗ ΣΤΟ SCRATCH</vt:lpstr>
      <vt:lpstr>ΨΗΦΙΑΚΗ ΑΦΗΓΗΣΗ ΣΤΟ SCRATCH</vt:lpstr>
      <vt:lpstr>ΠΑΡΑΔΕΙΓΜΑ</vt:lpstr>
      <vt:lpstr>ΠΑΡΑΔΕΙΓΜΑ</vt:lpstr>
      <vt:lpstr>ΠΑΡΑΔΕΙΓΜΑ</vt:lpstr>
      <vt:lpstr>ΣΧΕΔΙΑΖΟΝΤΑΣ ΕΝΑ CHATBOT</vt:lpstr>
      <vt:lpstr>ΣΧΕΔΙΑΖΟΝΤΑΣ ΕΝΑ CHATBOT</vt:lpstr>
      <vt:lpstr>ΑΠΛΗ ΕΚΔΟΣΗ CHATBOT</vt:lpstr>
      <vt:lpstr>ΟΜΑΔΑ ΕΝΤΟΛΩΝ ΜΕ ΛΕΙΤΟΥΡΓΙΕΣ ΠΕΝΑΣ   </vt:lpstr>
      <vt:lpstr>ΑΣΚΗΣΗ 1</vt:lpstr>
      <vt:lpstr>ΑΣΚΗΣΗ 1</vt:lpstr>
      <vt:lpstr>ΑΣΚΗΣΗ 2</vt:lpstr>
      <vt:lpstr>ΑΣΚΗΣΗ 2</vt:lpstr>
      <vt:lpstr>ΑΣΚΗΣΗ 2</vt:lpstr>
      <vt:lpstr>ΑΣΚΗΣΗ 3</vt:lpstr>
      <vt:lpstr>ΑΣΚΗΣΗ 3</vt:lpstr>
      <vt:lpstr>ΑΣΚΗΣΗ 3</vt:lpstr>
      <vt:lpstr>ΔΡΑΣΤΗΡΙΟΤΗΤΑ 1</vt:lpstr>
      <vt:lpstr>ΔΡΑΣΤΗΡΙΟΤΗΤΑ 2</vt:lpstr>
      <vt:lpstr>ΔΡΑΣΤΗΡΙΟΤΗΤΑ 3</vt:lpstr>
      <vt:lpstr>Η ΕΝΝΟΙΑ ΤΗΣ ΜΕΤΑΒΛΗΤΗΣ </vt:lpstr>
      <vt:lpstr>Η ΕΝΝΟΙΑ ΤΗΣ ΜΕΤΑΒΛΗΤΗΣ</vt:lpstr>
      <vt:lpstr>Παρουσίαση του PowerPoint</vt:lpstr>
      <vt:lpstr>Η ΕΝΝΟΙΑ ΤΗΣ ΜΕΤΑΒΛΗΤΗΣ</vt:lpstr>
      <vt:lpstr>ΤΕΛΕΣΤΕΣ ΠΡΑΞΕΩΝ</vt:lpstr>
      <vt:lpstr>ΔΡΑΣΤΗΡΙΟΤΗΤΑ 4 Ποιες είναι οι τελικές τιμές των μεταβλητών μετά την εκτέλεση των παρακάτω προγραμμάτων;   </vt:lpstr>
      <vt:lpstr>ΔΡΑΣΤΗΡΙΟΤΗΤΑ 5 Να αναπτύξετε προγράμματα σε Scratch, τα οποία θα εμφανίζουν κάθε ένα από τα παρακάτω σχήματα.    </vt:lpstr>
      <vt:lpstr>ΔΡΑΣΤΗΡΙΟΤΗΤΑ 6 Τι υπολογίζουν και εμφανίζουν τα παρακάτω προγράμματα; Να εξηγήσετε τη λειτουργία τους.    </vt:lpstr>
      <vt:lpstr>Η ΩΡΑ ΤΩΝ ΑΠΟΦΑΣΕΩΝ</vt:lpstr>
      <vt:lpstr>Η ΩΡΑ ΤΩΝ ΑΠΟΦΑΣΕΩΝ</vt:lpstr>
      <vt:lpstr>Η ΩΡΑ ΤΩΝ ΑΠΟΦΑΣΕΩΝ</vt:lpstr>
      <vt:lpstr>Η ΩΡΑ ΤΩΝ ΑΠΟΦΑΣΕΩΝ</vt:lpstr>
      <vt:lpstr>Η ΩΡΑ ΤΩΝ ΑΠΟΦΑΣΕΩΝ</vt:lpstr>
      <vt:lpstr>ΔΡΑΣΤΗΡΙΟΤΗΤΑ 7</vt:lpstr>
      <vt:lpstr>ΔΡΑΣΤΗΡΙΟΤΗΤΑ 8</vt:lpstr>
      <vt:lpstr>ΧΕΙΡΙΣΜΟΣ ΓΕΓΟΝΟΤΩΝ</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dc:creator>
  <cp:lastModifiedBy>ΕΛΕΝΗ</cp:lastModifiedBy>
  <cp:revision>70</cp:revision>
  <dcterms:created xsi:type="dcterms:W3CDTF">2024-11-17T16:11:21Z</dcterms:created>
  <dcterms:modified xsi:type="dcterms:W3CDTF">2025-01-02T16:17:00Z</dcterms:modified>
</cp:coreProperties>
</file>