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1" r:id="rId3"/>
    <p:sldId id="293" r:id="rId4"/>
    <p:sldId id="304" r:id="rId5"/>
    <p:sldId id="291" r:id="rId6"/>
    <p:sldId id="301" r:id="rId7"/>
    <p:sldId id="303" r:id="rId8"/>
    <p:sldId id="292" r:id="rId9"/>
    <p:sldId id="294" r:id="rId10"/>
    <p:sldId id="302" r:id="rId11"/>
    <p:sldId id="305" r:id="rId12"/>
    <p:sldId id="29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782" autoAdjust="0"/>
  </p:normalViewPr>
  <p:slideViewPr>
    <p:cSldViewPr snapToGrid="0">
      <p:cViewPr varScale="1">
        <p:scale>
          <a:sx n="63" d="100"/>
          <a:sy n="63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8EE9C-FB8D-49EA-A291-727D0C38CBBD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60DFE-6CA2-48AD-BFB7-EF841EF967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460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277B2-B5B8-4CB7-BF44-50F25C1F0F1C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4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F250-D378-4AC0-B92E-3B9A69948F2C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7FB9-2B38-4C1F-AE9C-C872DEA87C52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607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731-40BF-4D8C-A060-9C70833547A4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4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CCA7-19E1-4CB9-BA1D-EB7FD871B8DB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2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FA62-F515-4A37-8C35-013F82D7847E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0609-E1DE-4963-AED1-565C72B8EDD3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5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3ADA-4A0D-4D9A-B32C-6B0D4E30869B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4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4DB6-DD9F-4AAD-B81F-36BB54F372BB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6ED9-C71F-4D19-98A8-E90E81484D62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1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7425-0B09-4F9A-8276-1A8C96403D69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7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9B8F-28BD-4E98-8B4B-16953CCE4BA8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4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ADFA-956D-44D3-A1D4-D46AC4CA0943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5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85F8E-92F6-46B5-A131-6CA76CC9BD73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6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9B-75B8-4AA1-8325-40F75661FFA2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9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DD3E-D348-40FB-AC24-D1E623666A2A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AD6C4-D2BD-4EBD-944E-04AB1F65C409}" type="datetime1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4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OHxfVIjHyY&amp;t=153s" TargetMode="External"/><Relationship Id="rId2" Type="http://schemas.openxmlformats.org/officeDocument/2006/relationships/hyperlink" Target="https://www.youtube.com/watch?v=icBdLiaF5vg&amp;t=170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quizizz.com/joi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admin/quiz/67ae16895bbd5c4282849f1f?searchLocale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ynomia.gr/elliniki-astynomia/eidikes-ypiresies/diefthynsi-dioxis-ilektronikou-egklimato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88F4CB-FF11-DF5E-33BB-590A138FE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6600" b="1" dirty="0"/>
              <a:t>Ενότητα 6.3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A4EFA80-44F5-D2ED-0EEB-5F243A6EE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4925" y="4777379"/>
            <a:ext cx="9549688" cy="1126283"/>
          </a:xfrm>
        </p:spPr>
        <p:txBody>
          <a:bodyPr>
            <a:noAutofit/>
          </a:bodyPr>
          <a:lstStyle/>
          <a:p>
            <a:r>
              <a:rPr lang="el-GR" sz="3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Επίπεδα ασφάλειας και εφαρμογή τους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A4B96E9-554C-C9F9-0ABE-08B454017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BE6C20-4EA8-EE8B-5840-AA2049B0F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7440" y="1463040"/>
            <a:ext cx="9127172" cy="4448182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Ας παρακολουθήσουμε ένα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τις έννοιες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Phishing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Smising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στον σύνδεσμο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l-GR" sz="2400" u="sng" kern="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https://www.youtube.com/watch?v=icBdLiaF5vg&amp;t=170s</a:t>
            </a:r>
            <a:r>
              <a:rPr lang="el-GR" sz="2400" u="sng" kern="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l-G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ένα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</a:t>
            </a:r>
            <a:r>
              <a:rPr lang="el-G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το πως να ορίζουμε ασφαλείς κωδικούς στον σύνδεσμο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l-GR" sz="2400" u="sng" kern="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https://www.youtube.com/watch?v=FOHxfVIjHyY&amp;t=153s</a:t>
            </a:r>
            <a:r>
              <a:rPr lang="el-GR" sz="2400" u="sng" kern="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endParaRPr lang="el-GR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D4CE860-8136-A88B-F31E-26D72019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5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D774B-0530-BF37-6636-2528DA583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35B3424-6399-2D9F-9EF7-DD336100C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Quiz </a:t>
            </a:r>
            <a:r>
              <a:rPr lang="el-GR" sz="4400" dirty="0"/>
              <a:t>στο </a:t>
            </a:r>
            <a:r>
              <a:rPr lang="en-US" sz="4400" dirty="0"/>
              <a:t>Quizizz</a:t>
            </a:r>
            <a:endParaRPr lang="el-GR" sz="4400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EE58B4E-BF6B-AC5A-8FCF-E7E6E7042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768" y="2133600"/>
            <a:ext cx="10290048" cy="377762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Είστε έτοιμοι να παίξουμε;</a:t>
            </a:r>
          </a:p>
          <a:p>
            <a:pPr algn="l"/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Πληκτρολογήστε τη διεύθυνση </a:t>
            </a:r>
            <a:r>
              <a:rPr lang="el-GR" sz="2400" b="0" i="0" u="sng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quizizz.com/</a:t>
            </a:r>
            <a:r>
              <a:rPr lang="el-GR" sz="2400" b="0" i="0" u="sng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join</a:t>
            </a:r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/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και εισάγετε τον κωδικό που βλέπετε στον </a:t>
            </a:r>
            <a:r>
              <a:rPr lang="el-GR" sz="2400" b="0" i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διαδραστικό</a:t>
            </a:r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l"/>
            <a:r>
              <a:rPr lang="el-GR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Μόλις συνδεθείτε όλοι, ξεκινάμε</a:t>
            </a:r>
            <a:r>
              <a:rPr lang="en-US" sz="2400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l-GR" sz="2400" b="0" i="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A3949364-2EA4-81A3-BEC5-A15B1582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45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09BB60BC-6F1E-CE45-F283-F7D9DFC1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Quiz </a:t>
            </a:r>
            <a:r>
              <a:rPr lang="el-GR" sz="5400" dirty="0"/>
              <a:t>στο </a:t>
            </a:r>
            <a:r>
              <a:rPr lang="en-US" sz="5400" dirty="0"/>
              <a:t>Quizizz</a:t>
            </a:r>
            <a:endParaRPr lang="el-GR" sz="5400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695BC0BA-8523-3455-57B0-452AEEF27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768" y="2133600"/>
            <a:ext cx="10290048" cy="377762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3200" b="1" dirty="0">
                <a:hlinkClick r:id="rId2"/>
              </a:rPr>
              <a:t>https://quizizz.com/admin/quiz/67ae16895bbd5c4282849f1f?searchLocale=</a:t>
            </a:r>
            <a:r>
              <a:rPr lang="en-US" sz="3200" b="1" dirty="0"/>
              <a:t> </a:t>
            </a:r>
            <a:endParaRPr lang="el-GR" sz="3200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B0FD059-1A8D-FD15-1C11-F63CFBCD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559F7-9A30-6158-DE14-C2D02A483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E4DAA6-4FDE-2FFB-BE46-E7983539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55" y="492129"/>
            <a:ext cx="9669517" cy="1126464"/>
          </a:xfrm>
        </p:spPr>
        <p:txBody>
          <a:bodyPr>
            <a:noAutofit/>
          </a:bodyPr>
          <a:lstStyle/>
          <a:p>
            <a:r>
              <a:rPr lang="el-GR" dirty="0"/>
              <a:t>Απειλές σε επίπεδο υπολογιστή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D1DA76-66FD-0DBC-A9E7-3C6F0EFB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55" y="1760795"/>
            <a:ext cx="9822957" cy="401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Ο υπολογιστής μας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μπορεί </a:t>
            </a:r>
          </a:p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να «κολλήσει»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ιούς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σκουλήκια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κ.α.</a:t>
            </a:r>
          </a:p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να τύχει εγκατάστασης λογισμικού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δούρειου ίππου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l-GR" sz="24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Phishing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κ.α. </a:t>
            </a:r>
          </a:p>
          <a:p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να δεχτεί επίθεση από κακόβουλο λογισμικό τύπου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RansomeWare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όπου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κλειδώνει τον χρήστη έξω από το σύστημά του με αποτέλεσμα να μην μπορεί να έχει πρόσβαση στα αρχεία του</a:t>
            </a:r>
          </a:p>
          <a:p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ε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πιπρόσθετα, κίνδυνο συνιστά κάθε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μολυσμένη συσκευή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που συνδέεται στο σύστημά μας, όπως τα USB </a:t>
            </a:r>
            <a:r>
              <a:rPr lang="el-G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sticks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3F13A4A-B025-5418-539E-B8FD74F8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2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EFAF8-65B6-3244-3674-B37FAA7D8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3620EA-C5DA-29C8-FF5A-07D880F9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609" y="173889"/>
            <a:ext cx="9669517" cy="678303"/>
          </a:xfrm>
        </p:spPr>
        <p:txBody>
          <a:bodyPr>
            <a:noAutofit/>
          </a:bodyPr>
          <a:lstStyle/>
          <a:p>
            <a:r>
              <a:rPr lang="el-GR" dirty="0"/>
              <a:t>Ασφάλεια σε επίπεδο υπολογιστή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747EEB-BA57-D7C1-F97F-7DD86193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69" y="1522530"/>
            <a:ext cx="10489324" cy="3627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Σε ό,τι αφορά στην </a:t>
            </a:r>
            <a:r>
              <a:rPr lang="el-GR" sz="2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προστασία σε επίπεδο προσωπικού υπολογιστή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ένας χρήστης θα πρέπει να έχει ενεργοποιημένες τις ενημερώσεις του λειτουργικού συστήματος.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Με αυτό τον τρόπο η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εταιρεία του λειτουργικού εντοπίζει πιθανές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ευπάθειες του συστήματος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και τις διορθώνει. </a:t>
            </a:r>
          </a:p>
          <a:p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χρήστης πρέπει να έχει εγκαταστήσει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Αντιϊκό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Λογισμικό (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antivirus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σύστημα του, έτσι ώστε να προστατεύεται από ιούς, σκουλήκια κ.α.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Avast, Norton, Panda, AVG, 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BitDefender</a:t>
            </a:r>
            <a:endParaRPr lang="el-GR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A2F20B3-5F4A-2A3E-61DF-B9CE2ED7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885B8-F78B-40CB-64D7-BF913B5B5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EFE68E-6F3E-BD6D-FA00-045B979C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609" y="173889"/>
            <a:ext cx="9669517" cy="678303"/>
          </a:xfrm>
        </p:spPr>
        <p:txBody>
          <a:bodyPr>
            <a:noAutofit/>
          </a:bodyPr>
          <a:lstStyle/>
          <a:p>
            <a:r>
              <a:rPr lang="el-GR" dirty="0"/>
              <a:t>Ασφάλεια σε επίπεδο υπολογιστή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D06575-103E-CC82-7874-E47F7A249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917" y="1170432"/>
            <a:ext cx="10489324" cy="3990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Microsoft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Defender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είναι δωρεάν λογισμικό προστασίας που περιλαμβάνεται στο Windows και ενημερώνεται αυτόματα μέσω Windows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πεδίο ΑΝΑΖΗΤΗΣΗ των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 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πληκτρολογούμε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ΑΣΦΑΛΕΙΑ ΤΩΝ 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 SECURITY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/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παράθυρο που ανοίγει επιλέγουμε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ΠΡΟΣΤΑΣΙΑ ΑΠΟ ΙΟΥΣ ΚΑΙ ΑΠΕΙΛΕΣ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VIRUS AND THREATS PROTECTION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/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στο πεδίο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ΤΡΕΧΟΥΣΕΣ ΑΠΕΙΛΕΣ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CURRENTS THREATS)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κλικ στο κουμπί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ΓΡΗΓΟΡΗ ΣΑΡΩΣΗ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SCAN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C49DA1A-F9A4-6F46-7046-472C8606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6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02BCD-5371-AAD9-CAA6-96FE588F5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848FB2-8061-9292-DC12-EDE9AFF2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607959" cy="1280890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Ασφάλεια σε επίπεδο υπολογιστή και δικτύου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56CCC0-543C-17B7-BFE5-09747175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138" y="1676710"/>
            <a:ext cx="8313684" cy="4934295"/>
          </a:xfrm>
        </p:spPr>
        <p:txBody>
          <a:bodyPr>
            <a:normAutofit/>
          </a:bodyPr>
          <a:lstStyle/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Στον υπολογιστή πρέπει να υπάρχει εγκατεστημένο και </a:t>
            </a:r>
            <a:r>
              <a:rPr lang="el-G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τo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τείχος προστασίας (</a:t>
            </a:r>
            <a:r>
              <a:rPr lang="el-GR" sz="24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Firewall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el-GR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που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λειτουργεί ως τείχος προστασίας</a:t>
            </a:r>
            <a:r>
              <a:rPr lang="el-GR" sz="24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από μη εξουσιοδοτημένους χρήστες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Επιτρέπει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πρόσβαση μόνο σε συγκεκριμένες διευθύνσεις του δικτύου και σε συγκεκριμένες υπηρεσίες και απαγορεύει οτιδήποτε άλλο.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Κάθε οικιακός υπολογιστής έχει ενσωματωμένο τείχος προστασίας στο λειτουργικό σύστημα, ωστόσο αν ο χρήστης επιθυμεί μπορεί να εγκαταστήσει επιπλέον λογισμικό προστασίας στο σύστημά του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75BDD428-E46B-1975-284C-AE37DD191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652" y="2792719"/>
            <a:ext cx="1924204" cy="1924204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CA2A585-4EDC-2E27-241C-67824E80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7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4A944-3EC0-AAC0-6D6F-700ECB231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B576E5-C30E-0DAF-432C-EECC5E0B6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607959" cy="1280890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Ασφάλεια σε επίπεδο υπολογιστή και δικτύου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408D55-AAFF-D05A-ACB0-D3D47599C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138" y="1676711"/>
            <a:ext cx="8313684" cy="427298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l-GR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Ενεργοποίηση/ Απενεργοποίηση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Firewall:</a:t>
            </a:r>
          </a:p>
          <a:p>
            <a:pPr lvl="1"/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πεδίο ΑΝΑΖΗΤΗΣΗ των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 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πληκτρολογούμε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ΑΣΦΑΛΕΙΑ ΤΩΝ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Windows Security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ΤΕΙΧΟΣ ΠΡΟΣΤΑΣΙΑΣ &amp; ΠΡΟΣΤΑΣΙΑ ΔΙΚΤΥΟΥ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Εμφανίζει τον τύπο δικτύου στο οποίο είμαστε συνδεδεμένοι τη συγκεκριμένη  στιγμή (Δίκτυο Τομέα, Ιδιωτικό, Δημόσιο) και το οποίο επιλέγουμε με κλικ</a:t>
            </a:r>
          </a:p>
          <a:p>
            <a:pPr lvl="1"/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περιοχή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Microsoft Defender Firewall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αλλάζουμε τη ρύθμιση σε ΕΝΕΡΓΟ ή το απενεργοποιούμε. </a:t>
            </a:r>
          </a:p>
          <a:p>
            <a:pPr marL="457200" lvl="1" indent="0">
              <a:buNone/>
            </a:pPr>
            <a:endParaRPr lang="el-GR" sz="2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E01A51BE-528A-A7E2-6E30-95B9E84C9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652" y="2792719"/>
            <a:ext cx="1924204" cy="1924204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556F7CD-717C-2C0A-0271-4B02B9EB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7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46C4A1-D5A3-267C-D688-2500A0B5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Προστασία στον </a:t>
            </a:r>
            <a:r>
              <a:rPr lang="el-GR" dirty="0" err="1"/>
              <a:t>φυλλομετρητή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43AF81-87B1-077D-52F3-56821614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905000"/>
            <a:ext cx="9736836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Microsoft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Edge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, το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Microsoft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Defender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SmartScreen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συμβάλλει στην προστασία της ασφάλειάς σας από τοποθεσίες και λογισμικό ηλεκτρονικού ψαρέματος.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να το ενεργοποιήσετε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απενεργοποιήσετε:</a:t>
            </a:r>
          </a:p>
          <a:p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ΡΥΘΜΙΣΕΙΣ ΚΑΙ ΠΕΡΙΣΣΟΤΕΡΑ (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SETTINGS &amp; MORE)</a:t>
            </a:r>
          </a:p>
          <a:p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ΡΥΘΜΙΣΕΙΣ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(SETTTINGS)</a:t>
            </a:r>
          </a:p>
          <a:p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ΠΡΟΣΤΑΣΙΑ ΠΡΟΣΩΠΙΚΩΝ ΔΕΔΟΜΕΝΩΝ, ΑΝΑΖΗΤΗΣΗ ΚΑΙ ΥΠΗΡΕΣΙΕΣ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(PRIVACY, SEARCH &amp; SETTINGS)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ΑΣΦΑΛΕΙΑ (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SECURITY)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ΕΝΕΡΓΟΠΟΙΗΣΤΕ Η ΑΠΕΝΕΡΓΟΠΟΙΗΣΤΕ ΤΟ 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MICROSOFT DEFENDER SMARTSCREEN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679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F906E-98B7-F59E-6538-1E94CE5C5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8689E0-9FDC-CABF-7F2B-3694EEA5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357337" cy="1280890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Μέτρα ασφάλειας του Υπολογιστή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7B1F7C-065B-1C3A-A6E2-46A29EDF9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55" y="1760794"/>
            <a:ext cx="9816661" cy="4934295"/>
          </a:xfrm>
        </p:spPr>
        <p:txBody>
          <a:bodyPr/>
          <a:lstStyle/>
          <a:p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Δε δίνουμε ποτέ και σε κανέναν τους κωδικούς μας!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Δε δίνουμε ποτέ τα προσωπικά μας στοιχεία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(ονοματεπώνυμο, τηλέφωνο, διεύθυνση κατοικίας, κωδικούς) στα Μέσα Κοινωνικής Δικτύωσης και καλό είναι να μην ανεβάζουμε φωτογραφίες. Επίσης, δεν κοινοποιούμε την πληροφορία ότι είμαστε διακοπές! 	</a:t>
            </a:r>
          </a:p>
          <a:p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Στην Ελληνική Αστυνομία λειτουργεί η Διεύθυνση Δίωξης Ηλεκτρονικού Εγκλήματος και εκεί μπορεί να απευθυνθεί οποιοσδήποτε θεωρεί ότι έχει υποστεί ζημία η </a:t>
            </a:r>
            <a:r>
              <a:rPr lang="el-G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ιδιωτικότητά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του. </a:t>
            </a:r>
          </a:p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https://www.astynomia.gr/elliniki-astynomia/eidikes-ypiresies/diefthynsi-dioxis-ilektronikou-egklimatos/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4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0F3C28-A92F-71C4-ABEC-092E8FDB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3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D2A65-F76E-15FB-B3DD-71329D57C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FD37EC-E468-E099-9E73-3B539CFE1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55" y="208349"/>
            <a:ext cx="9732579" cy="1410243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Μέτρα ασφάλειας στα Πληροφοριακά Συστήματα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F188EA-DBBD-837D-FF5C-56AFD59D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55" y="1760794"/>
            <a:ext cx="9816661" cy="4934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H χρήση της τεχνολογίας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SSO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Single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Sign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On) πάνω από πρωτόκολλο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SSL/TLS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σε συνδυασμό κυρίως με την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OTP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One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Password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) παρέχει μια πρόσθετη δικλείδα ασφαλείας στα πληροφοριακά συστήματα. </a:t>
            </a:r>
          </a:p>
          <a:p>
            <a:pPr marL="0" indent="0">
              <a:buNone/>
            </a:pPr>
            <a:r>
              <a:rPr lang="el-GR" sz="2400" u="sng" dirty="0">
                <a:solidFill>
                  <a:srgbClr val="000000"/>
                </a:solidFill>
                <a:latin typeface="Calibri" panose="020F0502020204030204" pitchFamily="34" charset="0"/>
              </a:rPr>
              <a:t>Παράδειγμα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Όταν επισκεπτόμαστε τον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ιστότοπο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του http://www.gov.gr, δίνουμε τους κωδικούς μας μία φορά (SSO) και συνδεόμαστε αυτόματα σε ασφαλή σύνδεση με πρωτόκολλο SSL/TLS στη διεύθυνση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https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://www.gov.gr/.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Επιπρόσθετα, έρχεται ένα μήνυμα OTP στο κινητό τηλέφωνο του χρήστη ως πρόσθετη μορφή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αυθεντικοποίησης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(έλεγχος ταυτότητας που επιβεβαιώνει ότι η πληροφορία προέρχεται από τον πραγματικό αποστολέα) και ζητείται, πέραν των κωδικών, και η καταχώρηση του αριθμού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OTP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49D0962-EFC1-A8A8-3BDA-E780C6252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4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791</Words>
  <Application>Microsoft Office PowerPoint</Application>
  <PresentationFormat>Ευρεία οθόνη</PresentationFormat>
  <Paragraphs>67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-apple-system</vt:lpstr>
      <vt:lpstr>Arial</vt:lpstr>
      <vt:lpstr>Calibri</vt:lpstr>
      <vt:lpstr>Century Gothic</vt:lpstr>
      <vt:lpstr>Wingdings</vt:lpstr>
      <vt:lpstr>Wingdings 3</vt:lpstr>
      <vt:lpstr>Θρόισμα</vt:lpstr>
      <vt:lpstr>Ενότητα 6.3 </vt:lpstr>
      <vt:lpstr>Απειλές σε επίπεδο υπολογιστή </vt:lpstr>
      <vt:lpstr>Ασφάλεια σε επίπεδο υπολογιστή </vt:lpstr>
      <vt:lpstr>Ασφάλεια σε επίπεδο υπολογιστή </vt:lpstr>
      <vt:lpstr>Ασφάλεια σε επίπεδο υπολογιστή και δικτύου </vt:lpstr>
      <vt:lpstr>Ασφάλεια σε επίπεδο υπολογιστή και δικτύου </vt:lpstr>
      <vt:lpstr>Προστασία στον φυλλομετρητή</vt:lpstr>
      <vt:lpstr>Μέτρα ασφάλειας του Υπολογιστή </vt:lpstr>
      <vt:lpstr>Μέτρα ασφάλειας στα Πληροφοριακά Συστήματα</vt:lpstr>
      <vt:lpstr>Παρουσίαση του PowerPoint</vt:lpstr>
      <vt:lpstr>Quiz στο Quizizz</vt:lpstr>
      <vt:lpstr>Quiz στο Quizizz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ΕΛΕΝΗ</dc:creator>
  <cp:lastModifiedBy>ΕΛΕΝΗ</cp:lastModifiedBy>
  <cp:revision>55</cp:revision>
  <dcterms:created xsi:type="dcterms:W3CDTF">2025-02-11T14:41:25Z</dcterms:created>
  <dcterms:modified xsi:type="dcterms:W3CDTF">2025-03-27T14:39:43Z</dcterms:modified>
</cp:coreProperties>
</file>