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1" r:id="rId3"/>
    <p:sldId id="289" r:id="rId4"/>
    <p:sldId id="290" r:id="rId5"/>
    <p:sldId id="308" r:id="rId6"/>
    <p:sldId id="307" r:id="rId7"/>
    <p:sldId id="293" r:id="rId8"/>
    <p:sldId id="301" r:id="rId9"/>
    <p:sldId id="304" r:id="rId10"/>
    <p:sldId id="303" r:id="rId11"/>
    <p:sldId id="291" r:id="rId12"/>
    <p:sldId id="306" r:id="rId13"/>
    <p:sldId id="305" r:id="rId14"/>
    <p:sldId id="297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782" autoAdjust="0"/>
  </p:normalViewPr>
  <p:slideViewPr>
    <p:cSldViewPr snapToGrid="0">
      <p:cViewPr varScale="1">
        <p:scale>
          <a:sx n="63" d="100"/>
          <a:sy n="63" d="100"/>
        </p:scale>
        <p:origin x="138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8EE9C-FB8D-49EA-A291-727D0C38CBBD}" type="datetimeFigureOut">
              <a:rPr lang="el-GR" smtClean="0"/>
              <a:t>6/4/2025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60DFE-6CA2-48AD-BFB7-EF841EF967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460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F3AE-D08C-4DC2-80B6-C6E84C4A3244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4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332E-4FDB-426A-8B39-D7D818EA3017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EB72-4EF8-4740-8BE0-000118E06A75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607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7DA-5A2C-4BA3-8E84-75DB6D8CE344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4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0BD-0F3F-4826-95B7-6AB58270BF55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2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6C2E-7473-4A18-A3D5-BCCCF38821D9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2539-ECC3-4364-BACD-1B79C1974974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5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F4D3-25BB-4922-9809-C261335721D0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4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25FD-0442-4767-A02F-06F8410328CF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A529-5353-4223-91FF-092493D4C382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1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8C4A5-9BF5-4F65-BFD6-13E8796EDE42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7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FC3A-82B3-4965-BE0E-8F23D9F95706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4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BC94-6379-4F2B-BDF8-BDBA503827DE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5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2D1-7100-438D-BEAD-111DB5AE60C9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6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748C-FC69-48A7-A551-947061065432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9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3A28-5058-4063-A5CB-1F288B67153C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5DB4-16A6-4927-BD06-352981BFC779}" type="datetime1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4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sMOZf4GN3oc#t=5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88F4CB-FF11-DF5E-33BB-590A138FE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6600" b="1" dirty="0"/>
              <a:t>Ενότητα 6.4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A4EFA80-44F5-D2ED-0EEB-5F243A6EE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4925" y="4777379"/>
            <a:ext cx="9549688" cy="1126283"/>
          </a:xfrm>
        </p:spPr>
        <p:txBody>
          <a:bodyPr>
            <a:noAutofit/>
          </a:bodyPr>
          <a:lstStyle/>
          <a:p>
            <a:r>
              <a:rPr lang="el-GR" sz="3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Κρυπτογραφία – Είδη Κρυπτογραφίας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1F3237E-367C-2066-6BA8-E289DE89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1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F2CE11-019F-D2DB-D021-62D8200D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344" y="624110"/>
            <a:ext cx="9895267" cy="814546"/>
          </a:xfrm>
        </p:spPr>
        <p:txBody>
          <a:bodyPr/>
          <a:lstStyle/>
          <a:p>
            <a:r>
              <a:rPr lang="el-GR" dirty="0"/>
              <a:t>Φύλλο εργασίας – Δραστηριότητα 1</a:t>
            </a:r>
          </a:p>
        </p:txBody>
      </p:sp>
      <p:graphicFrame>
        <p:nvGraphicFramePr>
          <p:cNvPr id="11" name="Πίνακας 10">
            <a:extLst>
              <a:ext uri="{FF2B5EF4-FFF2-40B4-BE49-F238E27FC236}">
                <a16:creationId xmlns:a16="http://schemas.microsoft.com/office/drawing/2014/main" id="{7F495384-4AFE-3112-B2C8-025CE7316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989082"/>
              </p:ext>
            </p:extLst>
          </p:nvPr>
        </p:nvGraphicFramePr>
        <p:xfrm>
          <a:off x="1853184" y="3204972"/>
          <a:ext cx="9895272" cy="250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303">
                  <a:extLst>
                    <a:ext uri="{9D8B030D-6E8A-4147-A177-3AD203B41FA5}">
                      <a16:colId xmlns:a16="http://schemas.microsoft.com/office/drawing/2014/main" val="917814229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4204232225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974234177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2311269562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22167215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484317830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2864400187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818797210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707300155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2181067790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599494231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2057651529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838862865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604492302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872040585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513565947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255373166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129120405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1574529978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122370774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596196756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2812688739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2218518338"/>
                    </a:ext>
                  </a:extLst>
                </a:gridCol>
                <a:gridCol w="412303">
                  <a:extLst>
                    <a:ext uri="{9D8B030D-6E8A-4147-A177-3AD203B41FA5}">
                      <a16:colId xmlns:a16="http://schemas.microsoft.com/office/drawing/2014/main" val="3447785705"/>
                    </a:ext>
                  </a:extLst>
                </a:gridCol>
              </a:tblGrid>
              <a:tr h="833628">
                <a:tc>
                  <a:txBody>
                    <a:bodyPr/>
                    <a:lstStyle/>
                    <a:p>
                      <a:r>
                        <a:rPr lang="el-GR" sz="2400" dirty="0"/>
                        <a:t>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Β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Γ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Δ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Ε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Ζ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Η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Θ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Ι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Κ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Λ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Μ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Ν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Ξ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Ο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Ρ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Σ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Τ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Υ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Φ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Χ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Ψ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Ω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525041"/>
                  </a:ext>
                </a:extLst>
              </a:tr>
              <a:tr h="833628"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Θ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Ω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Χ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Ξ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Τ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Ο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Τ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Χ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Η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Φ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Ν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Τ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>
                          <a:solidFill>
                            <a:schemeClr val="bg1"/>
                          </a:solidFill>
                        </a:rPr>
                        <a:t>Χ</a:t>
                      </a:r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60473"/>
                  </a:ext>
                </a:extLst>
              </a:tr>
              <a:tr h="833628"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746128"/>
                  </a:ext>
                </a:extLst>
              </a:tr>
            </a:tbl>
          </a:graphicData>
        </a:graphic>
      </p:graphicFrame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4516226C-AC5E-D54F-B731-B6F7810E4782}"/>
              </a:ext>
            </a:extLst>
          </p:cNvPr>
          <p:cNvSpPr txBox="1">
            <a:spLocks/>
          </p:cNvSpPr>
          <p:nvPr/>
        </p:nvSpPr>
        <p:spPr>
          <a:xfrm>
            <a:off x="1609344" y="1840992"/>
            <a:ext cx="9497568" cy="11338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l-GR" sz="2800" u="sng" dirty="0">
                <a:solidFill>
                  <a:schemeClr val="tx1"/>
                </a:solidFill>
                <a:latin typeface="Arial" panose="020B0604020202020204" pitchFamily="34" charset="0"/>
              </a:rPr>
              <a:t>Κλειδί</a:t>
            </a:r>
            <a:r>
              <a:rPr lang="el-GR" sz="2800" dirty="0">
                <a:solidFill>
                  <a:schemeClr val="tx1"/>
                </a:solidFill>
                <a:latin typeface="Arial" panose="020B0604020202020204" pitchFamily="34" charset="0"/>
              </a:rPr>
              <a:t>: </a:t>
            </a:r>
            <a:r>
              <a:rPr lang="el-GR" sz="2800" b="1" dirty="0">
                <a:solidFill>
                  <a:schemeClr val="tx1"/>
                </a:solidFill>
                <a:latin typeface="Arial" panose="020B0604020202020204" pitchFamily="34" charset="0"/>
              </a:rPr>
              <a:t>μετατόπιση 4 γράμματα</a:t>
            </a:r>
            <a:r>
              <a:rPr lang="el-GR" sz="2800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</a:p>
          <a:p>
            <a:pPr marL="0" indent="0">
              <a:buFont typeface="Wingdings 3" charset="2"/>
              <a:buNone/>
            </a:pPr>
            <a:r>
              <a:rPr lang="el-GR" sz="2800" dirty="0">
                <a:solidFill>
                  <a:schemeClr val="tx1"/>
                </a:solidFill>
                <a:latin typeface="Arial" panose="020B0604020202020204" pitchFamily="34" charset="0"/>
              </a:rPr>
              <a:t>Αποκρυπτογραφείστε τη φράση της 2ης γραμμής</a:t>
            </a:r>
          </a:p>
          <a:p>
            <a:pPr marL="0" indent="0">
              <a:buFont typeface="Wingdings 3" charset="2"/>
              <a:buNone/>
            </a:pP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7A215250-F5F0-A2A8-45A2-F48D6E3A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7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02BCD-5371-AAD9-CAA6-96FE588F5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848FB2-8061-9292-DC12-EDE9AFF2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138338"/>
            <a:ext cx="9607959" cy="1093054"/>
          </a:xfrm>
        </p:spPr>
        <p:txBody>
          <a:bodyPr>
            <a:normAutofit/>
          </a:bodyPr>
          <a:lstStyle/>
          <a:p>
            <a:r>
              <a:rPr lang="el-GR" sz="4900" dirty="0"/>
              <a:t>Ασύμμετρη 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56CCC0-543C-17B7-BFE5-09747175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754" y="1489240"/>
            <a:ext cx="9950774" cy="4589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</a:rPr>
              <a:t>Με την πάροδο του χρόνου οι </a:t>
            </a:r>
            <a:r>
              <a:rPr lang="el-GR" sz="2800" dirty="0" err="1">
                <a:solidFill>
                  <a:schemeClr val="tx1"/>
                </a:solidFill>
              </a:rPr>
              <a:t>κρυπταναλυτές</a:t>
            </a:r>
            <a:r>
              <a:rPr lang="el-GR" sz="2800" dirty="0">
                <a:solidFill>
                  <a:schemeClr val="tx1"/>
                </a:solidFill>
              </a:rPr>
              <a:t> έβρισκαν σχετικά εύκολα τρόπους να ξεκλειδώνουν τέτοια μηνύματα κοιτάζοντας την συχνότητα εμφάνισης των γραμμάτων στα γνωστά κείμενα. </a:t>
            </a:r>
          </a:p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</a:rPr>
              <a:t>Έτσι δημιουργήθηκε η ανάγκη για νέες μεθόδους πιο πολύπλοκες και συνεπώς πιο δύσκολες.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37324B3-3882-219E-4757-443DA436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7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778C6-8E05-ED8D-A244-34DBFF176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B96151-25F4-8E5F-3437-46672229E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138338"/>
            <a:ext cx="9607959" cy="1093054"/>
          </a:xfrm>
        </p:spPr>
        <p:txBody>
          <a:bodyPr>
            <a:normAutofit/>
          </a:bodyPr>
          <a:lstStyle/>
          <a:p>
            <a:r>
              <a:rPr lang="el-GR" sz="4900" dirty="0"/>
              <a:t>Ασύμμετρη 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E46FF4-7AEE-B129-421C-15AD3323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3362" y="1535062"/>
            <a:ext cx="4439990" cy="4589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</a:rPr>
              <a:t>Όταν συνδεόμαστε σε κάποιο </a:t>
            </a:r>
            <a:r>
              <a:rPr lang="el-GR" sz="2400" dirty="0" err="1">
                <a:solidFill>
                  <a:srgbClr val="000000"/>
                </a:solidFill>
              </a:rPr>
              <a:t>site</a:t>
            </a:r>
            <a:r>
              <a:rPr lang="el-GR" sz="2400" dirty="0">
                <a:solidFill>
                  <a:srgbClr val="000000"/>
                </a:solidFill>
              </a:rPr>
              <a:t> και βλέπουμε στην ηλεκτρονική διεύθυνση αντί για το πρωτόκολλο </a:t>
            </a:r>
            <a:r>
              <a:rPr lang="el-GR" sz="2400" b="1" dirty="0" err="1">
                <a:solidFill>
                  <a:srgbClr val="000000"/>
                </a:solidFill>
              </a:rPr>
              <a:t>http</a:t>
            </a:r>
            <a:r>
              <a:rPr lang="el-GR" sz="2400" dirty="0">
                <a:solidFill>
                  <a:srgbClr val="000000"/>
                </a:solidFill>
              </a:rPr>
              <a:t> να έχουμε </a:t>
            </a:r>
            <a:r>
              <a:rPr lang="el-GR" sz="2400" b="1" dirty="0" err="1">
                <a:solidFill>
                  <a:srgbClr val="000000"/>
                </a:solidFill>
              </a:rPr>
              <a:t>https</a:t>
            </a:r>
            <a:r>
              <a:rPr lang="el-GR" sz="2400" dirty="0">
                <a:solidFill>
                  <a:srgbClr val="000000"/>
                </a:solidFill>
              </a:rPr>
              <a:t>, τότε σημαίνει ότι ο </a:t>
            </a:r>
            <a:r>
              <a:rPr lang="el-GR" sz="2400" dirty="0" err="1">
                <a:solidFill>
                  <a:srgbClr val="000000"/>
                </a:solidFill>
              </a:rPr>
              <a:t>ιστότοπος</a:t>
            </a:r>
            <a:r>
              <a:rPr lang="el-GR" sz="2400" dirty="0">
                <a:solidFill>
                  <a:srgbClr val="000000"/>
                </a:solidFill>
              </a:rPr>
              <a:t> αυτός χρησιμοποιεί </a:t>
            </a:r>
            <a:r>
              <a:rPr lang="el-GR" sz="2400" b="1" dirty="0">
                <a:solidFill>
                  <a:srgbClr val="000000"/>
                </a:solidFill>
              </a:rPr>
              <a:t>Ασύμμετρη Κρυπτογράφηση </a:t>
            </a:r>
            <a:r>
              <a:rPr lang="el-GR" sz="2400" dirty="0">
                <a:solidFill>
                  <a:srgbClr val="000000"/>
                </a:solidFill>
              </a:rPr>
              <a:t>ή αλλιώς </a:t>
            </a:r>
            <a:r>
              <a:rPr lang="el-GR" sz="2400" b="1" dirty="0">
                <a:solidFill>
                  <a:srgbClr val="000000"/>
                </a:solidFill>
              </a:rPr>
              <a:t>Κρυπτογράφηση Δημόσιου Κλειδιού</a:t>
            </a:r>
            <a:r>
              <a:rPr lang="el-GR" sz="240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ACB9B8-7C94-1679-FB65-78F5BFB87A0F}"/>
              </a:ext>
            </a:extLst>
          </p:cNvPr>
          <p:cNvSpPr txBox="1"/>
          <p:nvPr/>
        </p:nvSpPr>
        <p:spPr>
          <a:xfrm>
            <a:off x="1311579" y="1535062"/>
            <a:ext cx="57273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l-GR" sz="2400" dirty="0"/>
              <a:t>Στην </a:t>
            </a:r>
            <a:r>
              <a:rPr lang="el-GR" sz="2400" b="1" u="sng" dirty="0"/>
              <a:t>ασύμμετρη κρυπτογράφηση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400" dirty="0"/>
              <a:t>δε χρησιμοποιούμε ένα κοινό μυστικό κλειδί, γιατί αυτό μπορεί να διαρρεύσει.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400" dirty="0"/>
              <a:t>χρησιμοποιούμε ζευγάρι Δημόσιου (</a:t>
            </a:r>
            <a:r>
              <a:rPr lang="el-GR" sz="2400" dirty="0" err="1"/>
              <a:t>Public</a:t>
            </a:r>
            <a:r>
              <a:rPr lang="el-GR" sz="2400" dirty="0"/>
              <a:t>) και Ιδιωτικού (</a:t>
            </a:r>
            <a:r>
              <a:rPr lang="el-GR" sz="2400" dirty="0" err="1"/>
              <a:t>Private</a:t>
            </a:r>
            <a:r>
              <a:rPr lang="el-GR" sz="2400" dirty="0"/>
              <a:t>) κλειδιού. Το ένα χρησιμεύει στην κρυπτογράφηση του μηνύματος και το άλλο στην αποκρυπτογράφηση. </a:t>
            </a:r>
          </a:p>
          <a:p>
            <a:pPr marL="342900" indent="-3429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400" dirty="0"/>
              <a:t>Και τα δύο κλειδιά δημιουργούνται την ίδια στιγμή και συσχετίζονται μεταξύ τους.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4FDE774-75E8-3FB9-E0C0-5820D98C6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6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0F0738-C24F-5B92-263E-145F5B4A7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880" y="624110"/>
            <a:ext cx="9797731" cy="4216114"/>
          </a:xfrm>
        </p:spPr>
        <p:txBody>
          <a:bodyPr>
            <a:noAutofit/>
          </a:bodyPr>
          <a:lstStyle/>
          <a:p>
            <a:pPr algn="ctr"/>
            <a:br>
              <a:rPr lang="el-GR" sz="2800" kern="100" dirty="0">
                <a:solidFill>
                  <a:schemeClr val="tx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kern="100" dirty="0">
                <a:solidFill>
                  <a:schemeClr val="tx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kern="100" dirty="0">
                <a:solidFill>
                  <a:schemeClr val="tx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kern="100" dirty="0">
                <a:solidFill>
                  <a:schemeClr val="tx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kern="100" dirty="0">
                <a:solidFill>
                  <a:schemeClr val="tx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kern="1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Παίζουμε το παιχνίδι </a:t>
            </a:r>
            <a:r>
              <a:rPr lang="el-GR" b="1" kern="1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l-GR" b="1" kern="1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kern="1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key</a:t>
            </a:r>
            <a:r>
              <a:rPr lang="el-GR" b="1" kern="1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kern="1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encryption</a:t>
            </a:r>
            <a:r>
              <a:rPr lang="el-GR" b="1" kern="1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l-GR" kern="1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el-GR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kern="1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l-GR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9E3E763E-06B6-C91A-BF93-5D75207CB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58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5AC7A-548A-8900-406F-C5D2C5C83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C16750-249E-788F-3284-85476554E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8911687" cy="832174"/>
          </a:xfrm>
        </p:spPr>
        <p:txBody>
          <a:bodyPr>
            <a:noAutofit/>
          </a:bodyPr>
          <a:lstStyle/>
          <a:p>
            <a:r>
              <a:rPr lang="el-GR" sz="4900" dirty="0"/>
              <a:t>Ασύμμετρη 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0462EF-0508-7150-E2B0-B2559FF0D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168" y="1277318"/>
            <a:ext cx="7485888" cy="5580682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b="0" i="0" u="none" strike="noStrike" baseline="0" dirty="0">
                <a:solidFill>
                  <a:srgbClr val="000000"/>
                </a:solidFill>
              </a:rPr>
              <a:t>Η </a:t>
            </a:r>
            <a:r>
              <a:rPr lang="el-GR" sz="2800" b="0" i="0" u="none" strike="noStrike" baseline="0" dirty="0" err="1">
                <a:solidFill>
                  <a:srgbClr val="000000"/>
                </a:solidFill>
              </a:rPr>
              <a:t>Αlice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l-GR" sz="2800" dirty="0">
                <a:solidFill>
                  <a:srgbClr val="000000"/>
                </a:solidFill>
              </a:rPr>
              <a:t>θέλει να επικοινωνήσει με τον </a:t>
            </a:r>
            <a:r>
              <a:rPr lang="en-US" sz="2800" dirty="0">
                <a:solidFill>
                  <a:srgbClr val="000000"/>
                </a:solidFill>
              </a:rPr>
              <a:t>Bob</a:t>
            </a:r>
          </a:p>
          <a:p>
            <a:pPr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l-GR" sz="2800" dirty="0">
                <a:solidFill>
                  <a:srgbClr val="000000"/>
                </a:solidFill>
              </a:rPr>
              <a:t>Ο καθένας έχει το δικό του κλειδί και το δικό του λουκέτο</a:t>
            </a:r>
          </a:p>
          <a:p>
            <a:pPr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l-GR" sz="2800" b="0" i="0" u="none" strike="noStrike" baseline="0" dirty="0">
                <a:solidFill>
                  <a:srgbClr val="000000"/>
                </a:solidFill>
              </a:rPr>
              <a:t>Ο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Bob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 στ</a:t>
            </a:r>
            <a:r>
              <a:rPr lang="el-GR" sz="2800" dirty="0">
                <a:solidFill>
                  <a:srgbClr val="000000"/>
                </a:solidFill>
              </a:rPr>
              <a:t>έλ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νει το λουκέτο του ανοιχτό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(Public Key)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 με το ταχυδρομείο στην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Alice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l-GR" sz="2800" b="0" i="0" u="none" strike="noStrike" baseline="0" dirty="0">
                <a:solidFill>
                  <a:srgbClr val="000000"/>
                </a:solidFill>
              </a:rPr>
              <a:t>Η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Alice 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χρησιμοποιεί αυτό το λουκέτο για να κλειδώσει το κουτί με το μήνυμα και στέλνει το κλειδωμένο κουτί στον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Bob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, που το ανο</a:t>
            </a:r>
            <a:r>
              <a:rPr lang="el-GR" sz="2800" dirty="0">
                <a:solidFill>
                  <a:srgbClr val="000000"/>
                </a:solidFill>
              </a:rPr>
              <a:t>ίγει με το κλειδί του</a:t>
            </a:r>
            <a:endParaRPr lang="el-GR" sz="2800" b="0" i="0" u="none" strike="noStrike" baseline="0" dirty="0">
              <a:solidFill>
                <a:srgbClr val="000000"/>
              </a:solidFill>
            </a:endParaRPr>
          </a:p>
          <a:p>
            <a:pPr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l-GR" sz="2800" b="0" i="0" u="none" strike="noStrike" baseline="0" dirty="0">
                <a:solidFill>
                  <a:srgbClr val="000000"/>
                </a:solidFill>
              </a:rPr>
              <a:t>Αντίστοιχα αν θέλει ο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Bob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 να στείλει μήνυμα, θα πρέπει να του στείλει η 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Alice 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το δικό της λουκέτο πρώτα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b="0" i="0" u="none" strike="noStrike" baseline="0" dirty="0">
                <a:solidFill>
                  <a:srgbClr val="000000"/>
                </a:solidFill>
              </a:rPr>
              <a:t>Το </a:t>
            </a:r>
            <a:r>
              <a:rPr lang="el-GR" sz="2800" b="1" i="0" u="none" strike="noStrike" baseline="0" dirty="0">
                <a:solidFill>
                  <a:srgbClr val="000000"/>
                </a:solidFill>
              </a:rPr>
              <a:t>δημόσιο κλειδί 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είναι αυτό που μοιράζεται στο δίκτυο, ενώ το </a:t>
            </a:r>
            <a:r>
              <a:rPr lang="el-GR" sz="2800" b="1" i="0" u="none" strike="noStrike" baseline="0" dirty="0">
                <a:solidFill>
                  <a:srgbClr val="000000"/>
                </a:solidFill>
              </a:rPr>
              <a:t>ιδιωτικό κλειδί </a:t>
            </a:r>
            <a:r>
              <a:rPr lang="el-GR" sz="2800" b="0" i="0" u="none" strike="noStrike" baseline="0" dirty="0">
                <a:solidFill>
                  <a:srgbClr val="000000"/>
                </a:solidFill>
              </a:rPr>
              <a:t>δε διανέμεται σε κανέναν. 	</a:t>
            </a:r>
          </a:p>
          <a:p>
            <a:pPr marL="0" indent="0">
              <a:buNone/>
            </a:pP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F7CC42D-486D-2902-9B2C-E05309D48A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95360" y="2142950"/>
            <a:ext cx="3596640" cy="347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559F7-9A30-6158-DE14-C2D02A483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E4DAA6-4FDE-2FFB-BE46-E7983539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55" y="492129"/>
            <a:ext cx="9669517" cy="1126464"/>
          </a:xfrm>
        </p:spPr>
        <p:txBody>
          <a:bodyPr>
            <a:noAutofit/>
          </a:bodyPr>
          <a:lstStyle/>
          <a:p>
            <a:r>
              <a:rPr lang="el-GR" dirty="0"/>
              <a:t>Έννοιες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D1DA76-66FD-0DBC-A9E7-3C6F0EFB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55" y="1760795"/>
            <a:ext cx="9822957" cy="4019896"/>
          </a:xfrm>
        </p:spPr>
        <p:txBody>
          <a:bodyPr>
            <a:normAutofit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dirty="0"/>
              <a:t>Από ποιες λέξεις σχηματίζεται η λέξη "</a:t>
            </a:r>
            <a:r>
              <a:rPr lang="el-GR" sz="2800" b="1" dirty="0"/>
              <a:t>κρυπτογραφία</a:t>
            </a:r>
            <a:r>
              <a:rPr lang="el-GR" sz="2800" dirty="0"/>
              <a:t>";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el-GR" sz="2800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dirty="0"/>
              <a:t>Τι σας έρχεται στο νου όταν ακούτε τη λέξη </a:t>
            </a:r>
            <a:r>
              <a:rPr lang="el-GR" sz="2800" b="1" dirty="0"/>
              <a:t>κρυπτογραφία</a:t>
            </a:r>
            <a:r>
              <a:rPr lang="el-GR" sz="2800" dirty="0"/>
              <a:t>; 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72F28C1-B1EB-6DB4-9214-087CB989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2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D553F-BDCF-2C5B-B216-EEB87AFFE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F199E3-CEE5-50F5-7A2E-D490E0AE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9357337" cy="1461954"/>
          </a:xfrm>
        </p:spPr>
        <p:txBody>
          <a:bodyPr>
            <a:noAutofit/>
          </a:bodyPr>
          <a:lstStyle/>
          <a:p>
            <a:r>
              <a:rPr lang="el-GR" sz="4000" dirty="0"/>
              <a:t>Κρυπτογράφηση -Αποκρυπτογράφηση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4B2F1D-F164-8EF5-7CDC-2D2F3B8BC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249" y="1923705"/>
            <a:ext cx="8376745" cy="4934295"/>
          </a:xfrm>
        </p:spPr>
        <p:txBody>
          <a:bodyPr>
            <a:normAutofit lnSpcReduction="1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b="1" dirty="0"/>
              <a:t>Κρυπτογράφηση</a:t>
            </a:r>
            <a:r>
              <a:rPr lang="el-GR" sz="2800" dirty="0"/>
              <a:t> είναι η εφαρμογή μια τεχνικής για την μετατροπή της πληροφορίας σε μορφή μη αναγνωρίσιμη, έτσι ώστε κατά την αποθήκευση ή τη μεταφορά της να μην μπορεί να αναγνωστεί από μη εξουσιοδοτημένα άτομα.</a:t>
            </a:r>
            <a:endParaRPr lang="el-GR" sz="2800" b="1" dirty="0"/>
          </a:p>
          <a:p>
            <a:pPr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endParaRPr lang="el-GR" sz="2800" b="1" dirty="0"/>
          </a:p>
          <a:p>
            <a:pPr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l-GR" sz="2800" b="1" dirty="0"/>
              <a:t>Αποκρυπτογράφηση</a:t>
            </a:r>
            <a:r>
              <a:rPr lang="el-GR" sz="2800" dirty="0"/>
              <a:t> είναι η αντίστροφη τεχνική και εφαρμόζεται μόνο από εξουσιοδοτημένα άτομα με στόχο την ανάκτηση της αρχικής πληροφορίας</a:t>
            </a:r>
            <a:endParaRPr lang="el-GR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EB45F9AD-4884-856D-577D-6C9160B381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669" y="1817751"/>
            <a:ext cx="2343150" cy="1952625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60D39763-A713-3B32-38D5-F3ED9BAE60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319" y="4674108"/>
            <a:ext cx="2609850" cy="1752600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EA9132E-262F-E4E4-252D-DDA648B5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AD0C9-5DB6-DA56-28F4-EE71E25E1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FA9FF5-BBA8-E25A-DB88-A9F713815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9357337" cy="1498530"/>
          </a:xfrm>
        </p:spPr>
        <p:txBody>
          <a:bodyPr>
            <a:normAutofit fontScale="90000"/>
          </a:bodyPr>
          <a:lstStyle/>
          <a:p>
            <a:r>
              <a:rPr lang="el-GR" sz="4900" dirty="0"/>
              <a:t>Κρυπτογράφηση - Αποκρυπτογράφηση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6A8E32-448E-71D1-1E9D-9432B2033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198" y="2496729"/>
            <a:ext cx="9658586" cy="2794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i="1" dirty="0">
                <a:solidFill>
                  <a:schemeClr val="tx1"/>
                </a:solidFill>
              </a:rPr>
              <a:t>Η κρυπτογράφηση και αποκρυπτογράφηση ενός μηνύματος γίνεται με τη βοήθεια ενός </a:t>
            </a:r>
            <a:r>
              <a:rPr lang="el-GR" sz="2800" b="1" i="1" dirty="0">
                <a:solidFill>
                  <a:schemeClr val="tx1"/>
                </a:solidFill>
              </a:rPr>
              <a:t>αλγόριθμου κρυπτογράφησης</a:t>
            </a:r>
            <a:r>
              <a:rPr lang="el-GR" sz="2800" i="1" dirty="0">
                <a:solidFill>
                  <a:schemeClr val="tx1"/>
                </a:solidFill>
              </a:rPr>
              <a:t> (</a:t>
            </a:r>
            <a:r>
              <a:rPr lang="el-GR" sz="2800" i="1" dirty="0" err="1">
                <a:solidFill>
                  <a:schemeClr val="tx1"/>
                </a:solidFill>
              </a:rPr>
              <a:t>cipher</a:t>
            </a:r>
            <a:r>
              <a:rPr lang="el-GR" sz="2800" i="1" dirty="0">
                <a:solidFill>
                  <a:schemeClr val="tx1"/>
                </a:solidFill>
              </a:rPr>
              <a:t>) και ενός </a:t>
            </a:r>
            <a:r>
              <a:rPr lang="el-GR" sz="2800" b="1" i="1" dirty="0">
                <a:solidFill>
                  <a:schemeClr val="tx1"/>
                </a:solidFill>
              </a:rPr>
              <a:t>κλειδιού κρυπτογράφησης </a:t>
            </a:r>
            <a:r>
              <a:rPr lang="el-GR" sz="2800" i="1" dirty="0">
                <a:solidFill>
                  <a:schemeClr val="tx1"/>
                </a:solidFill>
              </a:rPr>
              <a:t>(</a:t>
            </a:r>
            <a:r>
              <a:rPr lang="el-GR" sz="2800" i="1" dirty="0" err="1">
                <a:solidFill>
                  <a:schemeClr val="tx1"/>
                </a:solidFill>
              </a:rPr>
              <a:t>key</a:t>
            </a:r>
            <a:r>
              <a:rPr lang="el-GR" sz="2800" i="1" dirty="0">
                <a:solidFill>
                  <a:schemeClr val="tx1"/>
                </a:solidFill>
              </a:rPr>
              <a:t>). </a:t>
            </a:r>
          </a:p>
          <a:p>
            <a:pPr marL="0" indent="0">
              <a:buNone/>
            </a:pP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9F7CA7E-BCA7-71D6-35D8-6891DD32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6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40E709-AEC7-ED96-1B75-C11C82901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918" y="411513"/>
            <a:ext cx="8911687" cy="741394"/>
          </a:xfrm>
        </p:spPr>
        <p:txBody>
          <a:bodyPr>
            <a:normAutofit fontScale="90000"/>
          </a:bodyPr>
          <a:lstStyle/>
          <a:p>
            <a:r>
              <a:rPr lang="el-GR" sz="5400" dirty="0"/>
              <a:t>Κορακίστικα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2CCB4A-4DBF-1782-AA42-152C0F69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912" y="1597152"/>
            <a:ext cx="9541700" cy="4314070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3600" dirty="0" err="1">
                <a:solidFill>
                  <a:schemeClr val="tx1"/>
                </a:solidFill>
              </a:rPr>
              <a:t>Πρωτοχρησιμοποιήθηκαν</a:t>
            </a:r>
            <a:r>
              <a:rPr lang="el-GR" sz="3600" dirty="0">
                <a:solidFill>
                  <a:schemeClr val="tx1"/>
                </a:solidFill>
              </a:rPr>
              <a:t> από τους Έλληνες κατά την κατοχή τους από τους Τούρκους, για να μη τους καταλαβαίνουν, βάζοντας πχ το </a:t>
            </a:r>
            <a:r>
              <a:rPr lang="el-GR" sz="3600" b="1" dirty="0" err="1">
                <a:solidFill>
                  <a:schemeClr val="tx1"/>
                </a:solidFill>
              </a:rPr>
              <a:t>τσι</a:t>
            </a:r>
            <a:r>
              <a:rPr lang="el-GR" sz="3600" dirty="0">
                <a:solidFill>
                  <a:schemeClr val="tx1"/>
                </a:solidFill>
              </a:rPr>
              <a:t> μπροστά από κάθε συλλαβή μιας λέξεως. </a:t>
            </a:r>
          </a:p>
          <a:p>
            <a:pPr algn="l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3600" dirty="0">
                <a:solidFill>
                  <a:schemeClr val="tx1"/>
                </a:solidFill>
              </a:rPr>
              <a:t>Τώρα, αντί για </a:t>
            </a:r>
            <a:r>
              <a:rPr lang="el-GR" sz="3600" b="1" dirty="0" err="1">
                <a:solidFill>
                  <a:schemeClr val="tx1"/>
                </a:solidFill>
              </a:rPr>
              <a:t>τσι</a:t>
            </a:r>
            <a:r>
              <a:rPr lang="el-GR" sz="3600" dirty="0">
                <a:solidFill>
                  <a:schemeClr val="tx1"/>
                </a:solidFill>
              </a:rPr>
              <a:t> βάζανε και διάφορα άλλα όπως </a:t>
            </a:r>
            <a:r>
              <a:rPr lang="el-GR" sz="3600" b="1" dirty="0" err="1">
                <a:solidFill>
                  <a:schemeClr val="tx1"/>
                </a:solidFill>
              </a:rPr>
              <a:t>πο</a:t>
            </a:r>
            <a:r>
              <a:rPr lang="el-GR" sz="3600" dirty="0">
                <a:solidFill>
                  <a:schemeClr val="tx1"/>
                </a:solidFill>
              </a:rPr>
              <a:t>, </a:t>
            </a:r>
            <a:r>
              <a:rPr lang="el-GR" sz="3600" b="1" dirty="0">
                <a:solidFill>
                  <a:schemeClr val="tx1"/>
                </a:solidFill>
              </a:rPr>
              <a:t>ρο</a:t>
            </a:r>
            <a:r>
              <a:rPr lang="el-GR" sz="3600" dirty="0">
                <a:solidFill>
                  <a:schemeClr val="tx1"/>
                </a:solidFill>
              </a:rPr>
              <a:t>, </a:t>
            </a:r>
            <a:r>
              <a:rPr lang="el-GR" sz="3600" b="1" dirty="0" err="1">
                <a:solidFill>
                  <a:schemeClr val="tx1"/>
                </a:solidFill>
              </a:rPr>
              <a:t>κο</a:t>
            </a:r>
            <a:r>
              <a:rPr lang="el-GR" sz="3600" dirty="0">
                <a:solidFill>
                  <a:schemeClr val="tx1"/>
                </a:solidFill>
              </a:rPr>
              <a:t>, κλπ.</a:t>
            </a:r>
          </a:p>
          <a:p>
            <a:pPr algn="l">
              <a:lnSpc>
                <a:spcPct val="150000"/>
              </a:lnSpc>
              <a:spcBef>
                <a:spcPts val="750"/>
              </a:spcBef>
              <a:spcAft>
                <a:spcPts val="750"/>
              </a:spcAft>
              <a:buNone/>
            </a:pPr>
            <a:r>
              <a:rPr lang="el-GR" sz="3600" dirty="0">
                <a:solidFill>
                  <a:schemeClr val="tx1"/>
                </a:solidFill>
              </a:rPr>
              <a:t>ΠΑΡΑΔΕΙΓΜΑ</a:t>
            </a:r>
          </a:p>
          <a:p>
            <a:pPr algn="l">
              <a:lnSpc>
                <a:spcPct val="150000"/>
              </a:lnSpc>
              <a:spcAft>
                <a:spcPts val="1800"/>
              </a:spcAft>
            </a:pP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τί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κά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νείς</a:t>
            </a:r>
            <a:r>
              <a:rPr lang="el-GR" sz="3600" dirty="0">
                <a:solidFill>
                  <a:schemeClr val="tx1"/>
                </a:solidFill>
              </a:rPr>
              <a:t>; 												(Τι κάνεις;)</a:t>
            </a:r>
            <a:br>
              <a:rPr lang="el-GR" sz="3600" dirty="0">
                <a:solidFill>
                  <a:schemeClr val="tx1"/>
                </a:solidFill>
              </a:rPr>
            </a:b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εί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μαί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πό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λύ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κά</a:t>
            </a:r>
            <a:r>
              <a:rPr lang="el-GR" sz="3600" dirty="0">
                <a:solidFill>
                  <a:schemeClr val="tx1"/>
                </a:solidFill>
              </a:rPr>
              <a:t> </a:t>
            </a:r>
            <a:r>
              <a:rPr lang="el-GR" sz="3600" dirty="0" err="1">
                <a:solidFill>
                  <a:schemeClr val="tx1"/>
                </a:solidFill>
              </a:rPr>
              <a:t>τσι</a:t>
            </a:r>
            <a:r>
              <a:rPr lang="el-GR" sz="3600" b="1" dirty="0" err="1">
                <a:solidFill>
                  <a:schemeClr val="tx1"/>
                </a:solidFill>
              </a:rPr>
              <a:t>λά</a:t>
            </a:r>
            <a:r>
              <a:rPr lang="el-GR" sz="3600" dirty="0">
                <a:solidFill>
                  <a:schemeClr val="tx1"/>
                </a:solidFill>
              </a:rPr>
              <a:t>. 					(Είμαι πολύ καλά.)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FA9CEF8-F146-2877-F858-34458B35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4EDB6-2F2B-69A1-5768-54EE8AC37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186A5D-70AB-ECD3-B09D-87F39767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897" y="208350"/>
            <a:ext cx="9357337" cy="1498530"/>
          </a:xfrm>
        </p:spPr>
        <p:txBody>
          <a:bodyPr>
            <a:normAutofit/>
          </a:bodyPr>
          <a:lstStyle/>
          <a:p>
            <a:r>
              <a:rPr lang="el-GR" sz="4900" dirty="0"/>
              <a:t>Είδη Κρυπτογράφησης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01DE3A-521B-CA2F-29E8-626535224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198" y="2496729"/>
            <a:ext cx="9658586" cy="2794599"/>
          </a:xfrm>
        </p:spPr>
        <p:txBody>
          <a:bodyPr>
            <a:normAutofit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600" i="1" dirty="0">
                <a:solidFill>
                  <a:schemeClr val="tx1"/>
                </a:solidFill>
              </a:rPr>
              <a:t>Συμμετρική κρυπτογράφηση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600" i="1" dirty="0">
                <a:solidFill>
                  <a:schemeClr val="tx1"/>
                </a:solidFill>
              </a:rPr>
              <a:t>Ασύμμετρη κρυπτογράφηση</a:t>
            </a:r>
          </a:p>
          <a:p>
            <a:pPr marL="0" indent="0">
              <a:buNone/>
            </a:pP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186EC7B-6695-A76E-2140-EEED8AFB5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9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EFAF8-65B6-3244-3674-B37FAA7D8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3620EA-C5DA-29C8-FF5A-07D880F9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55" y="492129"/>
            <a:ext cx="9669517" cy="1126464"/>
          </a:xfrm>
        </p:spPr>
        <p:txBody>
          <a:bodyPr>
            <a:noAutofit/>
          </a:bodyPr>
          <a:lstStyle/>
          <a:p>
            <a:r>
              <a:rPr lang="el-GR" dirty="0"/>
              <a:t>Συμμετρική 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747EEB-BA57-D7C1-F97F-7DD86193A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55" y="1760795"/>
            <a:ext cx="9822957" cy="4019896"/>
          </a:xfrm>
        </p:spPr>
        <p:txBody>
          <a:bodyPr>
            <a:normAutofit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dirty="0"/>
              <a:t>Οι συμμετέχοντες στην επικοινωνία μοιράζονται ένα κοινό μυστικό κλειδί.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dirty="0"/>
              <a:t>Ο αποστολέας κρυπτογραφεί το μήνυμά του με αυτό το κλειδί και το στέλνει στον παραλήπτη.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800" dirty="0"/>
              <a:t>Ο παραλήπτης με τη σειρά του, γνωρίζοντας από πριν το κοινό μυστικό κλειδί, μπορεί και αποκρυπτογραφεί το μήνυμα και ανακτά το αρχικό κείμενο.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67CB032-7D3C-2E10-C102-1AD3E497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73A9D-F237-B0DF-ABC3-A93D9092D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C24C32-5448-1EF4-2870-30F1621A9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55" y="492129"/>
            <a:ext cx="9669517" cy="1126464"/>
          </a:xfrm>
        </p:spPr>
        <p:txBody>
          <a:bodyPr>
            <a:noAutofit/>
          </a:bodyPr>
          <a:lstStyle/>
          <a:p>
            <a:r>
              <a:rPr lang="el-GR" dirty="0"/>
              <a:t>Συμμετρική Κρυπτογράφηση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81C523-CC53-978E-878A-5607BD24F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513" y="1760795"/>
            <a:ext cx="10456100" cy="4019896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000" dirty="0"/>
              <a:t>Η κρυπτογράφηση του Καίσαρα αποτελεί το πιο γνωστό παράδειγμα συμμετρικής κρυπτογράφησης.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000" dirty="0"/>
              <a:t>Χρησιμοποιεί την τεχνική </a:t>
            </a:r>
            <a:r>
              <a:rPr lang="el-GR" sz="3000" b="1" dirty="0"/>
              <a:t>ολίσθησης του αλφαβήτου</a:t>
            </a:r>
            <a:r>
              <a:rPr lang="el-GR" sz="3000" dirty="0"/>
              <a:t>.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000" dirty="0"/>
              <a:t>Για παράδειγμα, εάν </a:t>
            </a:r>
            <a:r>
              <a:rPr lang="el-GR" sz="3000" dirty="0" err="1"/>
              <a:t>ολισθήσουμε</a:t>
            </a:r>
            <a:r>
              <a:rPr lang="el-GR" sz="3000" dirty="0"/>
              <a:t> το αλφάβητο κατά δύο γράμματα το Α γίνεται Γ, το Β →Δ, το Γ→Ε </a:t>
            </a:r>
            <a:r>
              <a:rPr lang="el-GR" sz="3000" dirty="0" err="1"/>
              <a:t>κ.ο.κ.</a:t>
            </a:r>
            <a:r>
              <a:rPr lang="el-GR" sz="3000" dirty="0"/>
              <a:t>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000" dirty="0"/>
              <a:t>Το </a:t>
            </a:r>
            <a:r>
              <a:rPr lang="el-GR" sz="3000" b="1" dirty="0"/>
              <a:t>μυστικό κλειδί</a:t>
            </a:r>
            <a:r>
              <a:rPr lang="el-GR" sz="3000" dirty="0"/>
              <a:t> ορίζεται από τον αριθμό γραμμάτων που θα </a:t>
            </a:r>
            <a:r>
              <a:rPr lang="el-GR" sz="3000" dirty="0" err="1"/>
              <a:t>ολισθήσουν</a:t>
            </a:r>
            <a:r>
              <a:rPr lang="el-GR" sz="3000" dirty="0"/>
              <a:t>.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3000" dirty="0"/>
              <a:t>Στο ακόλουθο </a:t>
            </a:r>
            <a:r>
              <a:rPr lang="el-GR" sz="3000" dirty="0" err="1"/>
              <a:t>video</a:t>
            </a:r>
            <a:r>
              <a:rPr lang="el-GR" sz="3000" dirty="0"/>
              <a:t> παρουσιάζεται η κρυπτογράφηση του Καίσαρα </a:t>
            </a:r>
            <a:r>
              <a:rPr lang="el-GR" sz="3000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http://www.youtube.com/watch?v=sMOZf4GN3oc#t=58</a:t>
            </a:r>
            <a:r>
              <a:rPr lang="el-GR" sz="3000" b="1" u="sng" dirty="0">
                <a:solidFill>
                  <a:srgbClr val="0070C0"/>
                </a:solidFill>
              </a:rPr>
              <a:t> </a:t>
            </a:r>
            <a:endParaRPr lang="el-GR" sz="3000" b="1" dirty="0">
              <a:solidFill>
                <a:srgbClr val="0070C0"/>
              </a:solidFill>
            </a:endParaRPr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F1CC226-DD04-E6EF-1993-921D7A9B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8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B78E77-72C6-A36B-83FF-CA554BAA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389" y="282973"/>
            <a:ext cx="8911687" cy="1009618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Παράδειγμα συμμετρικής Κρυπτογράφησης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388E6E-8655-7EC2-393B-554C14CD1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803772"/>
            <a:ext cx="9485376" cy="1009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Κλειδί</a:t>
            </a:r>
            <a:r>
              <a:rPr lang="el-GR" sz="28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l-GR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μετατόπιση 3 γράμματα</a:t>
            </a:r>
            <a:r>
              <a:rPr lang="el-GR" sz="28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Αποκρυπτογραφείστε τη λέξη της 2ης γραμμής</a:t>
            </a:r>
          </a:p>
          <a:p>
            <a:pPr marL="0" indent="0">
              <a:buNone/>
            </a:pPr>
            <a:endParaRPr lang="el-GR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22FAB4B6-FC0D-DBAA-2E8D-CCF240979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950215"/>
              </p:ext>
            </p:extLst>
          </p:nvPr>
        </p:nvGraphicFramePr>
        <p:xfrm>
          <a:off x="1597152" y="3168396"/>
          <a:ext cx="9668256" cy="2708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2">
                  <a:extLst>
                    <a:ext uri="{9D8B030D-6E8A-4147-A177-3AD203B41FA5}">
                      <a16:colId xmlns:a16="http://schemas.microsoft.com/office/drawing/2014/main" val="917814229"/>
                    </a:ext>
                  </a:extLst>
                </a:gridCol>
                <a:gridCol w="366776">
                  <a:extLst>
                    <a:ext uri="{9D8B030D-6E8A-4147-A177-3AD203B41FA5}">
                      <a16:colId xmlns:a16="http://schemas.microsoft.com/office/drawing/2014/main" val="4204232225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974234177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2311269562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22167215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484317830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2864400187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818797210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707300155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2181067790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599494231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2057651529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838862865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604492302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872040585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513565947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255373166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129120405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1574529978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122370774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596196756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2812688739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2218518338"/>
                    </a:ext>
                  </a:extLst>
                </a:gridCol>
                <a:gridCol w="402844">
                  <a:extLst>
                    <a:ext uri="{9D8B030D-6E8A-4147-A177-3AD203B41FA5}">
                      <a16:colId xmlns:a16="http://schemas.microsoft.com/office/drawing/2014/main" val="3447785705"/>
                    </a:ext>
                  </a:extLst>
                </a:gridCol>
              </a:tblGrid>
              <a:tr h="902716">
                <a:tc>
                  <a:txBody>
                    <a:bodyPr/>
                    <a:lstStyle/>
                    <a:p>
                      <a:r>
                        <a:rPr lang="el-GR" sz="2800" dirty="0"/>
                        <a:t>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Β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Γ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Δ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Ε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Ζ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Η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Θ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Ι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Κ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Λ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Μ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Ν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Ξ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Ο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Π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Ρ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Σ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Τ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Υ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Φ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Χ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Ψ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Ω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525041"/>
                  </a:ext>
                </a:extLst>
              </a:tr>
              <a:tr h="902716"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Θ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Τ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Μ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Λ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Θ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Φ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dirty="0">
                          <a:solidFill>
                            <a:schemeClr val="bg1"/>
                          </a:solidFill>
                        </a:rPr>
                        <a:t>Κ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60473"/>
                  </a:ext>
                </a:extLst>
              </a:tr>
              <a:tr h="902716">
                <a:tc>
                  <a:txBody>
                    <a:bodyPr/>
                    <a:lstStyle/>
                    <a:p>
                      <a:endParaRPr lang="el-GR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746128"/>
                  </a:ext>
                </a:extLst>
              </a:tr>
            </a:tbl>
          </a:graphicData>
        </a:graphic>
      </p:graphicFrame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633EE9C-0E0C-70E6-3057-D9AA798A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1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716</Words>
  <Application>Microsoft Office PowerPoint</Application>
  <PresentationFormat>Ευρεία οθόνη</PresentationFormat>
  <Paragraphs>135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Tahoma</vt:lpstr>
      <vt:lpstr>Wingdings</vt:lpstr>
      <vt:lpstr>Wingdings 3</vt:lpstr>
      <vt:lpstr>Θρόισμα</vt:lpstr>
      <vt:lpstr>Ενότητα 6.4 </vt:lpstr>
      <vt:lpstr>Έννοιες</vt:lpstr>
      <vt:lpstr>Κρυπτογράφηση -Αποκρυπτογράφηση</vt:lpstr>
      <vt:lpstr>Κρυπτογράφηση - Αποκρυπτογράφηση</vt:lpstr>
      <vt:lpstr>Κορακίστικα </vt:lpstr>
      <vt:lpstr>Είδη Κρυπτογράφησης</vt:lpstr>
      <vt:lpstr>Συμμετρική Κρυπτογράφηση</vt:lpstr>
      <vt:lpstr>Συμμετρική Κρυπτογράφηση</vt:lpstr>
      <vt:lpstr>Παράδειγμα συμμετρικής Κρυπτογράφησης</vt:lpstr>
      <vt:lpstr>Φύλλο εργασίας – Δραστηριότητα 1</vt:lpstr>
      <vt:lpstr>Ασύμμετρη Κρυπτογράφηση</vt:lpstr>
      <vt:lpstr>Ασύμμετρη Κρυπτογράφηση</vt:lpstr>
      <vt:lpstr>     Παίζουμε το παιχνίδι public key encryption;      </vt:lpstr>
      <vt:lpstr>Ασύμμετρη Κρυπτογράφηση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ΕΛΕΝΗ</dc:creator>
  <cp:lastModifiedBy>ΕΛΕΝΗ</cp:lastModifiedBy>
  <cp:revision>65</cp:revision>
  <dcterms:created xsi:type="dcterms:W3CDTF">2025-02-11T14:41:25Z</dcterms:created>
  <dcterms:modified xsi:type="dcterms:W3CDTF">2025-04-06T15:36:42Z</dcterms:modified>
</cp:coreProperties>
</file>