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2"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9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tua.g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CA7322-2DF9-1230-F622-3012C346D73D}"/>
              </a:ext>
            </a:extLst>
          </p:cNvPr>
          <p:cNvSpPr>
            <a:spLocks noGrp="1"/>
          </p:cNvSpPr>
          <p:nvPr>
            <p:ph type="ctrTitle"/>
          </p:nvPr>
        </p:nvSpPr>
        <p:spPr/>
        <p:txBody>
          <a:bodyPr/>
          <a:lstStyle/>
          <a:p>
            <a:r>
              <a:rPr lang="el-GR" b="1" dirty="0">
                <a:latin typeface="Calibri" panose="020F0502020204030204" pitchFamily="34" charset="0"/>
                <a:ea typeface="Calibri" panose="020F0502020204030204" pitchFamily="34" charset="0"/>
                <a:cs typeface="Calibri" panose="020F0502020204030204" pitchFamily="34" charset="0"/>
              </a:rPr>
              <a:t>ΕΝΟΤΗΤΑ 2</a:t>
            </a:r>
            <a:r>
              <a:rPr lang="el-GR" b="1" dirty="0"/>
              <a:t> </a:t>
            </a:r>
          </a:p>
        </p:txBody>
      </p:sp>
      <p:sp>
        <p:nvSpPr>
          <p:cNvPr id="3" name="Υπότιτλος 2">
            <a:extLst>
              <a:ext uri="{FF2B5EF4-FFF2-40B4-BE49-F238E27FC236}">
                <a16:creationId xmlns:a16="http://schemas.microsoft.com/office/drawing/2014/main" id="{B1211592-BA4A-30D2-65B5-7DA16F7BC3ED}"/>
              </a:ext>
            </a:extLst>
          </p:cNvPr>
          <p:cNvSpPr>
            <a:spLocks noGrp="1"/>
          </p:cNvSpPr>
          <p:nvPr>
            <p:ph type="subTitle" idx="1"/>
          </p:nvPr>
        </p:nvSpPr>
        <p:spPr/>
        <p:txBody>
          <a:bodyPr>
            <a:normAutofit/>
          </a:bodyPr>
          <a:lstStyle/>
          <a:p>
            <a:r>
              <a:rPr lang="el-GR" sz="2400" b="1" dirty="0">
                <a:latin typeface="Calibri" panose="020F0502020204030204" pitchFamily="34" charset="0"/>
                <a:ea typeface="Calibri" panose="020F0502020204030204" pitchFamily="34" charset="0"/>
                <a:cs typeface="Calibri" panose="020F0502020204030204" pitchFamily="34" charset="0"/>
              </a:rPr>
              <a:t>ΔΙΚΤΥΑ ΥΠΟΛΟΓΙΣΤΩΝ</a:t>
            </a:r>
          </a:p>
        </p:txBody>
      </p:sp>
    </p:spTree>
    <p:extLst>
      <p:ext uri="{BB962C8B-B14F-4D97-AF65-F5344CB8AC3E}">
        <p14:creationId xmlns:p14="http://schemas.microsoft.com/office/powerpoint/2010/main" val="292747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779E1-1F6B-1C11-DB60-EAF1B9DEAF2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EEE755C-37A3-F494-C12F-CCBD1D24F068}"/>
              </a:ext>
            </a:extLst>
          </p:cNvPr>
          <p:cNvSpPr>
            <a:spLocks noGrp="1"/>
          </p:cNvSpPr>
          <p:nvPr>
            <p:ph type="title"/>
          </p:nvPr>
        </p:nvSpPr>
        <p:spPr>
          <a:xfrm>
            <a:off x="1640156" y="123961"/>
            <a:ext cx="8911687" cy="1280890"/>
          </a:xfrm>
        </p:spPr>
        <p:txBody>
          <a:bodyPr>
            <a:noAutofit/>
          </a:bodyPr>
          <a:lstStyle/>
          <a:p>
            <a:pPr marL="0" indent="0">
              <a:buFont typeface="Wingdings 3" charset="2"/>
              <a:buNone/>
            </a:pPr>
            <a:r>
              <a:rPr lang="el-GR" sz="4000" b="1" i="0" u="sng" strike="noStrike" baseline="0" dirty="0">
                <a:solidFill>
                  <a:srgbClr val="000000"/>
                </a:solidFill>
                <a:latin typeface="Calibri" panose="020F0502020204030204" pitchFamily="34" charset="0"/>
              </a:rPr>
              <a:t>Ενεργός εξοπλισμός δικτύου - Συσκευές </a:t>
            </a:r>
          </a:p>
        </p:txBody>
      </p:sp>
      <p:sp>
        <p:nvSpPr>
          <p:cNvPr id="3" name="Θέση περιεχομένου 2">
            <a:extLst>
              <a:ext uri="{FF2B5EF4-FFF2-40B4-BE49-F238E27FC236}">
                <a16:creationId xmlns:a16="http://schemas.microsoft.com/office/drawing/2014/main" id="{E987056C-9B83-5684-282F-BD748F008479}"/>
              </a:ext>
            </a:extLst>
          </p:cNvPr>
          <p:cNvSpPr>
            <a:spLocks noGrp="1"/>
          </p:cNvSpPr>
          <p:nvPr>
            <p:ph idx="1"/>
          </p:nvPr>
        </p:nvSpPr>
        <p:spPr>
          <a:xfrm>
            <a:off x="1418897" y="1368861"/>
            <a:ext cx="9644280" cy="4809602"/>
          </a:xfrm>
        </p:spPr>
        <p:txBody>
          <a:bodyPr>
            <a:normAutofit/>
          </a:bodyPr>
          <a:lstStyle/>
          <a:p>
            <a:pPr marL="0" indent="0">
              <a:buNone/>
            </a:pPr>
            <a:r>
              <a:rPr lang="el-GR" u="sng" dirty="0">
                <a:solidFill>
                  <a:srgbClr val="000000"/>
                </a:solidFill>
                <a:latin typeface="Calibri" panose="020F0502020204030204" pitchFamily="34" charset="0"/>
              </a:rPr>
              <a:t>(Β) </a:t>
            </a:r>
            <a:r>
              <a:rPr lang="el-GR" sz="1800" b="0" i="0" u="sng" strike="noStrike" baseline="0" dirty="0">
                <a:solidFill>
                  <a:srgbClr val="000000"/>
                </a:solidFill>
                <a:latin typeface="Calibri" panose="020F0502020204030204" pitchFamily="34" charset="0"/>
              </a:rPr>
              <a:t>Δρομολογητής (</a:t>
            </a:r>
            <a:r>
              <a:rPr lang="en-US" sz="1800" b="1" i="0" u="sng" strike="noStrike" baseline="0" dirty="0">
                <a:solidFill>
                  <a:srgbClr val="000000"/>
                </a:solidFill>
                <a:latin typeface="Calibri" panose="020F0502020204030204" pitchFamily="34" charset="0"/>
              </a:rPr>
              <a:t>router) </a:t>
            </a:r>
            <a:endParaRPr lang="en-US" sz="1800" b="0" i="0" u="sng" strike="noStrike" baseline="0" dirty="0">
              <a:solidFill>
                <a:srgbClr val="000000"/>
              </a:solidFill>
              <a:latin typeface="Calibri" panose="020F0502020204030204" pitchFamily="34" charset="0"/>
            </a:endParaRPr>
          </a:p>
          <a:p>
            <a:r>
              <a:rPr lang="el-GR" dirty="0">
                <a:solidFill>
                  <a:srgbClr val="000000"/>
                </a:solidFill>
                <a:latin typeface="Calibri" panose="020F0502020204030204" pitchFamily="34" charset="0"/>
              </a:rPr>
              <a:t>Ε</a:t>
            </a:r>
            <a:r>
              <a:rPr lang="el-GR" sz="1800" b="0" i="0" u="none" strike="noStrike" baseline="0" dirty="0">
                <a:solidFill>
                  <a:srgbClr val="000000"/>
                </a:solidFill>
                <a:latin typeface="Calibri" panose="020F0502020204030204" pitchFamily="34" charset="0"/>
              </a:rPr>
              <a:t>ίναι μια δικτυακή συσκευή, η οποία παρέχει συνδεσιμότητα μεταξύ των δικτύων που συνδέονται σε αυτόν. </a:t>
            </a:r>
          </a:p>
          <a:p>
            <a:r>
              <a:rPr lang="el-GR" dirty="0">
                <a:solidFill>
                  <a:srgbClr val="000000"/>
                </a:solidFill>
                <a:latin typeface="Calibri" panose="020F0502020204030204" pitchFamily="34" charset="0"/>
              </a:rPr>
              <a:t>Ε</a:t>
            </a:r>
            <a:r>
              <a:rPr lang="el-GR" sz="1800" b="0" i="0" u="none" strike="noStrike" baseline="0" dirty="0">
                <a:solidFill>
                  <a:srgbClr val="000000"/>
                </a:solidFill>
                <a:latin typeface="Calibri" panose="020F0502020204030204" pitchFamily="34" charset="0"/>
              </a:rPr>
              <a:t>ίναι επιφορτισμένος με </a:t>
            </a:r>
            <a:r>
              <a:rPr lang="el-GR" sz="1800" b="1" i="0" u="none" strike="noStrike" baseline="0" dirty="0">
                <a:solidFill>
                  <a:srgbClr val="000000"/>
                </a:solidFill>
                <a:latin typeface="Calibri" panose="020F0502020204030204" pitchFamily="34" charset="0"/>
              </a:rPr>
              <a:t>την εύρεση της καλύτερης διαδρομής των δεδομένων από την αφετηρία στον προορισμό τους</a:t>
            </a:r>
            <a:r>
              <a:rPr lang="el-GR" sz="1800" b="0" i="0" u="none" strike="noStrike" baseline="0" dirty="0">
                <a:solidFill>
                  <a:srgbClr val="000000"/>
                </a:solidFill>
                <a:latin typeface="Calibri" panose="020F0502020204030204" pitchFamily="34" charset="0"/>
              </a:rPr>
              <a:t>. Η καλύτερη διαδρομή είναι συνάρτηση της κίνησης που υπάρχει σε κάποια γραμμή, της απόστασης, του εύρους ζώνης ή αλλιώς της ταχύτητας της γραμμής. </a:t>
            </a:r>
          </a:p>
          <a:p>
            <a:r>
              <a:rPr lang="el-GR" sz="1800" b="0" i="0" u="none" strike="noStrike" baseline="0" dirty="0">
                <a:solidFill>
                  <a:srgbClr val="000000"/>
                </a:solidFill>
                <a:latin typeface="Calibri" panose="020F0502020204030204" pitchFamily="34" charset="0"/>
              </a:rPr>
              <a:t>Στη συνέχεια, ο δρομολογητής προωθεί τα δεδομένα (πακέτα πληροφορίας) στον προορισμό τους.</a:t>
            </a:r>
            <a:endParaRPr lang="el-G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061ACAB-7FA4-BF8E-51BE-B453B41B6E7F}"/>
              </a:ext>
            </a:extLst>
          </p:cNvPr>
          <p:cNvSpPr txBox="1"/>
          <p:nvPr/>
        </p:nvSpPr>
        <p:spPr>
          <a:xfrm>
            <a:off x="1768255" y="5408497"/>
            <a:ext cx="2698642" cy="646331"/>
          </a:xfrm>
          <a:prstGeom prst="rect">
            <a:avLst/>
          </a:prstGeom>
          <a:noFill/>
        </p:spPr>
        <p:txBody>
          <a:bodyPr wrap="square" rtlCol="0">
            <a:spAutoFit/>
          </a:bodyPr>
          <a:lstStyle/>
          <a:p>
            <a:r>
              <a:rPr lang="el-GR" sz="1800" b="0" i="0" u="none" strike="noStrike" baseline="0" dirty="0">
                <a:solidFill>
                  <a:srgbClr val="000000"/>
                </a:solidFill>
              </a:rPr>
              <a:t>Δρομολογητής 	</a:t>
            </a:r>
          </a:p>
          <a:p>
            <a:endParaRPr lang="el-GR" dirty="0"/>
          </a:p>
        </p:txBody>
      </p:sp>
      <p:pic>
        <p:nvPicPr>
          <p:cNvPr id="7" name="Εικόνα 6">
            <a:extLst>
              <a:ext uri="{FF2B5EF4-FFF2-40B4-BE49-F238E27FC236}">
                <a16:creationId xmlns:a16="http://schemas.microsoft.com/office/drawing/2014/main" id="{1F38E722-7C66-3896-AF78-E040E5B9D154}"/>
              </a:ext>
            </a:extLst>
          </p:cNvPr>
          <p:cNvPicPr>
            <a:picLocks noChangeAspect="1"/>
          </p:cNvPicPr>
          <p:nvPr/>
        </p:nvPicPr>
        <p:blipFill>
          <a:blip r:embed="rId2"/>
          <a:stretch>
            <a:fillRect/>
          </a:stretch>
        </p:blipFill>
        <p:spPr>
          <a:xfrm>
            <a:off x="1768255" y="4455460"/>
            <a:ext cx="2601532" cy="953037"/>
          </a:xfrm>
          <a:prstGeom prst="rect">
            <a:avLst/>
          </a:prstGeom>
        </p:spPr>
      </p:pic>
      <p:pic>
        <p:nvPicPr>
          <p:cNvPr id="9" name="Εικόνα 8">
            <a:extLst>
              <a:ext uri="{FF2B5EF4-FFF2-40B4-BE49-F238E27FC236}">
                <a16:creationId xmlns:a16="http://schemas.microsoft.com/office/drawing/2014/main" id="{4B9A958C-0186-7BEA-5FE8-F5059E224D21}"/>
              </a:ext>
            </a:extLst>
          </p:cNvPr>
          <p:cNvPicPr>
            <a:picLocks noChangeAspect="1"/>
          </p:cNvPicPr>
          <p:nvPr/>
        </p:nvPicPr>
        <p:blipFill>
          <a:blip r:embed="rId3"/>
          <a:stretch>
            <a:fillRect/>
          </a:stretch>
        </p:blipFill>
        <p:spPr>
          <a:xfrm>
            <a:off x="6851859" y="4135004"/>
            <a:ext cx="1314679" cy="1295347"/>
          </a:xfrm>
          <a:prstGeom prst="rect">
            <a:avLst/>
          </a:prstGeom>
        </p:spPr>
      </p:pic>
      <p:sp>
        <p:nvSpPr>
          <p:cNvPr id="10" name="TextBox 9">
            <a:extLst>
              <a:ext uri="{FF2B5EF4-FFF2-40B4-BE49-F238E27FC236}">
                <a16:creationId xmlns:a16="http://schemas.microsoft.com/office/drawing/2014/main" id="{CFC01D13-1F05-464A-A709-D1F4CDA29C2F}"/>
              </a:ext>
            </a:extLst>
          </p:cNvPr>
          <p:cNvSpPr txBox="1"/>
          <p:nvPr/>
        </p:nvSpPr>
        <p:spPr>
          <a:xfrm>
            <a:off x="6674069" y="5342742"/>
            <a:ext cx="4025462" cy="923330"/>
          </a:xfrm>
          <a:prstGeom prst="rect">
            <a:avLst/>
          </a:prstGeom>
          <a:noFill/>
        </p:spPr>
        <p:txBody>
          <a:bodyPr wrap="square" rtlCol="0">
            <a:spAutoFit/>
          </a:bodyPr>
          <a:lstStyle/>
          <a:p>
            <a:r>
              <a:rPr lang="el-GR" sz="1800" b="0" i="0" u="none" strike="noStrike" baseline="0" dirty="0">
                <a:solidFill>
                  <a:srgbClr val="000000"/>
                </a:solidFill>
              </a:rPr>
              <a:t>Το σύμβολο του δρομολογητή στις </a:t>
            </a:r>
          </a:p>
          <a:p>
            <a:r>
              <a:rPr lang="el-GR" sz="1800" b="0" i="0" u="none" strike="noStrike" baseline="0" dirty="0">
                <a:solidFill>
                  <a:srgbClr val="000000"/>
                </a:solidFill>
              </a:rPr>
              <a:t>τοπολογίες δικτύου 	</a:t>
            </a:r>
          </a:p>
          <a:p>
            <a:endParaRPr lang="el-GR" dirty="0"/>
          </a:p>
        </p:txBody>
      </p:sp>
    </p:spTree>
    <p:extLst>
      <p:ext uri="{BB962C8B-B14F-4D97-AF65-F5344CB8AC3E}">
        <p14:creationId xmlns:p14="http://schemas.microsoft.com/office/powerpoint/2010/main" val="906021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93693-1BA2-344C-7143-49BA19729CD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BBD604B-1D60-94CB-4C6E-54226803EB9E}"/>
              </a:ext>
            </a:extLst>
          </p:cNvPr>
          <p:cNvSpPr>
            <a:spLocks noGrp="1"/>
          </p:cNvSpPr>
          <p:nvPr>
            <p:ph type="title"/>
          </p:nvPr>
        </p:nvSpPr>
        <p:spPr>
          <a:xfrm>
            <a:off x="1640156" y="123961"/>
            <a:ext cx="8911687" cy="1280890"/>
          </a:xfrm>
        </p:spPr>
        <p:txBody>
          <a:bodyPr>
            <a:noAutofit/>
          </a:bodyPr>
          <a:lstStyle/>
          <a:p>
            <a:pPr marL="0" indent="0">
              <a:buFont typeface="Wingdings 3" charset="2"/>
              <a:buNone/>
            </a:pPr>
            <a:r>
              <a:rPr lang="el-GR" sz="4000" b="1" i="0" u="sng" strike="noStrike" baseline="0" dirty="0">
                <a:solidFill>
                  <a:srgbClr val="000000"/>
                </a:solidFill>
                <a:latin typeface="Calibri" panose="020F0502020204030204" pitchFamily="34" charset="0"/>
              </a:rPr>
              <a:t>Ενεργός εξοπλισμός δικτύου - Συσκευές </a:t>
            </a:r>
          </a:p>
        </p:txBody>
      </p:sp>
      <p:sp>
        <p:nvSpPr>
          <p:cNvPr id="3" name="Θέση περιεχομένου 2">
            <a:extLst>
              <a:ext uri="{FF2B5EF4-FFF2-40B4-BE49-F238E27FC236}">
                <a16:creationId xmlns:a16="http://schemas.microsoft.com/office/drawing/2014/main" id="{F2895201-35C3-FB63-3AE8-542D5919C4A4}"/>
              </a:ext>
            </a:extLst>
          </p:cNvPr>
          <p:cNvSpPr>
            <a:spLocks noGrp="1"/>
          </p:cNvSpPr>
          <p:nvPr>
            <p:ph idx="1"/>
          </p:nvPr>
        </p:nvSpPr>
        <p:spPr>
          <a:xfrm>
            <a:off x="1418897" y="1368861"/>
            <a:ext cx="9644280" cy="4809602"/>
          </a:xfrm>
        </p:spPr>
        <p:txBody>
          <a:bodyPr>
            <a:normAutofit/>
          </a:bodyPr>
          <a:lstStyle/>
          <a:p>
            <a:pPr marL="0" indent="0" algn="l">
              <a:buNone/>
            </a:pPr>
            <a:r>
              <a:rPr lang="el-GR" sz="1800" b="1" i="0" u="sng" strike="noStrike" baseline="0" dirty="0">
                <a:solidFill>
                  <a:srgbClr val="000000"/>
                </a:solidFill>
                <a:latin typeface="Calibri" panose="020F0502020204030204" pitchFamily="34" charset="0"/>
              </a:rPr>
              <a:t>(Γ) Ασύρματο σημείο πρόσβασης (</a:t>
            </a:r>
            <a:r>
              <a:rPr lang="el-GR" sz="1800" b="1" i="0" u="sng" strike="noStrike" baseline="0" dirty="0" err="1">
                <a:solidFill>
                  <a:srgbClr val="000000"/>
                </a:solidFill>
                <a:latin typeface="Calibri" panose="020F0502020204030204" pitchFamily="34" charset="0"/>
              </a:rPr>
              <a:t>access</a:t>
            </a:r>
            <a:r>
              <a:rPr lang="el-GR" sz="1800" b="1" i="0" u="sng" strike="noStrike" baseline="0" dirty="0">
                <a:solidFill>
                  <a:srgbClr val="000000"/>
                </a:solidFill>
                <a:latin typeface="Calibri" panose="020F0502020204030204" pitchFamily="34" charset="0"/>
              </a:rPr>
              <a:t> </a:t>
            </a:r>
            <a:r>
              <a:rPr lang="el-GR" sz="1800" b="1" i="0" u="sng" strike="noStrike" baseline="0" dirty="0" err="1">
                <a:solidFill>
                  <a:srgbClr val="000000"/>
                </a:solidFill>
                <a:latin typeface="Calibri" panose="020F0502020204030204" pitchFamily="34" charset="0"/>
              </a:rPr>
              <a:t>point</a:t>
            </a:r>
            <a:r>
              <a:rPr lang="el-GR" sz="1800" b="1" i="0" u="sng" strike="noStrike" baseline="0" dirty="0">
                <a:solidFill>
                  <a:srgbClr val="000000"/>
                </a:solidFill>
                <a:latin typeface="Calibri" panose="020F0502020204030204" pitchFamily="34" charset="0"/>
              </a:rPr>
              <a:t>)</a:t>
            </a:r>
            <a:r>
              <a:rPr lang="el-GR" sz="1800" b="1" i="0" u="none" strike="noStrike" baseline="0" dirty="0">
                <a:solidFill>
                  <a:srgbClr val="000000"/>
                </a:solidFill>
                <a:latin typeface="Calibri" panose="020F0502020204030204" pitchFamily="34" charset="0"/>
              </a:rPr>
              <a:t> </a:t>
            </a:r>
            <a:endParaRPr lang="el-GR"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Είναι μια δικτυακή συσκευή η οποία λειτουργεί ως σταθμός βάσης και παρέχει </a:t>
            </a:r>
            <a:r>
              <a:rPr lang="el-GR" sz="1800" b="1" i="0" u="none" strike="noStrike" baseline="0" dirty="0">
                <a:solidFill>
                  <a:srgbClr val="000000"/>
                </a:solidFill>
                <a:latin typeface="Calibri" panose="020F0502020204030204" pitchFamily="34" charset="0"/>
              </a:rPr>
              <a:t>συνδεσιμότητα </a:t>
            </a:r>
            <a:r>
              <a:rPr lang="el-GR" sz="1800" b="0" i="0" u="none" strike="noStrike" baseline="0" dirty="0">
                <a:solidFill>
                  <a:srgbClr val="000000"/>
                </a:solidFill>
                <a:latin typeface="Calibri" panose="020F0502020204030204" pitchFamily="34" charset="0"/>
              </a:rPr>
              <a:t>στους </a:t>
            </a:r>
            <a:r>
              <a:rPr lang="el-GR" sz="1800" b="1" i="0" u="none" strike="noStrike" baseline="0" dirty="0">
                <a:solidFill>
                  <a:srgbClr val="000000"/>
                </a:solidFill>
                <a:latin typeface="Calibri" panose="020F0502020204030204" pitchFamily="34" charset="0"/>
              </a:rPr>
              <a:t>ασύρματους </a:t>
            </a:r>
            <a:r>
              <a:rPr lang="el-GR" sz="1800" b="0" i="0" u="none" strike="noStrike" baseline="0" dirty="0">
                <a:solidFill>
                  <a:srgbClr val="000000"/>
                </a:solidFill>
                <a:latin typeface="Calibri" panose="020F0502020204030204" pitchFamily="34" charset="0"/>
              </a:rPr>
              <a:t>σταθμούς, όπως κινητό, </a:t>
            </a:r>
            <a:r>
              <a:rPr lang="el-GR" sz="1800" b="0" i="0" u="none" strike="noStrike" baseline="0" dirty="0" err="1">
                <a:solidFill>
                  <a:srgbClr val="000000"/>
                </a:solidFill>
                <a:latin typeface="Calibri" panose="020F0502020204030204" pitchFamily="34" charset="0"/>
              </a:rPr>
              <a:t>tablet</a:t>
            </a:r>
            <a:r>
              <a:rPr lang="el-GR" sz="1800" b="0" i="0" u="none" strike="noStrike" baseline="0" dirty="0">
                <a:solidFill>
                  <a:srgbClr val="000000"/>
                </a:solidFill>
                <a:latin typeface="Calibri" panose="020F0502020204030204" pitchFamily="34" charset="0"/>
              </a:rPr>
              <a:t>, laptop, τηλεόραση. </a:t>
            </a:r>
          </a:p>
          <a:p>
            <a:r>
              <a:rPr lang="el-GR" sz="1800" b="0" i="0" u="none" strike="noStrike" baseline="0" dirty="0">
                <a:solidFill>
                  <a:srgbClr val="000000"/>
                </a:solidFill>
                <a:latin typeface="Calibri" panose="020F0502020204030204" pitchFamily="34" charset="0"/>
              </a:rPr>
              <a:t>Έχει συγκεκριμένη εμβέλεια (κάλυψη) και εξυπηρετεί τους σταθμούς που βρίσκονται εντός αυτής της περιοχής. </a:t>
            </a:r>
          </a:p>
          <a:p>
            <a:r>
              <a:rPr lang="el-GR" dirty="0">
                <a:solidFill>
                  <a:srgbClr val="000000"/>
                </a:solidFill>
                <a:latin typeface="Calibri" panose="020F0502020204030204" pitchFamily="34" charset="0"/>
              </a:rPr>
              <a:t>Μ</a:t>
            </a:r>
            <a:r>
              <a:rPr lang="el-GR" sz="1800" b="0" i="0" u="none" strike="noStrike" baseline="0" dirty="0">
                <a:solidFill>
                  <a:srgbClr val="000000"/>
                </a:solidFill>
                <a:latin typeface="Calibri" panose="020F0502020204030204" pitchFamily="34" charset="0"/>
              </a:rPr>
              <a:t>πορεί να είναι ξεχωριστή συσκευή η οποία συνδέεται ενσύρματα σε έναν </a:t>
            </a:r>
            <a:r>
              <a:rPr lang="el-GR" sz="1800" b="0" i="0" u="none" strike="noStrike" baseline="0" dirty="0" err="1">
                <a:solidFill>
                  <a:srgbClr val="000000"/>
                </a:solidFill>
                <a:latin typeface="Calibri" panose="020F0502020204030204" pitchFamily="34" charset="0"/>
              </a:rPr>
              <a:t>μεταγωγέα</a:t>
            </a:r>
            <a:r>
              <a:rPr lang="el-GR" sz="1800" b="0" i="0" u="none" strike="noStrike" baseline="0" dirty="0">
                <a:solidFill>
                  <a:srgbClr val="000000"/>
                </a:solidFill>
                <a:latin typeface="Calibri" panose="020F0502020204030204" pitchFamily="34" charset="0"/>
              </a:rPr>
              <a:t>, ώστε να παρέχει ασύρματη σύνδεση στους κινητούς σταθμούς. </a:t>
            </a:r>
          </a:p>
          <a:p>
            <a:r>
              <a:rPr lang="el-GR" sz="1800" b="0" i="0" u="none" strike="noStrike" baseline="0" dirty="0">
                <a:solidFill>
                  <a:srgbClr val="000000"/>
                </a:solidFill>
                <a:latin typeface="Calibri" panose="020F0502020204030204" pitchFamily="34" charset="0"/>
              </a:rPr>
              <a:t>Στους οικιακούς δρομολογητές η συσκευή είναι συνήθως ενσωματωμένη. </a:t>
            </a:r>
          </a:p>
          <a:p>
            <a:r>
              <a:rPr lang="el-GR" sz="1800" b="0" i="0" u="none" strike="noStrike" baseline="0" dirty="0">
                <a:solidFill>
                  <a:srgbClr val="000000"/>
                </a:solidFill>
                <a:latin typeface="Calibri" panose="020F0502020204030204" pitchFamily="34" charset="0"/>
              </a:rPr>
              <a:t>Για τη διασύνδεση των κινητών συσκευών δε χρησιμοποιούνται καλώδια, αλλά ραδιοσυχνότητες.</a:t>
            </a:r>
          </a:p>
          <a:p>
            <a:r>
              <a:rPr lang="el-GR" dirty="0">
                <a:solidFill>
                  <a:srgbClr val="000000"/>
                </a:solidFill>
                <a:latin typeface="Calibri" panose="020F0502020204030204" pitchFamily="34" charset="0"/>
              </a:rPr>
              <a:t>Κ</a:t>
            </a:r>
            <a:r>
              <a:rPr lang="el-GR" sz="1800" b="0" i="0" u="none" strike="noStrike" baseline="0" dirty="0">
                <a:solidFill>
                  <a:srgbClr val="000000"/>
                </a:solidFill>
                <a:latin typeface="Calibri" panose="020F0502020204030204" pitchFamily="34" charset="0"/>
              </a:rPr>
              <a:t>ατά τη σύνδεση του κινητού σταθμού στο σταθμό βάσης, πραγματοποιείται η διαδικασία </a:t>
            </a:r>
            <a:r>
              <a:rPr lang="el-GR" sz="1800" b="1" i="0" u="none" strike="noStrike" baseline="0" dirty="0" err="1">
                <a:solidFill>
                  <a:srgbClr val="000000"/>
                </a:solidFill>
                <a:latin typeface="Calibri" panose="020F0502020204030204" pitchFamily="34" charset="0"/>
              </a:rPr>
              <a:t>αυθεντικοποίησης</a:t>
            </a:r>
            <a:r>
              <a:rPr lang="el-GR" sz="1800" b="1"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και ο χρήστης θα πρέπει να δηλώσει τους σωστούς κωδικούς (</a:t>
            </a:r>
            <a:r>
              <a:rPr lang="el-GR" sz="1800" b="0" i="0" u="none" strike="noStrike" baseline="0" dirty="0" err="1">
                <a:solidFill>
                  <a:srgbClr val="000000"/>
                </a:solidFill>
                <a:latin typeface="Calibri" panose="020F0502020204030204" pitchFamily="34" charset="0"/>
              </a:rPr>
              <a:t>username</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password</a:t>
            </a:r>
            <a:r>
              <a:rPr lang="el-GR" sz="1800" b="0" i="0" u="none" strike="noStrike" baseline="0" dirty="0">
                <a:solidFill>
                  <a:srgbClr val="000000"/>
                </a:solidFill>
                <a:latin typeface="Calibri" panose="020F0502020204030204" pitchFamily="34" charset="0"/>
              </a:rPr>
              <a:t>) για την εισαγωγή του στο ασύρματο δίκτυο. Το ασύρματο σημείο πρόσβασης παρέχει στην ασύρματη προς σύνδεση συσκευή τις κατάλληλες δικτυακές ρυθμίσεις, μέσω DHCP </a:t>
            </a:r>
            <a:r>
              <a:rPr lang="el-GR" sz="1800" b="0" i="0" u="none" strike="noStrike" baseline="0" dirty="0" err="1">
                <a:solidFill>
                  <a:srgbClr val="000000"/>
                </a:solidFill>
                <a:latin typeface="Calibri" panose="020F0502020204030204" pitchFamily="34" charset="0"/>
              </a:rPr>
              <a:t>server</a:t>
            </a:r>
            <a:r>
              <a:rPr lang="el-GR" sz="1800" b="0" i="0" u="none" strike="noStrike" baseline="0" dirty="0">
                <a:solidFill>
                  <a:srgbClr val="000000"/>
                </a:solidFill>
                <a:latin typeface="Calibri" panose="020F0502020204030204" pitchFamily="34" charset="0"/>
              </a:rPr>
              <a:t>. (π.χ. σύνδεση κινητών τηλεφώνων σε χώρους αναψυχής, σε αεροδρόμια). </a:t>
            </a:r>
          </a:p>
        </p:txBody>
      </p:sp>
    </p:spTree>
    <p:extLst>
      <p:ext uri="{BB962C8B-B14F-4D97-AF65-F5344CB8AC3E}">
        <p14:creationId xmlns:p14="http://schemas.microsoft.com/office/powerpoint/2010/main" val="147846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042CD-7229-E825-2FD8-565D93E6313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F5609E7-58FC-C42D-8FE4-5F338E1A8695}"/>
              </a:ext>
            </a:extLst>
          </p:cNvPr>
          <p:cNvSpPr>
            <a:spLocks noGrp="1"/>
          </p:cNvSpPr>
          <p:nvPr>
            <p:ph type="title"/>
          </p:nvPr>
        </p:nvSpPr>
        <p:spPr>
          <a:xfrm>
            <a:off x="1640156" y="123961"/>
            <a:ext cx="8911687" cy="1280890"/>
          </a:xfrm>
        </p:spPr>
        <p:txBody>
          <a:bodyPr>
            <a:noAutofit/>
          </a:bodyPr>
          <a:lstStyle/>
          <a:p>
            <a:r>
              <a:rPr lang="el-GR" sz="3500" b="1" i="0" u="none" strike="noStrike" baseline="0" dirty="0">
                <a:solidFill>
                  <a:srgbClr val="000000"/>
                </a:solidFill>
                <a:latin typeface="Calibri" panose="020F0502020204030204" pitchFamily="34" charset="0"/>
              </a:rPr>
              <a:t>Ασύρματο Τοπικό Δίκτυο – </a:t>
            </a:r>
            <a:r>
              <a:rPr lang="en-US" sz="3500" b="1" i="0" u="none" strike="noStrike" baseline="0" dirty="0">
                <a:solidFill>
                  <a:srgbClr val="000000"/>
                </a:solidFill>
                <a:latin typeface="Calibri" panose="020F0502020204030204" pitchFamily="34" charset="0"/>
              </a:rPr>
              <a:t>Wireless Local Area Network </a:t>
            </a:r>
            <a:r>
              <a:rPr lang="en-US" sz="3500" b="0" i="0" u="none" strike="noStrike" baseline="0" dirty="0">
                <a:solidFill>
                  <a:srgbClr val="000000"/>
                </a:solidFill>
                <a:latin typeface="Calibri" panose="020F0502020204030204" pitchFamily="34" charset="0"/>
              </a:rPr>
              <a:t>(</a:t>
            </a:r>
            <a:r>
              <a:rPr lang="en-US" sz="3500" b="1" i="0" u="none" strike="noStrike" baseline="0" dirty="0">
                <a:solidFill>
                  <a:srgbClr val="000000"/>
                </a:solidFill>
                <a:latin typeface="Calibri" panose="020F0502020204030204" pitchFamily="34" charset="0"/>
              </a:rPr>
              <a:t>WLAN)</a:t>
            </a:r>
            <a:r>
              <a:rPr lang="el-GR" sz="3500" b="1" i="0" u="none" strike="noStrike" baseline="0" dirty="0">
                <a:solidFill>
                  <a:srgbClr val="000000"/>
                </a:solidFill>
                <a:latin typeface="Calibri" panose="020F0502020204030204" pitchFamily="34" charset="0"/>
              </a:rPr>
              <a:t> ή </a:t>
            </a:r>
            <a:r>
              <a:rPr lang="el-GR" sz="3500" b="1" i="0" u="none" strike="noStrike" baseline="0" dirty="0" err="1">
                <a:solidFill>
                  <a:srgbClr val="000000"/>
                </a:solidFill>
                <a:latin typeface="Calibri" panose="020F0502020204030204" pitchFamily="34" charset="0"/>
              </a:rPr>
              <a:t>αλλίως</a:t>
            </a:r>
            <a:r>
              <a:rPr lang="el-GR" sz="3500" b="1" i="0" u="none" strike="noStrike" baseline="0" dirty="0">
                <a:solidFill>
                  <a:srgbClr val="000000"/>
                </a:solidFill>
                <a:latin typeface="Calibri" panose="020F0502020204030204" pitchFamily="34" charset="0"/>
              </a:rPr>
              <a:t> </a:t>
            </a:r>
            <a:r>
              <a:rPr lang="en-US" sz="3500" b="1" i="0" u="none" strike="noStrike" baseline="0" dirty="0" err="1">
                <a:solidFill>
                  <a:srgbClr val="000000"/>
                </a:solidFill>
                <a:latin typeface="Calibri" panose="020F0502020204030204" pitchFamily="34" charset="0"/>
              </a:rPr>
              <a:t>Wifi</a:t>
            </a:r>
            <a:r>
              <a:rPr lang="en-US" sz="1800" b="0" i="0" u="none" strike="noStrike" baseline="0" dirty="0">
                <a:solidFill>
                  <a:srgbClr val="000000"/>
                </a:solidFill>
                <a:latin typeface="Calibri" panose="020F0502020204030204" pitchFamily="34" charset="0"/>
              </a:rPr>
              <a:t>	</a:t>
            </a:r>
          </a:p>
        </p:txBody>
      </p:sp>
      <p:pic>
        <p:nvPicPr>
          <p:cNvPr id="7" name="Θέση περιεχομένου 6">
            <a:extLst>
              <a:ext uri="{FF2B5EF4-FFF2-40B4-BE49-F238E27FC236}">
                <a16:creationId xmlns:a16="http://schemas.microsoft.com/office/drawing/2014/main" id="{5A7CB539-70E8-AA19-BBC6-7C4C78BF53D0}"/>
              </a:ext>
            </a:extLst>
          </p:cNvPr>
          <p:cNvPicPr>
            <a:picLocks noGrp="1" noChangeAspect="1"/>
          </p:cNvPicPr>
          <p:nvPr>
            <p:ph idx="1"/>
          </p:nvPr>
        </p:nvPicPr>
        <p:blipFill>
          <a:blip r:embed="rId2"/>
          <a:stretch>
            <a:fillRect/>
          </a:stretch>
        </p:blipFill>
        <p:spPr>
          <a:xfrm>
            <a:off x="2130231" y="1656245"/>
            <a:ext cx="4235068" cy="3231065"/>
          </a:xfrm>
        </p:spPr>
      </p:pic>
      <p:sp>
        <p:nvSpPr>
          <p:cNvPr id="8" name="TextBox 7">
            <a:extLst>
              <a:ext uri="{FF2B5EF4-FFF2-40B4-BE49-F238E27FC236}">
                <a16:creationId xmlns:a16="http://schemas.microsoft.com/office/drawing/2014/main" id="{E14F2F42-F1F5-C4F4-F37C-F1D6801180E8}"/>
              </a:ext>
            </a:extLst>
          </p:cNvPr>
          <p:cNvSpPr txBox="1"/>
          <p:nvPr/>
        </p:nvSpPr>
        <p:spPr>
          <a:xfrm>
            <a:off x="6842235" y="2827283"/>
            <a:ext cx="4698124" cy="1754326"/>
          </a:xfrm>
          <a:prstGeom prst="rect">
            <a:avLst/>
          </a:prstGeom>
          <a:noFill/>
        </p:spPr>
        <p:txBody>
          <a:bodyPr wrap="square" rtlCol="0">
            <a:spAutoFit/>
          </a:bodyPr>
          <a:lstStyle/>
          <a:p>
            <a:r>
              <a:rPr lang="el-GR" sz="1800" b="0" i="0" u="none" strike="noStrike" baseline="0" dirty="0">
                <a:solidFill>
                  <a:srgbClr val="000000"/>
                </a:solidFill>
                <a:latin typeface="Calibri" panose="020F0502020204030204" pitchFamily="34" charset="0"/>
              </a:rPr>
              <a:t>Δημιουργία WLAN με Access </a:t>
            </a:r>
            <a:r>
              <a:rPr lang="el-GR" sz="1800" b="0" i="0" u="none" strike="noStrike" baseline="0" dirty="0" err="1">
                <a:solidFill>
                  <a:srgbClr val="000000"/>
                </a:solidFill>
                <a:latin typeface="Calibri" panose="020F0502020204030204" pitchFamily="34" charset="0"/>
              </a:rPr>
              <a:t>Point</a:t>
            </a:r>
            <a:r>
              <a:rPr lang="el-GR" sz="1800" b="0" i="0" u="none" strike="noStrike" baseline="0" dirty="0">
                <a:solidFill>
                  <a:srgbClr val="000000"/>
                </a:solidFill>
                <a:latin typeface="Calibri" panose="020F0502020204030204" pitchFamily="34" charset="0"/>
              </a:rPr>
              <a:t> ενσωματωμένο στον οικιακό δρομολογητή 	</a:t>
            </a:r>
          </a:p>
          <a:p>
            <a:r>
              <a:rPr lang="el-GR" sz="1800" b="0" i="0" u="none" strike="noStrike" baseline="0" dirty="0">
                <a:solidFill>
                  <a:srgbClr val="000000"/>
                </a:solidFill>
                <a:latin typeface="Calibri" panose="020F0502020204030204" pitchFamily="34" charset="0"/>
              </a:rPr>
              <a:t>Στο </a:t>
            </a:r>
            <a:r>
              <a:rPr lang="el-GR" sz="1800" b="0" i="0" u="none" strike="noStrike" baseline="0" dirty="0" err="1">
                <a:solidFill>
                  <a:srgbClr val="000000"/>
                </a:solidFill>
                <a:latin typeface="Calibri" panose="020F0502020204030204" pitchFamily="34" charset="0"/>
              </a:rPr>
              <a:t>access</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point</a:t>
            </a:r>
            <a:r>
              <a:rPr lang="el-GR" sz="1800" b="0" i="0" u="none" strike="noStrike" baseline="0" dirty="0">
                <a:solidFill>
                  <a:srgbClr val="000000"/>
                </a:solidFill>
                <a:latin typeface="Calibri" panose="020F0502020204030204" pitchFamily="34" charset="0"/>
              </a:rPr>
              <a:t> του δρομολογητή συνδέονται ασύρματα ένα </a:t>
            </a:r>
            <a:r>
              <a:rPr lang="el-GR" sz="1800" b="0" i="0" u="none" strike="noStrike" baseline="0" dirty="0" err="1">
                <a:solidFill>
                  <a:srgbClr val="000000"/>
                </a:solidFill>
                <a:latin typeface="Calibri" panose="020F0502020204030204" pitchFamily="34" charset="0"/>
              </a:rPr>
              <a:t>tablet</a:t>
            </a:r>
            <a:r>
              <a:rPr lang="el-GR" sz="1800" b="0" i="0" u="none" strike="noStrike" baseline="0" dirty="0">
                <a:solidFill>
                  <a:srgbClr val="000000"/>
                </a:solidFill>
                <a:latin typeface="Calibri" panose="020F0502020204030204" pitchFamily="34" charset="0"/>
              </a:rPr>
              <a:t>, ένα κινητό τηλέφωνο και ένα laptop. 	</a:t>
            </a:r>
          </a:p>
          <a:p>
            <a:endParaRPr lang="el-GR" dirty="0"/>
          </a:p>
        </p:txBody>
      </p:sp>
    </p:spTree>
    <p:extLst>
      <p:ext uri="{BB962C8B-B14F-4D97-AF65-F5344CB8AC3E}">
        <p14:creationId xmlns:p14="http://schemas.microsoft.com/office/powerpoint/2010/main" val="249647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86B0B-1BDA-BF65-654E-578B8C1FE5A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00CEEED-0C5D-7D35-A27D-47FB74756817}"/>
              </a:ext>
            </a:extLst>
          </p:cNvPr>
          <p:cNvSpPr>
            <a:spLocks noGrp="1"/>
          </p:cNvSpPr>
          <p:nvPr>
            <p:ph type="title"/>
          </p:nvPr>
        </p:nvSpPr>
        <p:spPr>
          <a:xfrm>
            <a:off x="1640156" y="123961"/>
            <a:ext cx="8911687" cy="1280890"/>
          </a:xfrm>
        </p:spPr>
        <p:txBody>
          <a:bodyPr>
            <a:noAutofit/>
          </a:bodyPr>
          <a:lstStyle/>
          <a:p>
            <a:pPr marL="0" indent="0">
              <a:buFont typeface="Wingdings 3" charset="2"/>
              <a:buNone/>
            </a:pPr>
            <a:r>
              <a:rPr lang="el-GR" sz="4000" b="1" u="sng" dirty="0">
                <a:solidFill>
                  <a:srgbClr val="000000"/>
                </a:solidFill>
                <a:latin typeface="Calibri" panose="020F0502020204030204" pitchFamily="34" charset="0"/>
              </a:rPr>
              <a:t>Παθητικός</a:t>
            </a:r>
            <a:r>
              <a:rPr lang="el-GR" sz="4000" b="1" i="0" u="sng" strike="noStrike" baseline="0" dirty="0">
                <a:solidFill>
                  <a:srgbClr val="000000"/>
                </a:solidFill>
                <a:latin typeface="Calibri" panose="020F0502020204030204" pitchFamily="34" charset="0"/>
              </a:rPr>
              <a:t> εξοπλισμός δικτύου</a:t>
            </a:r>
          </a:p>
        </p:txBody>
      </p:sp>
      <p:sp>
        <p:nvSpPr>
          <p:cNvPr id="3" name="Θέση περιεχομένου 2">
            <a:extLst>
              <a:ext uri="{FF2B5EF4-FFF2-40B4-BE49-F238E27FC236}">
                <a16:creationId xmlns:a16="http://schemas.microsoft.com/office/drawing/2014/main" id="{9C8E2B80-7B3D-D075-A98E-B3D0F3DA4719}"/>
              </a:ext>
            </a:extLst>
          </p:cNvPr>
          <p:cNvSpPr>
            <a:spLocks noGrp="1"/>
          </p:cNvSpPr>
          <p:nvPr>
            <p:ph idx="1"/>
          </p:nvPr>
        </p:nvSpPr>
        <p:spPr>
          <a:xfrm>
            <a:off x="1418897" y="1368861"/>
            <a:ext cx="9644280" cy="4809602"/>
          </a:xfrm>
        </p:spPr>
        <p:txBody>
          <a:bodyPr>
            <a:normAutofit/>
          </a:bodyPr>
          <a:lstStyle/>
          <a:p>
            <a:r>
              <a:rPr lang="el-GR" sz="1800" b="0" i="0" u="none" strike="noStrike" baseline="0" dirty="0">
                <a:solidFill>
                  <a:srgbClr val="000000"/>
                </a:solidFill>
                <a:latin typeface="Calibri" panose="020F0502020204030204" pitchFamily="34" charset="0"/>
              </a:rPr>
              <a:t>Περιλαμβάνει όλα τα </a:t>
            </a:r>
            <a:r>
              <a:rPr lang="el-GR" sz="1800" b="1" i="0" u="none" strike="noStrike" baseline="0" dirty="0">
                <a:solidFill>
                  <a:srgbClr val="000000"/>
                </a:solidFill>
                <a:latin typeface="Calibri" panose="020F0502020204030204" pitchFamily="34" charset="0"/>
              </a:rPr>
              <a:t>καλώδια</a:t>
            </a:r>
            <a:r>
              <a:rPr lang="el-GR" sz="1800" b="0" i="0" u="none" strike="noStrike" baseline="0" dirty="0">
                <a:solidFill>
                  <a:srgbClr val="000000"/>
                </a:solidFill>
                <a:latin typeface="Calibri" panose="020F0502020204030204" pitchFamily="34" charset="0"/>
              </a:rPr>
              <a:t>, τα </a:t>
            </a:r>
            <a:r>
              <a:rPr lang="el-GR" sz="1800" b="1" i="0" u="none" strike="noStrike" baseline="0" dirty="0">
                <a:solidFill>
                  <a:srgbClr val="000000"/>
                </a:solidFill>
                <a:latin typeface="Calibri" panose="020F0502020204030204" pitchFamily="34" charset="0"/>
              </a:rPr>
              <a:t>μεταλλικά ικριώματα </a:t>
            </a:r>
            <a:r>
              <a:rPr lang="el-GR" sz="1800" b="0" i="0" u="none" strike="noStrike" baseline="0" dirty="0">
                <a:solidFill>
                  <a:srgbClr val="000000"/>
                </a:solidFill>
                <a:latin typeface="Calibri" panose="020F0502020204030204" pitchFamily="34" charset="0"/>
              </a:rPr>
              <a:t>και τα </a:t>
            </a:r>
            <a:r>
              <a:rPr lang="el-GR" sz="1800" b="1" i="0" u="none" strike="noStrike" baseline="0" dirty="0" err="1">
                <a:solidFill>
                  <a:srgbClr val="000000"/>
                </a:solidFill>
                <a:latin typeface="Calibri" panose="020F0502020204030204" pitchFamily="34" charset="0"/>
              </a:rPr>
              <a:t>patch</a:t>
            </a:r>
            <a:r>
              <a:rPr lang="el-GR" sz="1800" b="1" i="0" u="none" strike="noStrike" baseline="0" dirty="0">
                <a:solidFill>
                  <a:srgbClr val="000000"/>
                </a:solidFill>
                <a:latin typeface="Calibri" panose="020F0502020204030204" pitchFamily="34" charset="0"/>
              </a:rPr>
              <a:t> </a:t>
            </a:r>
            <a:r>
              <a:rPr lang="el-GR" sz="1800" b="1" i="0" u="none" strike="noStrike" baseline="0" dirty="0" err="1">
                <a:solidFill>
                  <a:srgbClr val="000000"/>
                </a:solidFill>
                <a:latin typeface="Calibri" panose="020F0502020204030204" pitchFamily="34" charset="0"/>
              </a:rPr>
              <a:t>panel</a:t>
            </a:r>
            <a:r>
              <a:rPr lang="el-GR" sz="1800" b="0" i="0" u="none" strike="noStrike" baseline="0" dirty="0">
                <a:solidFill>
                  <a:srgbClr val="000000"/>
                </a:solidFill>
                <a:latin typeface="Calibri" panose="020F0502020204030204" pitchFamily="34" charset="0"/>
              </a:rPr>
              <a:t>. </a:t>
            </a:r>
          </a:p>
          <a:p>
            <a:pPr marL="0" indent="0">
              <a:buNone/>
            </a:pPr>
            <a:endParaRPr lang="el-GR"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pPr marL="0" indent="0">
              <a:buNone/>
            </a:pPr>
            <a:endParaRPr lang="el-GR" dirty="0">
              <a:solidFill>
                <a:srgbClr val="000000"/>
              </a:solidFill>
              <a:latin typeface="Calibri" panose="020F0502020204030204" pitchFamily="34" charset="0"/>
            </a:endParaRPr>
          </a:p>
          <a:p>
            <a:pPr marL="0" indent="0">
              <a:buNone/>
            </a:pPr>
            <a:endParaRPr lang="el-GR" dirty="0">
              <a:solidFill>
                <a:srgbClr val="000000"/>
              </a:solidFill>
              <a:latin typeface="Calibri" panose="020F0502020204030204" pitchFamily="34" charset="0"/>
            </a:endParaRPr>
          </a:p>
          <a:p>
            <a:pPr marL="0" indent="0">
              <a:buNone/>
            </a:pPr>
            <a:r>
              <a:rPr lang="el-GR"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UTP </a:t>
            </a:r>
            <a:r>
              <a:rPr lang="el-GR" dirty="0">
                <a:solidFill>
                  <a:srgbClr val="000000"/>
                </a:solidFill>
                <a:latin typeface="Calibri" panose="020F0502020204030204" pitchFamily="34" charset="0"/>
              </a:rPr>
              <a:t>καλώδιο                        μεταλλικό ικρίωμα                         </a:t>
            </a:r>
            <a:r>
              <a:rPr lang="en-US" dirty="0">
                <a:solidFill>
                  <a:srgbClr val="000000"/>
                </a:solidFill>
                <a:latin typeface="Calibri" panose="020F0502020204030204" pitchFamily="34" charset="0"/>
              </a:rPr>
              <a:t>patch panel</a:t>
            </a:r>
          </a:p>
          <a:p>
            <a:r>
              <a:rPr lang="el-GR" sz="1800" b="0" i="0" u="none" strike="noStrike" baseline="0" dirty="0">
                <a:solidFill>
                  <a:srgbClr val="000000"/>
                </a:solidFill>
                <a:latin typeface="Calibri" panose="020F0502020204030204" pitchFamily="34" charset="0"/>
              </a:rPr>
              <a:t>Το καλώδιο </a:t>
            </a:r>
            <a:r>
              <a:rPr lang="el-GR" sz="1800" b="1" i="0" u="none" strike="noStrike" baseline="0" dirty="0">
                <a:solidFill>
                  <a:srgbClr val="000000"/>
                </a:solidFill>
                <a:latin typeface="Calibri" panose="020F0502020204030204" pitchFamily="34" charset="0"/>
              </a:rPr>
              <a:t>UTP </a:t>
            </a:r>
            <a:r>
              <a:rPr lang="el-GR" sz="1800" b="0" i="0" u="none" strike="noStrike" baseline="0" dirty="0">
                <a:solidFill>
                  <a:srgbClr val="000000"/>
                </a:solidFill>
                <a:latin typeface="Calibri" panose="020F0502020204030204" pitchFamily="34" charset="0"/>
              </a:rPr>
              <a:t>(</a:t>
            </a:r>
            <a:r>
              <a:rPr lang="el-GR" sz="1800" b="0" i="0" u="none" strike="noStrike" baseline="0" dirty="0" err="1">
                <a:solidFill>
                  <a:srgbClr val="000000"/>
                </a:solidFill>
                <a:latin typeface="Calibri" panose="020F0502020204030204" pitchFamily="34" charset="0"/>
              </a:rPr>
              <a:t>Unshielded</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Twisted</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Pair</a:t>
            </a:r>
            <a:r>
              <a:rPr lang="el-GR" sz="1800" b="0" i="0" u="none" strike="noStrike" baseline="0" dirty="0">
                <a:solidFill>
                  <a:srgbClr val="000000"/>
                </a:solidFill>
                <a:latin typeface="Calibri" panose="020F0502020204030204" pitchFamily="34" charset="0"/>
              </a:rPr>
              <a:t>) είναι 4 ζευγών. </a:t>
            </a:r>
            <a:r>
              <a:rPr lang="el-GR" sz="1800" b="1" i="0" u="none" strike="noStrike" baseline="0" dirty="0">
                <a:solidFill>
                  <a:srgbClr val="000000"/>
                </a:solidFill>
                <a:latin typeface="Calibri" panose="020F0502020204030204" pitchFamily="34" charset="0"/>
              </a:rPr>
              <a:t>Cat5</a:t>
            </a:r>
            <a:r>
              <a:rPr lang="el-GR" sz="1800" b="0" i="0" u="none" strike="noStrike" baseline="0" dirty="0">
                <a:solidFill>
                  <a:srgbClr val="000000"/>
                </a:solidFill>
                <a:latin typeface="Calibri" panose="020F0502020204030204" pitchFamily="34" charset="0"/>
              </a:rPr>
              <a:t> και </a:t>
            </a:r>
            <a:r>
              <a:rPr lang="el-GR" sz="1800" b="1" i="0" u="none" strike="noStrike" baseline="0" dirty="0">
                <a:solidFill>
                  <a:srgbClr val="000000"/>
                </a:solidFill>
                <a:latin typeface="Calibri" panose="020F0502020204030204" pitchFamily="34" charset="0"/>
              </a:rPr>
              <a:t>cat6</a:t>
            </a:r>
            <a:r>
              <a:rPr lang="el-GR" sz="1800" b="0" i="0" u="none" strike="noStrike" baseline="0" dirty="0">
                <a:solidFill>
                  <a:srgbClr val="000000"/>
                </a:solidFill>
                <a:latin typeface="Calibri" panose="020F0502020204030204" pitchFamily="34" charset="0"/>
              </a:rPr>
              <a:t> είναι οι τύποι καλωδίων που χρησιμοποιούνται και για την καλωδίωση των σχολείων. Το </a:t>
            </a:r>
            <a:r>
              <a:rPr lang="el-GR" sz="1800" b="1" i="0" u="none" strike="noStrike" baseline="0" dirty="0">
                <a:solidFill>
                  <a:srgbClr val="000000"/>
                </a:solidFill>
                <a:latin typeface="Calibri" panose="020F0502020204030204" pitchFamily="34" charset="0"/>
              </a:rPr>
              <a:t>cat5</a:t>
            </a:r>
            <a:r>
              <a:rPr lang="el-GR" sz="1800" b="0" i="0" u="none" strike="noStrike" baseline="0" dirty="0">
                <a:solidFill>
                  <a:srgbClr val="000000"/>
                </a:solidFill>
                <a:latin typeface="Calibri" panose="020F0502020204030204" pitchFamily="34" charset="0"/>
              </a:rPr>
              <a:t> αποτελείται από 8 καλώδια (4 συνεστραμμένα ζεύγη). Όταν χρησιμοποιείται σε δίκτυα </a:t>
            </a:r>
            <a:r>
              <a:rPr lang="el-GR" sz="1800" b="0" i="0" u="none" strike="noStrike" baseline="0" dirty="0" err="1">
                <a:solidFill>
                  <a:srgbClr val="000000"/>
                </a:solidFill>
                <a:latin typeface="Calibri" panose="020F0502020204030204" pitchFamily="34" charset="0"/>
              </a:rPr>
              <a:t>Ethernet</a:t>
            </a:r>
            <a:r>
              <a:rPr lang="el-GR" sz="1800" b="0" i="0" u="none" strike="noStrike" baseline="0" dirty="0">
                <a:solidFill>
                  <a:srgbClr val="000000"/>
                </a:solidFill>
                <a:latin typeface="Calibri" panose="020F0502020204030204" pitchFamily="34" charset="0"/>
              </a:rPr>
              <a:t>, το μήκος του μπορεί να φτάνει τα 90 μέτρα και επιτρέπει ταχύτητες μέχρι 100Mbit/</a:t>
            </a:r>
            <a:r>
              <a:rPr lang="el-GR" sz="1800" b="0" i="0" u="none" strike="noStrike" baseline="0" dirty="0" err="1">
                <a:solidFill>
                  <a:srgbClr val="000000"/>
                </a:solidFill>
                <a:latin typeface="Calibri" panose="020F0502020204030204" pitchFamily="34" charset="0"/>
              </a:rPr>
              <a:t>sec</a:t>
            </a:r>
            <a:r>
              <a:rPr lang="el-GR" sz="1800" b="0" i="0" u="none" strike="noStrike" baseline="0" dirty="0">
                <a:solidFill>
                  <a:srgbClr val="000000"/>
                </a:solidFill>
                <a:latin typeface="Calibri" panose="020F0502020204030204" pitchFamily="34" charset="0"/>
              </a:rPr>
              <a:t>. </a:t>
            </a:r>
          </a:p>
          <a:p>
            <a:r>
              <a:rPr lang="el-GR" sz="1800" b="0" i="0" u="none" strike="noStrike" baseline="0" dirty="0" err="1">
                <a:solidFill>
                  <a:srgbClr val="000000"/>
                </a:solidFill>
                <a:latin typeface="Calibri" panose="020F0502020204030204" pitchFamily="34" charset="0"/>
              </a:rPr>
              <a:t>To</a:t>
            </a:r>
            <a:r>
              <a:rPr lang="el-GR" sz="1800" b="0" i="0" u="none" strike="noStrike" baseline="0" dirty="0">
                <a:solidFill>
                  <a:srgbClr val="000000"/>
                </a:solidFill>
                <a:latin typeface="Calibri" panose="020F0502020204030204" pitchFamily="34" charset="0"/>
              </a:rPr>
              <a:t> </a:t>
            </a:r>
            <a:r>
              <a:rPr lang="el-GR" sz="1800" b="1" i="0" u="none" strike="noStrike" baseline="0" dirty="0" err="1">
                <a:solidFill>
                  <a:srgbClr val="000000"/>
                </a:solidFill>
                <a:latin typeface="Calibri" panose="020F0502020204030204" pitchFamily="34" charset="0"/>
              </a:rPr>
              <a:t>patch</a:t>
            </a:r>
            <a:r>
              <a:rPr lang="el-GR" sz="1800" b="1" i="0" u="none" strike="noStrike" baseline="0" dirty="0">
                <a:solidFill>
                  <a:srgbClr val="000000"/>
                </a:solidFill>
                <a:latin typeface="Calibri" panose="020F0502020204030204" pitchFamily="34" charset="0"/>
              </a:rPr>
              <a:t> </a:t>
            </a:r>
            <a:r>
              <a:rPr lang="el-GR" sz="1800" b="1" i="0" u="none" strike="noStrike" baseline="0" dirty="0" err="1">
                <a:solidFill>
                  <a:srgbClr val="000000"/>
                </a:solidFill>
                <a:latin typeface="Calibri" panose="020F0502020204030204" pitchFamily="34" charset="0"/>
              </a:rPr>
              <a:t>panel</a:t>
            </a:r>
            <a:r>
              <a:rPr lang="el-GR" sz="1800" b="1"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είναι το σημείο τερματισμού της δικτυακής καλωδίωσης το οποίο ξεκινάει από τις παροχές δικτύου (</a:t>
            </a:r>
            <a:r>
              <a:rPr lang="el-GR" sz="1800" b="0" i="0" u="none" strike="noStrike" baseline="0" dirty="0" err="1">
                <a:solidFill>
                  <a:srgbClr val="000000"/>
                </a:solidFill>
                <a:latin typeface="Calibri" panose="020F0502020204030204" pitchFamily="34" charset="0"/>
              </a:rPr>
              <a:t>πριζάκια</a:t>
            </a:r>
            <a:r>
              <a:rPr lang="el-GR" sz="1800" b="0" i="0" u="none" strike="noStrike" baseline="0" dirty="0">
                <a:solidFill>
                  <a:srgbClr val="000000"/>
                </a:solidFill>
                <a:latin typeface="Calibri" panose="020F0502020204030204" pitchFamily="34" charset="0"/>
              </a:rPr>
              <a:t>) που έχουν εγκατασταθεί στη σχολική μονάδα. Το </a:t>
            </a:r>
            <a:r>
              <a:rPr lang="el-GR" sz="1800" b="0" i="0" u="none" strike="noStrike" baseline="0" dirty="0" err="1">
                <a:solidFill>
                  <a:srgbClr val="000000"/>
                </a:solidFill>
                <a:latin typeface="Calibri" panose="020F0502020204030204" pitchFamily="34" charset="0"/>
              </a:rPr>
              <a:t>patch</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panel</a:t>
            </a:r>
            <a:r>
              <a:rPr lang="el-GR" sz="1800" b="0" i="0" u="none" strike="noStrike" baseline="0" dirty="0">
                <a:solidFill>
                  <a:srgbClr val="000000"/>
                </a:solidFill>
                <a:latin typeface="Calibri" panose="020F0502020204030204" pitchFamily="34" charset="0"/>
              </a:rPr>
              <a:t> συνήθως έχει 16 θέσεις RJ-45, αλλά μόνο οι 3 ή οι 6 πρώτες θέσεις είναι ενεργοποιημένες.</a:t>
            </a:r>
            <a:endParaRPr lang="el-GR" dirty="0">
              <a:solidFill>
                <a:srgbClr val="000000"/>
              </a:solidFill>
              <a:latin typeface="Calibri" panose="020F0502020204030204" pitchFamily="34" charset="0"/>
            </a:endParaRPr>
          </a:p>
        </p:txBody>
      </p:sp>
      <p:pic>
        <p:nvPicPr>
          <p:cNvPr id="5" name="Εικόνα 4">
            <a:extLst>
              <a:ext uri="{FF2B5EF4-FFF2-40B4-BE49-F238E27FC236}">
                <a16:creationId xmlns:a16="http://schemas.microsoft.com/office/drawing/2014/main" id="{66B92484-2F4A-1D76-1E15-347BB1433772}"/>
              </a:ext>
            </a:extLst>
          </p:cNvPr>
          <p:cNvPicPr>
            <a:picLocks noChangeAspect="1"/>
          </p:cNvPicPr>
          <p:nvPr/>
        </p:nvPicPr>
        <p:blipFill>
          <a:blip r:embed="rId2"/>
          <a:stretch>
            <a:fillRect/>
          </a:stretch>
        </p:blipFill>
        <p:spPr>
          <a:xfrm>
            <a:off x="1820807" y="2043350"/>
            <a:ext cx="1854558" cy="1165538"/>
          </a:xfrm>
          <a:prstGeom prst="rect">
            <a:avLst/>
          </a:prstGeom>
        </p:spPr>
      </p:pic>
      <p:pic>
        <p:nvPicPr>
          <p:cNvPr id="11" name="Εικόνα 10">
            <a:extLst>
              <a:ext uri="{FF2B5EF4-FFF2-40B4-BE49-F238E27FC236}">
                <a16:creationId xmlns:a16="http://schemas.microsoft.com/office/drawing/2014/main" id="{2726DE78-0DF5-B9B7-C9A0-00E3B099214B}"/>
              </a:ext>
            </a:extLst>
          </p:cNvPr>
          <p:cNvPicPr>
            <a:picLocks noChangeAspect="1"/>
          </p:cNvPicPr>
          <p:nvPr/>
        </p:nvPicPr>
        <p:blipFill>
          <a:blip r:embed="rId3"/>
          <a:stretch>
            <a:fillRect/>
          </a:stretch>
        </p:blipFill>
        <p:spPr>
          <a:xfrm>
            <a:off x="4876059" y="1868768"/>
            <a:ext cx="1493949" cy="1165538"/>
          </a:xfrm>
          <a:prstGeom prst="rect">
            <a:avLst/>
          </a:prstGeom>
        </p:spPr>
      </p:pic>
      <p:pic>
        <p:nvPicPr>
          <p:cNvPr id="13" name="Εικόνα 12">
            <a:extLst>
              <a:ext uri="{FF2B5EF4-FFF2-40B4-BE49-F238E27FC236}">
                <a16:creationId xmlns:a16="http://schemas.microsoft.com/office/drawing/2014/main" id="{4C0D26DB-1360-DCAF-84B5-563942B944EA}"/>
              </a:ext>
            </a:extLst>
          </p:cNvPr>
          <p:cNvPicPr>
            <a:picLocks noChangeAspect="1"/>
          </p:cNvPicPr>
          <p:nvPr/>
        </p:nvPicPr>
        <p:blipFill>
          <a:blip r:embed="rId4"/>
          <a:stretch>
            <a:fillRect/>
          </a:stretch>
        </p:blipFill>
        <p:spPr>
          <a:xfrm>
            <a:off x="7712040" y="1875207"/>
            <a:ext cx="2009104" cy="1159099"/>
          </a:xfrm>
          <a:prstGeom prst="rect">
            <a:avLst/>
          </a:prstGeom>
        </p:spPr>
      </p:pic>
    </p:spTree>
    <p:extLst>
      <p:ext uri="{BB962C8B-B14F-4D97-AF65-F5344CB8AC3E}">
        <p14:creationId xmlns:p14="http://schemas.microsoft.com/office/powerpoint/2010/main" val="48505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ED93D-5A81-4070-15DD-FB52BEF58BB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9FC1A6A-8FDD-29FC-D9C8-0569D93E5626}"/>
              </a:ext>
            </a:extLst>
          </p:cNvPr>
          <p:cNvSpPr>
            <a:spLocks noGrp="1"/>
          </p:cNvSpPr>
          <p:nvPr>
            <p:ph type="title"/>
          </p:nvPr>
        </p:nvSpPr>
        <p:spPr>
          <a:xfrm>
            <a:off x="1640156" y="123961"/>
            <a:ext cx="8911687" cy="937584"/>
          </a:xfrm>
        </p:spPr>
        <p:txBody>
          <a:bodyPr>
            <a:noAutofit/>
          </a:bodyPr>
          <a:lstStyle/>
          <a:p>
            <a:pPr marL="0" indent="0">
              <a:buFont typeface="Wingdings 3" charset="2"/>
              <a:buNone/>
            </a:pPr>
            <a:r>
              <a:rPr lang="el-GR" sz="3500" b="1" i="0" u="none" strike="noStrike" baseline="0" dirty="0">
                <a:solidFill>
                  <a:srgbClr val="000000"/>
                </a:solidFill>
                <a:latin typeface="Calibri" panose="020F0502020204030204" pitchFamily="34" charset="0"/>
              </a:rPr>
              <a:t>Κατηγορίες δικτύων δεδομένων βάσει γεωγραφικής εμβέλειας και κάλυψης</a:t>
            </a:r>
            <a:endParaRPr lang="el-GR" sz="3500" b="1" i="0" u="sng" strike="noStrike" baseline="0" dirty="0">
              <a:solidFill>
                <a:srgbClr val="000000"/>
              </a:solidFill>
              <a:latin typeface="Calibri" panose="020F0502020204030204" pitchFamily="34" charset="0"/>
            </a:endParaRPr>
          </a:p>
        </p:txBody>
      </p:sp>
      <p:sp>
        <p:nvSpPr>
          <p:cNvPr id="3" name="Θέση περιεχομένου 2">
            <a:extLst>
              <a:ext uri="{FF2B5EF4-FFF2-40B4-BE49-F238E27FC236}">
                <a16:creationId xmlns:a16="http://schemas.microsoft.com/office/drawing/2014/main" id="{3E8514CC-9562-6A1F-228E-B546ABA679E1}"/>
              </a:ext>
            </a:extLst>
          </p:cNvPr>
          <p:cNvSpPr>
            <a:spLocks noGrp="1"/>
          </p:cNvSpPr>
          <p:nvPr>
            <p:ph idx="1"/>
          </p:nvPr>
        </p:nvSpPr>
        <p:spPr>
          <a:xfrm>
            <a:off x="1418897" y="1368861"/>
            <a:ext cx="9644280" cy="4809602"/>
          </a:xfrm>
        </p:spPr>
        <p:txBody>
          <a:bodyPr>
            <a:normAutofit/>
          </a:bodyPr>
          <a:lstStyle/>
          <a:p>
            <a:pPr marL="0" indent="0" algn="l">
              <a:buNone/>
            </a:pPr>
            <a:r>
              <a:rPr lang="el-GR" sz="1800" b="1" i="0" strike="noStrike" baseline="0" dirty="0">
                <a:solidFill>
                  <a:srgbClr val="000000"/>
                </a:solidFill>
                <a:latin typeface="Calibri" panose="020F0502020204030204" pitchFamily="34" charset="0"/>
              </a:rPr>
              <a:t>(</a:t>
            </a:r>
            <a:r>
              <a:rPr lang="en-US" sz="1800" b="1" i="0" strike="noStrike" baseline="0" dirty="0">
                <a:solidFill>
                  <a:srgbClr val="000000"/>
                </a:solidFill>
                <a:latin typeface="Calibri" panose="020F0502020204030204" pitchFamily="34" charset="0"/>
              </a:rPr>
              <a:t>A</a:t>
            </a:r>
            <a:r>
              <a:rPr lang="el-GR" sz="1800" b="1" i="0" strike="noStrike" baseline="0" dirty="0">
                <a:solidFill>
                  <a:srgbClr val="000000"/>
                </a:solidFill>
                <a:latin typeface="Calibri" panose="020F0502020204030204" pitchFamily="34" charset="0"/>
              </a:rPr>
              <a:t>) </a:t>
            </a:r>
            <a:r>
              <a:rPr lang="el-GR" sz="1800" b="1" i="0" u="none" strike="noStrike" baseline="0" dirty="0">
                <a:solidFill>
                  <a:srgbClr val="000000"/>
                </a:solidFill>
                <a:latin typeface="Calibri" panose="020F0502020204030204" pitchFamily="34" charset="0"/>
              </a:rPr>
              <a:t>Τοπικό Δίκτυο (</a:t>
            </a:r>
            <a:r>
              <a:rPr lang="en-US" sz="1800" b="1" i="0" u="none" strike="noStrike" baseline="0" dirty="0">
                <a:solidFill>
                  <a:srgbClr val="000000"/>
                </a:solidFill>
                <a:latin typeface="Calibri" panose="020F0502020204030204" pitchFamily="34" charset="0"/>
              </a:rPr>
              <a:t>LAN-Local Area Network)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Καλύπτει μικρές περιοχές π.χ. το εργαστήριο Πληροφορικής, μια αίθουσα, ένα κτίριο, ένα συγκρότημα γειτονικών κτιρίων.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Η σύνδεση των υπολογιστών μεταξύ τους γίνεται με τη χρήση κατάλληλων ενσύρματων διατάξεων. Στη γενίκευσή του το LAN, περιλαμβάνει και τα ασύρματα τοπικά δίκτυα.</a:t>
            </a:r>
            <a:endParaRPr lang="en-US" sz="1800" b="0" i="0" u="none" strike="noStrike" baseline="0" dirty="0">
              <a:solidFill>
                <a:srgbClr val="000000"/>
              </a:solidFill>
              <a:latin typeface="Calibri" panose="020F0502020204030204" pitchFamily="34" charset="0"/>
            </a:endParaRPr>
          </a:p>
          <a:p>
            <a:pPr marL="0" indent="0">
              <a:buNone/>
            </a:pPr>
            <a:endParaRPr lang="el-GR" sz="1800" b="0" i="0" u="none" strike="noStrike" baseline="0" dirty="0">
              <a:solidFill>
                <a:srgbClr val="000000"/>
              </a:solidFill>
              <a:latin typeface="Calibri" panose="020F0502020204030204" pitchFamily="34" charset="0"/>
            </a:endParaRPr>
          </a:p>
        </p:txBody>
      </p:sp>
      <p:pic>
        <p:nvPicPr>
          <p:cNvPr id="5" name="Εικόνα 4">
            <a:extLst>
              <a:ext uri="{FF2B5EF4-FFF2-40B4-BE49-F238E27FC236}">
                <a16:creationId xmlns:a16="http://schemas.microsoft.com/office/drawing/2014/main" id="{D9D2ADF0-44EA-62FE-158F-523595B295E7}"/>
              </a:ext>
            </a:extLst>
          </p:cNvPr>
          <p:cNvPicPr>
            <a:picLocks noChangeAspect="1"/>
          </p:cNvPicPr>
          <p:nvPr/>
        </p:nvPicPr>
        <p:blipFill>
          <a:blip r:embed="rId2"/>
          <a:stretch>
            <a:fillRect/>
          </a:stretch>
        </p:blipFill>
        <p:spPr>
          <a:xfrm>
            <a:off x="1837386" y="3505792"/>
            <a:ext cx="2421228" cy="1822361"/>
          </a:xfrm>
          <a:prstGeom prst="rect">
            <a:avLst/>
          </a:prstGeom>
        </p:spPr>
      </p:pic>
      <p:sp>
        <p:nvSpPr>
          <p:cNvPr id="6" name="TextBox 5">
            <a:extLst>
              <a:ext uri="{FF2B5EF4-FFF2-40B4-BE49-F238E27FC236}">
                <a16:creationId xmlns:a16="http://schemas.microsoft.com/office/drawing/2014/main" id="{6DDEC9FE-7A67-7BFD-D3DC-4B0891AF38E3}"/>
              </a:ext>
            </a:extLst>
          </p:cNvPr>
          <p:cNvSpPr txBox="1"/>
          <p:nvPr/>
        </p:nvSpPr>
        <p:spPr>
          <a:xfrm>
            <a:off x="5223641" y="3505792"/>
            <a:ext cx="4834759" cy="1200329"/>
          </a:xfrm>
          <a:prstGeom prst="rect">
            <a:avLst/>
          </a:prstGeom>
          <a:noFill/>
        </p:spPr>
        <p:txBody>
          <a:bodyPr wrap="square" rtlCol="0">
            <a:spAutoFit/>
          </a:bodyPr>
          <a:lstStyle/>
          <a:p>
            <a:r>
              <a:rPr lang="en-US" dirty="0">
                <a:solidFill>
                  <a:srgbClr val="000000"/>
                </a:solidFill>
                <a:latin typeface="Calibri" panose="020F0502020204030204" pitchFamily="34" charset="0"/>
              </a:rPr>
              <a:t>T</a:t>
            </a:r>
            <a:r>
              <a:rPr lang="el-GR" sz="1800" b="0" i="0" u="none" strike="noStrike" baseline="0" dirty="0" err="1">
                <a:solidFill>
                  <a:srgbClr val="000000"/>
                </a:solidFill>
                <a:latin typeface="Calibri" panose="020F0502020204030204" pitchFamily="34" charset="0"/>
              </a:rPr>
              <a:t>οπικό</a:t>
            </a:r>
            <a:r>
              <a:rPr lang="el-GR" sz="1800" b="0" i="0" u="none" strike="noStrike" baseline="0" dirty="0">
                <a:solidFill>
                  <a:srgbClr val="000000"/>
                </a:solidFill>
                <a:latin typeface="Calibri" panose="020F0502020204030204" pitchFamily="34" charset="0"/>
              </a:rPr>
              <a:t> δίκτυο τοπολογίας αστέρα (</a:t>
            </a:r>
            <a:r>
              <a:rPr lang="el-GR" sz="1800" b="0" i="0" u="none" strike="noStrike" baseline="0" dirty="0" err="1">
                <a:solidFill>
                  <a:srgbClr val="000000"/>
                </a:solidFill>
                <a:latin typeface="Calibri" panose="020F0502020204030204" pitchFamily="34" charset="0"/>
              </a:rPr>
              <a:t>star</a:t>
            </a:r>
            <a:r>
              <a:rPr lang="el-GR" sz="1800" b="0" i="0" u="none" strike="noStrike" baseline="0" dirty="0">
                <a:solidFill>
                  <a:srgbClr val="000000"/>
                </a:solidFill>
                <a:latin typeface="Calibri" panose="020F0502020204030204" pitchFamily="34" charset="0"/>
              </a:rPr>
              <a:t>).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Οι υπολογιστές συνδέονται με καλώδια UTP στον </a:t>
            </a:r>
            <a:r>
              <a:rPr lang="el-GR" sz="1800" b="0" i="0" u="none" strike="noStrike" baseline="0" dirty="0" err="1">
                <a:solidFill>
                  <a:srgbClr val="000000"/>
                </a:solidFill>
                <a:latin typeface="Calibri" panose="020F0502020204030204" pitchFamily="34" charset="0"/>
              </a:rPr>
              <a:t>μεταγωγέα</a:t>
            </a:r>
            <a:r>
              <a:rPr lang="el-GR" sz="1800" b="0" i="0" u="none" strike="noStrike" baseline="0" dirty="0">
                <a:solidFill>
                  <a:srgbClr val="000000"/>
                </a:solidFill>
                <a:latin typeface="Calibri" panose="020F0502020204030204" pitchFamily="34" charset="0"/>
              </a:rPr>
              <a:t> 	</a:t>
            </a:r>
          </a:p>
          <a:p>
            <a:endParaRPr lang="el-GR" dirty="0"/>
          </a:p>
        </p:txBody>
      </p:sp>
    </p:spTree>
    <p:extLst>
      <p:ext uri="{BB962C8B-B14F-4D97-AF65-F5344CB8AC3E}">
        <p14:creationId xmlns:p14="http://schemas.microsoft.com/office/powerpoint/2010/main" val="385690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F882C-7E3F-8693-24DC-3E0D58D28EC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4F71D7A-3F90-A006-9936-16A331128735}"/>
              </a:ext>
            </a:extLst>
          </p:cNvPr>
          <p:cNvSpPr>
            <a:spLocks noGrp="1"/>
          </p:cNvSpPr>
          <p:nvPr>
            <p:ph type="title"/>
          </p:nvPr>
        </p:nvSpPr>
        <p:spPr>
          <a:xfrm>
            <a:off x="1640156" y="123961"/>
            <a:ext cx="8911687" cy="937584"/>
          </a:xfrm>
        </p:spPr>
        <p:txBody>
          <a:bodyPr>
            <a:noAutofit/>
          </a:bodyPr>
          <a:lstStyle/>
          <a:p>
            <a:pPr marL="0" indent="0">
              <a:buFont typeface="Wingdings 3" charset="2"/>
              <a:buNone/>
            </a:pPr>
            <a:r>
              <a:rPr lang="el-GR" sz="3500" b="1" i="0" u="none" strike="noStrike" baseline="0" dirty="0">
                <a:solidFill>
                  <a:srgbClr val="000000"/>
                </a:solidFill>
                <a:latin typeface="Calibri" panose="020F0502020204030204" pitchFamily="34" charset="0"/>
              </a:rPr>
              <a:t>Κατηγορίες δικτύων δεδομένων βάσει γεωγραφικής εμβέλειας και κάλυψης</a:t>
            </a:r>
            <a:endParaRPr lang="el-GR" sz="3500" b="1" i="0" u="sng" strike="noStrike" baseline="0" dirty="0">
              <a:solidFill>
                <a:srgbClr val="000000"/>
              </a:solidFill>
              <a:latin typeface="Calibri" panose="020F0502020204030204" pitchFamily="34" charset="0"/>
            </a:endParaRPr>
          </a:p>
        </p:txBody>
      </p:sp>
      <p:sp>
        <p:nvSpPr>
          <p:cNvPr id="3" name="Θέση περιεχομένου 2">
            <a:extLst>
              <a:ext uri="{FF2B5EF4-FFF2-40B4-BE49-F238E27FC236}">
                <a16:creationId xmlns:a16="http://schemas.microsoft.com/office/drawing/2014/main" id="{666F40B3-D046-D376-EFD4-67D9309C4D7D}"/>
              </a:ext>
            </a:extLst>
          </p:cNvPr>
          <p:cNvSpPr>
            <a:spLocks noGrp="1"/>
          </p:cNvSpPr>
          <p:nvPr>
            <p:ph idx="1"/>
          </p:nvPr>
        </p:nvSpPr>
        <p:spPr>
          <a:xfrm>
            <a:off x="1418897" y="1368861"/>
            <a:ext cx="9644280" cy="4809602"/>
          </a:xfrm>
        </p:spPr>
        <p:txBody>
          <a:bodyPr>
            <a:normAutofit/>
          </a:bodyPr>
          <a:lstStyle/>
          <a:p>
            <a:pPr marL="0" indent="0">
              <a:buNone/>
            </a:pPr>
            <a:r>
              <a:rPr lang="en-US" dirty="0">
                <a:solidFill>
                  <a:srgbClr val="000000"/>
                </a:solidFill>
                <a:latin typeface="Calibri" panose="020F0502020204030204" pitchFamily="34" charset="0"/>
              </a:rPr>
              <a:t>(B) </a:t>
            </a:r>
            <a:r>
              <a:rPr lang="el-GR" sz="1800" b="1" i="0" u="none" strike="noStrike" baseline="0" dirty="0">
                <a:solidFill>
                  <a:srgbClr val="000000"/>
                </a:solidFill>
                <a:latin typeface="Calibri" panose="020F0502020204030204" pitchFamily="34" charset="0"/>
              </a:rPr>
              <a:t>Ασύρματο Τοπικό Δίκτυο (</a:t>
            </a:r>
            <a:r>
              <a:rPr lang="en-US" sz="1800" b="1" i="0" u="none" strike="noStrike" baseline="0" dirty="0">
                <a:solidFill>
                  <a:srgbClr val="000000"/>
                </a:solidFill>
                <a:latin typeface="Calibri" panose="020F0502020204030204" pitchFamily="34" charset="0"/>
              </a:rPr>
              <a:t>Wireless Local Area Network-WLAN)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Έχει ως βασικό συστατικό το ασύρματο σημείο πρόσβασης. </a:t>
            </a:r>
          </a:p>
          <a:p>
            <a:r>
              <a:rPr lang="el-GR" sz="1800" b="0" i="0" u="none" strike="noStrike" baseline="0" dirty="0">
                <a:solidFill>
                  <a:srgbClr val="000000"/>
                </a:solidFill>
                <a:latin typeface="Calibri" panose="020F0502020204030204" pitchFamily="34" charset="0"/>
              </a:rPr>
              <a:t>Δημιουργείται με τη χρήση της συσκευής </a:t>
            </a:r>
            <a:r>
              <a:rPr lang="el-GR" sz="1800" b="0" i="0" u="none" strike="noStrike" baseline="0" dirty="0" err="1">
                <a:solidFill>
                  <a:srgbClr val="000000"/>
                </a:solidFill>
                <a:latin typeface="Calibri" panose="020F0502020204030204" pitchFamily="34" charset="0"/>
              </a:rPr>
              <a:t>access</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point</a:t>
            </a:r>
            <a:r>
              <a:rPr lang="el-GR" sz="1800" b="0" i="0" u="none" strike="noStrike" baseline="0" dirty="0">
                <a:solidFill>
                  <a:srgbClr val="000000"/>
                </a:solidFill>
                <a:latin typeface="Calibri" panose="020F0502020204030204" pitchFamily="34" charset="0"/>
              </a:rPr>
              <a:t>, η οποία μπορεί να είναι ανεξάρτητη ως συσκευή ή ενσωματωμένη στον δρομολογητή. </a:t>
            </a:r>
          </a:p>
          <a:p>
            <a:r>
              <a:rPr lang="el-GR" sz="1800" b="0" i="0" u="none" strike="noStrike" baseline="0" dirty="0">
                <a:solidFill>
                  <a:srgbClr val="000000"/>
                </a:solidFill>
                <a:latin typeface="Calibri" panose="020F0502020204030204" pitchFamily="34" charset="0"/>
              </a:rPr>
              <a:t>Οι κόμβοι συνδέονται ασύρματα μέσω ραδιοσυχνοτήτων. </a:t>
            </a:r>
          </a:p>
          <a:p>
            <a:endParaRPr lang="el-GR" sz="1800" b="0" i="0" u="none" strike="noStrike" baseline="0" dirty="0">
              <a:solidFill>
                <a:srgbClr val="000000"/>
              </a:solidFill>
              <a:latin typeface="Calibri" panose="020F0502020204030204" pitchFamily="34" charset="0"/>
            </a:endParaRPr>
          </a:p>
        </p:txBody>
      </p:sp>
      <p:pic>
        <p:nvPicPr>
          <p:cNvPr id="4" name="Θέση περιεχομένου 6">
            <a:extLst>
              <a:ext uri="{FF2B5EF4-FFF2-40B4-BE49-F238E27FC236}">
                <a16:creationId xmlns:a16="http://schemas.microsoft.com/office/drawing/2014/main" id="{80A740EE-1FA3-5DAA-CF04-E303524690AF}"/>
              </a:ext>
            </a:extLst>
          </p:cNvPr>
          <p:cNvPicPr>
            <a:picLocks noChangeAspect="1"/>
          </p:cNvPicPr>
          <p:nvPr/>
        </p:nvPicPr>
        <p:blipFill>
          <a:blip r:embed="rId2"/>
          <a:stretch>
            <a:fillRect/>
          </a:stretch>
        </p:blipFill>
        <p:spPr>
          <a:xfrm>
            <a:off x="1640156" y="3429000"/>
            <a:ext cx="3835734" cy="2926401"/>
          </a:xfrm>
          <a:prstGeom prst="rect">
            <a:avLst/>
          </a:prstGeom>
        </p:spPr>
      </p:pic>
      <p:sp>
        <p:nvSpPr>
          <p:cNvPr id="8" name="TextBox 7">
            <a:extLst>
              <a:ext uri="{FF2B5EF4-FFF2-40B4-BE49-F238E27FC236}">
                <a16:creationId xmlns:a16="http://schemas.microsoft.com/office/drawing/2014/main" id="{C970FD64-3154-CF15-9E78-E0A3182E1954}"/>
              </a:ext>
            </a:extLst>
          </p:cNvPr>
          <p:cNvSpPr txBox="1"/>
          <p:nvPr/>
        </p:nvSpPr>
        <p:spPr>
          <a:xfrm>
            <a:off x="5969876" y="4019132"/>
            <a:ext cx="6096000" cy="1200329"/>
          </a:xfrm>
          <a:prstGeom prst="rect">
            <a:avLst/>
          </a:prstGeom>
          <a:noFill/>
        </p:spPr>
        <p:txBody>
          <a:bodyPr wrap="square">
            <a:spAutoFit/>
          </a:bodyPr>
          <a:lstStyle/>
          <a:p>
            <a:r>
              <a:rPr lang="el-GR" sz="1800" b="0" i="0" u="none" strike="noStrike" baseline="0" dirty="0">
                <a:solidFill>
                  <a:srgbClr val="000000"/>
                </a:solidFill>
                <a:latin typeface="Calibri" panose="020F0502020204030204" pitchFamily="34" charset="0"/>
              </a:rPr>
              <a:t>Δημιουργία WLAN με Access </a:t>
            </a:r>
            <a:r>
              <a:rPr lang="el-GR" sz="1800" b="0" i="0" u="none" strike="noStrike" baseline="0" dirty="0" err="1">
                <a:solidFill>
                  <a:srgbClr val="000000"/>
                </a:solidFill>
                <a:latin typeface="Calibri" panose="020F0502020204030204" pitchFamily="34" charset="0"/>
              </a:rPr>
              <a:t>Point</a:t>
            </a:r>
            <a:r>
              <a:rPr lang="el-GR" sz="1800" b="0" i="0" u="none" strike="noStrike" baseline="0" dirty="0">
                <a:solidFill>
                  <a:srgbClr val="000000"/>
                </a:solidFill>
                <a:latin typeface="Calibri" panose="020F0502020204030204" pitchFamily="34" charset="0"/>
              </a:rPr>
              <a:t> ενσωματωμένο στον οικιακό δρομολογητή. 	</a:t>
            </a:r>
          </a:p>
          <a:p>
            <a:r>
              <a:rPr lang="el-GR" sz="1800" b="0" i="0" u="none" strike="noStrike" baseline="0" dirty="0">
                <a:solidFill>
                  <a:srgbClr val="000000"/>
                </a:solidFill>
                <a:latin typeface="Calibri" panose="020F0502020204030204" pitchFamily="34" charset="0"/>
              </a:rPr>
              <a:t>Στο </a:t>
            </a:r>
            <a:r>
              <a:rPr lang="el-GR" sz="1800" b="0" i="0" u="none" strike="noStrike" baseline="0" dirty="0" err="1">
                <a:solidFill>
                  <a:srgbClr val="000000"/>
                </a:solidFill>
                <a:latin typeface="Calibri" panose="020F0502020204030204" pitchFamily="34" charset="0"/>
              </a:rPr>
              <a:t>access</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point</a:t>
            </a:r>
            <a:r>
              <a:rPr lang="el-GR" sz="1800" b="0" i="0" u="none" strike="noStrike" baseline="0" dirty="0">
                <a:solidFill>
                  <a:srgbClr val="000000"/>
                </a:solidFill>
                <a:latin typeface="Calibri" panose="020F0502020204030204" pitchFamily="34" charset="0"/>
              </a:rPr>
              <a:t> του δρομολογητή συνδέονται ασύρματα ένα </a:t>
            </a:r>
            <a:r>
              <a:rPr lang="el-GR" sz="1800" b="0" i="0" u="none" strike="noStrike" baseline="0" dirty="0" err="1">
                <a:solidFill>
                  <a:srgbClr val="000000"/>
                </a:solidFill>
                <a:latin typeface="Calibri" panose="020F0502020204030204" pitchFamily="34" charset="0"/>
              </a:rPr>
              <a:t>tablet</a:t>
            </a:r>
            <a:r>
              <a:rPr lang="el-GR" sz="1800" b="0" i="0" u="none" strike="noStrike" baseline="0" dirty="0">
                <a:solidFill>
                  <a:srgbClr val="000000"/>
                </a:solidFill>
                <a:latin typeface="Calibri" panose="020F0502020204030204" pitchFamily="34" charset="0"/>
              </a:rPr>
              <a:t>, ένα κινητό τηλέφωνο και ένα laptop. 	</a:t>
            </a:r>
          </a:p>
        </p:txBody>
      </p:sp>
    </p:spTree>
    <p:extLst>
      <p:ext uri="{BB962C8B-B14F-4D97-AF65-F5344CB8AC3E}">
        <p14:creationId xmlns:p14="http://schemas.microsoft.com/office/powerpoint/2010/main" val="290513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3FB66-BA30-5CBF-188B-DF757CBFE8B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2FC215E-E8B2-8303-53E0-8CEB690DED13}"/>
              </a:ext>
            </a:extLst>
          </p:cNvPr>
          <p:cNvSpPr>
            <a:spLocks noGrp="1"/>
          </p:cNvSpPr>
          <p:nvPr>
            <p:ph type="title"/>
          </p:nvPr>
        </p:nvSpPr>
        <p:spPr>
          <a:xfrm>
            <a:off x="1640156" y="123961"/>
            <a:ext cx="8911687" cy="937584"/>
          </a:xfrm>
        </p:spPr>
        <p:txBody>
          <a:bodyPr>
            <a:noAutofit/>
          </a:bodyPr>
          <a:lstStyle/>
          <a:p>
            <a:pPr marL="0" indent="0">
              <a:buFont typeface="Wingdings 3" charset="2"/>
              <a:buNone/>
            </a:pPr>
            <a:r>
              <a:rPr lang="el-GR" sz="3500" b="1" i="0" u="none" strike="noStrike" baseline="0" dirty="0">
                <a:solidFill>
                  <a:srgbClr val="000000"/>
                </a:solidFill>
                <a:latin typeface="Calibri" panose="020F0502020204030204" pitchFamily="34" charset="0"/>
              </a:rPr>
              <a:t>Κατηγορίες δικτύων δεδομένων βάσει γεωγραφικής εμβέλειας και κάλυψης</a:t>
            </a:r>
            <a:endParaRPr lang="el-GR" sz="3500" b="1" i="0" u="sng" strike="noStrike" baseline="0" dirty="0">
              <a:solidFill>
                <a:srgbClr val="000000"/>
              </a:solidFill>
              <a:latin typeface="Calibri" panose="020F0502020204030204" pitchFamily="34" charset="0"/>
            </a:endParaRPr>
          </a:p>
        </p:txBody>
      </p:sp>
      <p:sp>
        <p:nvSpPr>
          <p:cNvPr id="3" name="Θέση περιεχομένου 2">
            <a:extLst>
              <a:ext uri="{FF2B5EF4-FFF2-40B4-BE49-F238E27FC236}">
                <a16:creationId xmlns:a16="http://schemas.microsoft.com/office/drawing/2014/main" id="{549D32B3-0E8D-0536-F693-891D817EEBB7}"/>
              </a:ext>
            </a:extLst>
          </p:cNvPr>
          <p:cNvSpPr>
            <a:spLocks noGrp="1"/>
          </p:cNvSpPr>
          <p:nvPr>
            <p:ph idx="1"/>
          </p:nvPr>
        </p:nvSpPr>
        <p:spPr>
          <a:xfrm>
            <a:off x="1418897" y="1368861"/>
            <a:ext cx="9644280" cy="4809602"/>
          </a:xfrm>
        </p:spPr>
        <p:txBody>
          <a:bodyPr>
            <a:normAutofit/>
          </a:bodyPr>
          <a:lstStyle/>
          <a:p>
            <a:pPr marL="0" indent="0">
              <a:buNone/>
            </a:pPr>
            <a:r>
              <a:rPr lang="el-GR" b="1" dirty="0">
                <a:solidFill>
                  <a:srgbClr val="000000"/>
                </a:solidFill>
                <a:latin typeface="Calibri" panose="020F0502020204030204" pitchFamily="34" charset="0"/>
              </a:rPr>
              <a:t>(Γ) </a:t>
            </a:r>
            <a:r>
              <a:rPr lang="el-GR" sz="1800" b="1" i="0" u="none" strike="noStrike" baseline="0" dirty="0">
                <a:solidFill>
                  <a:srgbClr val="000000"/>
                </a:solidFill>
                <a:latin typeface="Calibri" panose="020F0502020204030204" pitchFamily="34" charset="0"/>
              </a:rPr>
              <a:t>Μητροπολιτικό Δίκτυο (</a:t>
            </a:r>
            <a:r>
              <a:rPr lang="en-US" sz="1800" b="1" i="0" u="none" strike="noStrike" baseline="0" dirty="0">
                <a:solidFill>
                  <a:srgbClr val="000000"/>
                </a:solidFill>
                <a:latin typeface="Calibri" panose="020F0502020204030204" pitchFamily="34" charset="0"/>
              </a:rPr>
              <a:t>Metropolitan Area Network-MAN )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Εκτείνεται στα όρια μιας πόλης και εξυπηρετεί μια περιοχή σε ακτίνα 5 – 50 χλμ. περίπου. </a:t>
            </a:r>
          </a:p>
          <a:p>
            <a:r>
              <a:rPr lang="el-GR" sz="1800" b="0" i="0" u="none" strike="noStrike" baseline="0" dirty="0">
                <a:solidFill>
                  <a:srgbClr val="000000"/>
                </a:solidFill>
                <a:latin typeface="Calibri" panose="020F0502020204030204" pitchFamily="34" charset="0"/>
              </a:rPr>
              <a:t>Αυτού του είδους τα δίκτυα είναι μεγαλύτερα από τα LAN και μικρότερα από τα WAN. </a:t>
            </a:r>
          </a:p>
          <a:p>
            <a:pPr algn="l"/>
            <a:endParaRPr lang="el-GR" sz="1800" b="0" i="0" u="none" strike="noStrike" baseline="0" dirty="0">
              <a:solidFill>
                <a:srgbClr val="000000"/>
              </a:solidFill>
              <a:latin typeface="Calibri" panose="020F0502020204030204" pitchFamily="34" charset="0"/>
            </a:endParaRPr>
          </a:p>
          <a:p>
            <a:pPr marL="0" indent="0">
              <a:buNone/>
            </a:pPr>
            <a:r>
              <a:rPr lang="el-GR" sz="1800" b="1" i="0" u="none" strike="noStrike" baseline="0" dirty="0">
                <a:solidFill>
                  <a:srgbClr val="000000"/>
                </a:solidFill>
                <a:latin typeface="Calibri" panose="020F0502020204030204" pitchFamily="34" charset="0"/>
              </a:rPr>
              <a:t>(Δ) Δίκτυο Ευρείας Περιοχής (</a:t>
            </a:r>
            <a:r>
              <a:rPr lang="en-US" sz="1800" b="1" i="0" u="none" strike="noStrike" baseline="0" dirty="0">
                <a:solidFill>
                  <a:srgbClr val="000000"/>
                </a:solidFill>
                <a:latin typeface="Calibri" panose="020F0502020204030204" pitchFamily="34" charset="0"/>
              </a:rPr>
              <a:t>Wide Area Network-WAN)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Καταλαμβάνουν πολύ μεγαλύτερη έκταση απ’ ότι ένα MAN, ξεφεύγουν από τα όρια της πόλης και διασυνδέουν δίκτυα LAN και ΜAN. </a:t>
            </a:r>
          </a:p>
          <a:p>
            <a:r>
              <a:rPr lang="el-GR" sz="1800" b="0" i="0" u="none" strike="noStrike" baseline="0" dirty="0">
                <a:solidFill>
                  <a:srgbClr val="000000"/>
                </a:solidFill>
                <a:latin typeface="Calibri" panose="020F0502020204030204" pitchFamily="34" charset="0"/>
              </a:rPr>
              <a:t>Παράδειγμα: όλο το </a:t>
            </a:r>
            <a:r>
              <a:rPr lang="el-GR" sz="1800" b="1" i="0" u="none" strike="noStrike" baseline="0" dirty="0">
                <a:solidFill>
                  <a:srgbClr val="000000"/>
                </a:solidFill>
                <a:latin typeface="Calibri" panose="020F0502020204030204" pitchFamily="34" charset="0"/>
              </a:rPr>
              <a:t>επικοινωνιακό </a:t>
            </a:r>
            <a:r>
              <a:rPr lang="el-GR" sz="1800" b="1" i="0" u="none" strike="noStrike" baseline="0" dirty="0" err="1">
                <a:solidFill>
                  <a:srgbClr val="000000"/>
                </a:solidFill>
                <a:latin typeface="Calibri" panose="020F0502020204030204" pitchFamily="34" charset="0"/>
              </a:rPr>
              <a:t>υποδίκτυο</a:t>
            </a:r>
            <a:r>
              <a:rPr lang="el-GR" sz="1800" b="1"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από την Αθήνα έως τη Θεσσαλονίκη μπορούμε να το προσδιορίσουμε ως WAN και, βέβαια, το ίδιο το Διαδίκτυο (</a:t>
            </a:r>
            <a:r>
              <a:rPr lang="en-US" sz="1800" b="0" i="0" u="none" strike="noStrike" baseline="0" dirty="0">
                <a:solidFill>
                  <a:srgbClr val="000000"/>
                </a:solidFill>
                <a:latin typeface="Calibri" panose="020F0502020204030204" pitchFamily="34" charset="0"/>
              </a:rPr>
              <a:t>Internet) </a:t>
            </a:r>
            <a:r>
              <a:rPr lang="el-GR" sz="1800" b="0" i="0" u="none" strike="noStrike" baseline="0" dirty="0">
                <a:solidFill>
                  <a:srgbClr val="000000"/>
                </a:solidFill>
                <a:latin typeface="Calibri" panose="020F0502020204030204" pitchFamily="34" charset="0"/>
              </a:rPr>
              <a:t> συνιστά ένα WAN. </a:t>
            </a:r>
          </a:p>
        </p:txBody>
      </p:sp>
    </p:spTree>
    <p:extLst>
      <p:ext uri="{BB962C8B-B14F-4D97-AF65-F5344CB8AC3E}">
        <p14:creationId xmlns:p14="http://schemas.microsoft.com/office/powerpoint/2010/main" val="2358922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F7069-FAB5-4C57-271A-1A5674C18EC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439C584-DB31-CEBC-47A1-633E19B8CEBF}"/>
              </a:ext>
            </a:extLst>
          </p:cNvPr>
          <p:cNvSpPr>
            <a:spLocks noGrp="1"/>
          </p:cNvSpPr>
          <p:nvPr>
            <p:ph type="title"/>
          </p:nvPr>
        </p:nvSpPr>
        <p:spPr>
          <a:xfrm>
            <a:off x="1640156" y="123961"/>
            <a:ext cx="8911687" cy="937584"/>
          </a:xfrm>
        </p:spPr>
        <p:txBody>
          <a:bodyPr>
            <a:noAutofit/>
          </a:bodyPr>
          <a:lstStyle/>
          <a:p>
            <a:pPr marL="0" indent="0">
              <a:buFont typeface="Wingdings 3" charset="2"/>
              <a:buNone/>
            </a:pPr>
            <a:r>
              <a:rPr lang="el-GR" sz="3500" b="1" i="0" u="none" strike="noStrike" baseline="0" dirty="0">
                <a:solidFill>
                  <a:srgbClr val="000000"/>
                </a:solidFill>
                <a:latin typeface="Calibri" panose="020F0502020204030204" pitchFamily="34" charset="0"/>
              </a:rPr>
              <a:t>Κατηγορίες δικτύων δεδομένων βάσει γεωγραφικής εμβέλειας και κάλυψης</a:t>
            </a:r>
            <a:endParaRPr lang="el-GR" sz="3500" b="1" i="0" u="sng" strike="noStrike" baseline="0" dirty="0">
              <a:solidFill>
                <a:srgbClr val="000000"/>
              </a:solidFill>
              <a:latin typeface="Calibri" panose="020F0502020204030204" pitchFamily="34" charset="0"/>
            </a:endParaRPr>
          </a:p>
        </p:txBody>
      </p:sp>
      <p:sp>
        <p:nvSpPr>
          <p:cNvPr id="3" name="Θέση περιεχομένου 2">
            <a:extLst>
              <a:ext uri="{FF2B5EF4-FFF2-40B4-BE49-F238E27FC236}">
                <a16:creationId xmlns:a16="http://schemas.microsoft.com/office/drawing/2014/main" id="{2BECEC51-6ADD-F600-CF40-3D32502056D5}"/>
              </a:ext>
            </a:extLst>
          </p:cNvPr>
          <p:cNvSpPr>
            <a:spLocks noGrp="1"/>
          </p:cNvSpPr>
          <p:nvPr>
            <p:ph idx="1"/>
          </p:nvPr>
        </p:nvSpPr>
        <p:spPr>
          <a:xfrm>
            <a:off x="1418897" y="1368861"/>
            <a:ext cx="9644280" cy="4809602"/>
          </a:xfrm>
        </p:spPr>
        <p:txBody>
          <a:bodyPr>
            <a:normAutofit/>
          </a:bodyPr>
          <a:lstStyle/>
          <a:p>
            <a:pPr marL="0" indent="0">
              <a:buNone/>
            </a:pPr>
            <a:r>
              <a:rPr lang="en-US" dirty="0">
                <a:solidFill>
                  <a:srgbClr val="000000"/>
                </a:solidFill>
                <a:latin typeface="Calibri" panose="020F0502020204030204" pitchFamily="34" charset="0"/>
              </a:rPr>
              <a:t>(E) </a:t>
            </a:r>
            <a:r>
              <a:rPr lang="el-GR" sz="1800" b="1" i="0" u="none" strike="noStrike" baseline="0" dirty="0">
                <a:solidFill>
                  <a:srgbClr val="000000"/>
                </a:solidFill>
                <a:latin typeface="Calibri" panose="020F0502020204030204" pitchFamily="34" charset="0"/>
              </a:rPr>
              <a:t>Δίκτυο Σώματος (</a:t>
            </a:r>
            <a:r>
              <a:rPr lang="en-US" sz="1800" b="1" i="0" u="none" strike="noStrike" baseline="0" dirty="0">
                <a:solidFill>
                  <a:srgbClr val="000000"/>
                </a:solidFill>
                <a:latin typeface="Calibri" panose="020F0502020204030204" pitchFamily="34" charset="0"/>
              </a:rPr>
              <a:t>Body Area Network-</a:t>
            </a:r>
            <a:r>
              <a:rPr lang="el-GR" sz="1800" b="1" i="0" u="none" strike="noStrike" baseline="0" dirty="0">
                <a:solidFill>
                  <a:srgbClr val="000000"/>
                </a:solidFill>
                <a:latin typeface="Calibri" panose="020F0502020204030204" pitchFamily="34" charset="0"/>
              </a:rPr>
              <a:t>ΒΑΝ) </a:t>
            </a:r>
            <a:endParaRPr lang="el-GR"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A</a:t>
            </a:r>
            <a:r>
              <a:rPr lang="el-GR" sz="1800" b="0" i="0" u="none" strike="noStrike" baseline="0" dirty="0" err="1">
                <a:solidFill>
                  <a:srgbClr val="000000"/>
                </a:solidFill>
                <a:latin typeface="Calibri" panose="020F0502020204030204" pitchFamily="34" charset="0"/>
              </a:rPr>
              <a:t>ναπτύσσεται</a:t>
            </a:r>
            <a:r>
              <a:rPr lang="el-GR" sz="1800" b="0" i="0" u="none" strike="noStrike" baseline="0" dirty="0">
                <a:solidFill>
                  <a:srgbClr val="000000"/>
                </a:solidFill>
                <a:latin typeface="Calibri" panose="020F0502020204030204" pitchFamily="34" charset="0"/>
              </a:rPr>
              <a:t> επάνω στο σώμα ενός ανθρώπου και συνήθως είναι και ασύρματο, άρα μιλάμε για WBAN: </a:t>
            </a:r>
            <a:r>
              <a:rPr lang="el-GR" sz="1800" b="0" i="0" u="none" strike="noStrike" baseline="0" dirty="0" err="1">
                <a:solidFill>
                  <a:srgbClr val="000000"/>
                </a:solidFill>
                <a:latin typeface="Calibri" panose="020F0502020204030204" pitchFamily="34" charset="0"/>
              </a:rPr>
              <a:t>Wireless</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Body</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Area</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Network</a:t>
            </a:r>
            <a:r>
              <a:rPr lang="el-GR" sz="1800" b="0" i="0" u="none" strike="noStrike" baseline="0" dirty="0">
                <a:solidFill>
                  <a:srgbClr val="000000"/>
                </a:solidFill>
                <a:latin typeface="Calibri" panose="020F0502020204030204" pitchFamily="34" charset="0"/>
              </a:rPr>
              <a:t>.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Στα BAN, αντί για υπολογιστές, χρησιμοποιούμε αισθητήρες.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Τέτοια δίκτυα μπορούν να βρουν εφαρμογή σε αθλητές</a:t>
            </a:r>
            <a:r>
              <a:rPr lang="en-US" sz="1800" b="0"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σε ασθενείς για την παρατήρηση και καταγραφή των ζωτικών μετρήσεών τους και αλλού. </a:t>
            </a:r>
            <a:r>
              <a:rPr lang="el-GR" dirty="0">
                <a:solidFill>
                  <a:srgbClr val="000000"/>
                </a:solidFill>
                <a:latin typeface="Calibri" panose="020F0502020204030204" pitchFamily="34" charset="0"/>
              </a:rPr>
              <a:t>Π.χ. </a:t>
            </a:r>
            <a:r>
              <a:rPr lang="el-GR" sz="1800" b="0" i="0" u="none" strike="noStrike" baseline="0" dirty="0">
                <a:solidFill>
                  <a:srgbClr val="000000"/>
                </a:solidFill>
                <a:latin typeface="Calibri" panose="020F0502020204030204" pitchFamily="34" charset="0"/>
              </a:rPr>
              <a:t>ο διαβητικός ασθενής έχει στο μπράτσο του έναν αισθητήρα και οι μετρήσεις να καταγράφονται στο κινητό του. Μπορούν, επίσης, να α-</a:t>
            </a:r>
            <a:r>
              <a:rPr lang="el-GR" sz="1800" b="0" i="0" u="none" strike="noStrike" baseline="0" dirty="0" err="1">
                <a:solidFill>
                  <a:srgbClr val="000000"/>
                </a:solidFill>
                <a:latin typeface="Calibri" panose="020F0502020204030204" pitchFamily="34" charset="0"/>
              </a:rPr>
              <a:t>ποστέλλονται</a:t>
            </a:r>
            <a:r>
              <a:rPr lang="el-GR" sz="1800" b="0" i="0" u="none" strike="noStrike" baseline="0" dirty="0">
                <a:solidFill>
                  <a:srgbClr val="000000"/>
                </a:solidFill>
                <a:latin typeface="Calibri" panose="020F0502020204030204" pitchFamily="34" charset="0"/>
              </a:rPr>
              <a:t> και αλλού, π.χ. σε αρμόδιο ιατρικό προσωπικό ή στους οικείους του. </a:t>
            </a:r>
          </a:p>
          <a:p>
            <a:r>
              <a:rPr lang="el-GR" sz="1800" b="0" i="0" u="none" strike="noStrike" baseline="0" dirty="0">
                <a:solidFill>
                  <a:srgbClr val="000000"/>
                </a:solidFill>
                <a:latin typeface="Calibri" panose="020F0502020204030204" pitchFamily="34" charset="0"/>
              </a:rPr>
              <a:t>Τα ΒΑΝ υλοποιούνται με τη χρήση αισθητήρων, δημιουργώντας ένα ασύρματο δίκτυο αισθητήρων (</a:t>
            </a:r>
            <a:r>
              <a:rPr lang="el-GR" sz="1800" b="1" i="0" u="none" strike="noStrike" baseline="0" dirty="0" err="1">
                <a:solidFill>
                  <a:srgbClr val="000000"/>
                </a:solidFill>
                <a:latin typeface="Calibri" panose="020F0502020204030204" pitchFamily="34" charset="0"/>
              </a:rPr>
              <a:t>Wireless</a:t>
            </a:r>
            <a:r>
              <a:rPr lang="el-GR" sz="1800" b="1" i="0" u="none" strike="noStrike" baseline="0" dirty="0">
                <a:solidFill>
                  <a:srgbClr val="000000"/>
                </a:solidFill>
                <a:latin typeface="Calibri" panose="020F0502020204030204" pitchFamily="34" charset="0"/>
              </a:rPr>
              <a:t> </a:t>
            </a:r>
            <a:r>
              <a:rPr lang="el-GR" sz="1800" b="1" i="0" u="none" strike="noStrike" baseline="0" dirty="0" err="1">
                <a:solidFill>
                  <a:srgbClr val="000000"/>
                </a:solidFill>
                <a:latin typeface="Calibri" panose="020F0502020204030204" pitchFamily="34" charset="0"/>
              </a:rPr>
              <a:t>Sensor</a:t>
            </a:r>
            <a:r>
              <a:rPr lang="el-GR" sz="1800" b="1" i="0" u="none" strike="noStrike" baseline="0" dirty="0">
                <a:solidFill>
                  <a:srgbClr val="000000"/>
                </a:solidFill>
                <a:latin typeface="Calibri" panose="020F0502020204030204" pitchFamily="34" charset="0"/>
              </a:rPr>
              <a:t> </a:t>
            </a:r>
            <a:r>
              <a:rPr lang="el-GR" sz="1800" b="1" i="0" u="none" strike="noStrike" baseline="0" dirty="0" err="1">
                <a:solidFill>
                  <a:srgbClr val="000000"/>
                </a:solidFill>
                <a:latin typeface="Calibri" panose="020F0502020204030204" pitchFamily="34" charset="0"/>
              </a:rPr>
              <a:t>Network</a:t>
            </a:r>
            <a:r>
              <a:rPr lang="el-GR" sz="1800" b="1"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 </a:t>
            </a:r>
            <a:r>
              <a:rPr lang="el-GR" sz="1800" b="1" i="0" u="none" strike="noStrike" baseline="0" dirty="0">
                <a:solidFill>
                  <a:srgbClr val="000000"/>
                </a:solidFill>
                <a:latin typeface="Calibri" panose="020F0502020204030204" pitchFamily="34" charset="0"/>
              </a:rPr>
              <a:t>WSN</a:t>
            </a:r>
            <a:r>
              <a:rPr lang="el-GR" sz="18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73228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E6BB-F15C-AE5B-B8AB-0ACB56FBE17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E940C9E-05BB-938D-B899-08B356FBEDB9}"/>
              </a:ext>
            </a:extLst>
          </p:cNvPr>
          <p:cNvSpPr>
            <a:spLocks noGrp="1"/>
          </p:cNvSpPr>
          <p:nvPr>
            <p:ph type="title"/>
          </p:nvPr>
        </p:nvSpPr>
        <p:spPr>
          <a:xfrm>
            <a:off x="1640156" y="123961"/>
            <a:ext cx="8911687" cy="937584"/>
          </a:xfrm>
        </p:spPr>
        <p:txBody>
          <a:bodyPr>
            <a:noAutofit/>
          </a:bodyPr>
          <a:lstStyle/>
          <a:p>
            <a:pPr marL="0" indent="0">
              <a:buFont typeface="Wingdings 3" charset="2"/>
              <a:buNone/>
            </a:pPr>
            <a:r>
              <a:rPr lang="el-GR" sz="3500" b="1" i="0" u="none" strike="noStrike" baseline="0" dirty="0">
                <a:solidFill>
                  <a:srgbClr val="000000"/>
                </a:solidFill>
                <a:latin typeface="Calibri" panose="020F0502020204030204" pitchFamily="34" charset="0"/>
              </a:rPr>
              <a:t>Σύνδεση υπολογιστή σε τοπικό δίκτυο </a:t>
            </a:r>
            <a:endParaRPr lang="el-GR" sz="3500" b="1" i="0" u="sng" strike="noStrike" baseline="0" dirty="0">
              <a:solidFill>
                <a:srgbClr val="000000"/>
              </a:solidFill>
              <a:latin typeface="Calibri" panose="020F0502020204030204" pitchFamily="34" charset="0"/>
            </a:endParaRPr>
          </a:p>
        </p:txBody>
      </p:sp>
      <p:sp>
        <p:nvSpPr>
          <p:cNvPr id="3" name="Θέση περιεχομένου 2">
            <a:extLst>
              <a:ext uri="{FF2B5EF4-FFF2-40B4-BE49-F238E27FC236}">
                <a16:creationId xmlns:a16="http://schemas.microsoft.com/office/drawing/2014/main" id="{B8E39612-7B47-FEC3-BE9E-900D89559825}"/>
              </a:ext>
            </a:extLst>
          </p:cNvPr>
          <p:cNvSpPr>
            <a:spLocks noGrp="1"/>
          </p:cNvSpPr>
          <p:nvPr>
            <p:ph idx="1"/>
          </p:nvPr>
        </p:nvSpPr>
        <p:spPr>
          <a:xfrm>
            <a:off x="1418897" y="1368861"/>
            <a:ext cx="9644280" cy="4809602"/>
          </a:xfrm>
        </p:spPr>
        <p:txBody>
          <a:bodyPr>
            <a:normAutofit/>
          </a:bodyPr>
          <a:lstStyle/>
          <a:p>
            <a:r>
              <a:rPr lang="el-GR" sz="1800" b="0" i="0" u="none" strike="noStrike" baseline="0" dirty="0">
                <a:solidFill>
                  <a:srgbClr val="000000"/>
                </a:solidFill>
                <a:latin typeface="Calibri" panose="020F0502020204030204" pitchFamily="34" charset="0"/>
              </a:rPr>
              <a:t>Για να συνδέσουμε έναν υπολογιστή στο τοπικό δίκτυο θα πρέπει να συνδέσουμε ένα UTP (</a:t>
            </a:r>
            <a:r>
              <a:rPr lang="el-GR" sz="1800" b="0" i="0" u="none" strike="noStrike" baseline="0" dirty="0" err="1">
                <a:solidFill>
                  <a:srgbClr val="000000"/>
                </a:solidFill>
                <a:latin typeface="Calibri" panose="020F0502020204030204" pitchFamily="34" charset="0"/>
              </a:rPr>
              <a:t>Unshielded</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Twisted</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Pair</a:t>
            </a:r>
            <a:r>
              <a:rPr lang="el-GR" sz="1800" b="0" i="0" u="none" strike="noStrike" baseline="0" dirty="0">
                <a:solidFill>
                  <a:srgbClr val="000000"/>
                </a:solidFill>
                <a:latin typeface="Calibri" panose="020F0502020204030204" pitchFamily="34" charset="0"/>
              </a:rPr>
              <a:t>) καλώδιο στην υποδοχή RJ45 (ενσωματωμένη κάρτα δικτύου του υπολογιστή) και στη συνέχεια να συνδέσουμε την άλλη άκρη του σε έναν </a:t>
            </a:r>
            <a:r>
              <a:rPr lang="el-GR" sz="1800" b="0" i="0" u="none" strike="noStrike" baseline="0" dirty="0" err="1">
                <a:solidFill>
                  <a:srgbClr val="000000"/>
                </a:solidFill>
                <a:latin typeface="Calibri" panose="020F0502020204030204" pitchFamily="34" charset="0"/>
              </a:rPr>
              <a:t>μεταγωγέα</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switch</a:t>
            </a:r>
            <a:r>
              <a:rPr lang="el-GR" sz="1800" b="0" i="0" u="none" strike="noStrike" baseline="0" dirty="0">
                <a:solidFill>
                  <a:srgbClr val="000000"/>
                </a:solidFill>
                <a:latin typeface="Calibri" panose="020F0502020204030204" pitchFamily="34" charset="0"/>
              </a:rPr>
              <a:t>). </a:t>
            </a:r>
          </a:p>
          <a:p>
            <a:r>
              <a:rPr lang="el-GR" sz="1800" b="0" i="0" u="none" strike="noStrike" baseline="0" dirty="0">
                <a:solidFill>
                  <a:srgbClr val="000000"/>
                </a:solidFill>
                <a:latin typeface="Calibri" panose="020F0502020204030204" pitchFamily="34" charset="0"/>
              </a:rPr>
              <a:t>Ο υπολογιστής μας, μέσω του </a:t>
            </a:r>
            <a:r>
              <a:rPr lang="el-GR" sz="1800" b="0" i="0" u="none" strike="noStrike" baseline="0" dirty="0" err="1">
                <a:solidFill>
                  <a:srgbClr val="000000"/>
                </a:solidFill>
                <a:latin typeface="Calibri" panose="020F0502020204030204" pitchFamily="34" charset="0"/>
              </a:rPr>
              <a:t>μεταγωγέα</a:t>
            </a:r>
            <a:r>
              <a:rPr lang="el-GR" sz="1800" b="0" i="0" u="none" strike="noStrike" baseline="0" dirty="0">
                <a:solidFill>
                  <a:srgbClr val="000000"/>
                </a:solidFill>
                <a:latin typeface="Calibri" panose="020F0502020204030204" pitchFamily="34" charset="0"/>
              </a:rPr>
              <a:t> ο οποίος είναι ήδη συνδεδεμένος σε έναν δρομολογητή, λαμβάνει τις απαραίτητες δικτυακές ρυθμίσεις από τον </a:t>
            </a:r>
            <a:r>
              <a:rPr lang="el-GR" sz="1800" b="1" i="0" u="none" strike="noStrike" baseline="0" dirty="0">
                <a:solidFill>
                  <a:srgbClr val="000000"/>
                </a:solidFill>
                <a:latin typeface="Calibri" panose="020F0502020204030204" pitchFamily="34" charset="0"/>
              </a:rPr>
              <a:t>DHCP </a:t>
            </a:r>
            <a:r>
              <a:rPr lang="el-GR" sz="1800" b="1" i="0" u="none" strike="noStrike" baseline="0" dirty="0" err="1">
                <a:solidFill>
                  <a:srgbClr val="000000"/>
                </a:solidFill>
                <a:latin typeface="Calibri" panose="020F0502020204030204" pitchFamily="34" charset="0"/>
              </a:rPr>
              <a:t>server</a:t>
            </a:r>
            <a:r>
              <a:rPr lang="el-GR" sz="1800" b="1"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που τρέχει στον δρομολογητή. </a:t>
            </a:r>
          </a:p>
        </p:txBody>
      </p:sp>
    </p:spTree>
    <p:extLst>
      <p:ext uri="{BB962C8B-B14F-4D97-AF65-F5344CB8AC3E}">
        <p14:creationId xmlns:p14="http://schemas.microsoft.com/office/powerpoint/2010/main" val="50234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54953-8336-D28D-D80F-BB007A4F734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96EA16-37B0-7825-9BF5-7A63CAA741FD}"/>
              </a:ext>
            </a:extLst>
          </p:cNvPr>
          <p:cNvSpPr>
            <a:spLocks noGrp="1"/>
          </p:cNvSpPr>
          <p:nvPr>
            <p:ph type="title"/>
          </p:nvPr>
        </p:nvSpPr>
        <p:spPr>
          <a:xfrm>
            <a:off x="1640156" y="123961"/>
            <a:ext cx="8911687" cy="937584"/>
          </a:xfrm>
        </p:spPr>
        <p:txBody>
          <a:bodyPr>
            <a:noAutofit/>
          </a:bodyPr>
          <a:lstStyle/>
          <a:p>
            <a:r>
              <a:rPr lang="el-GR" sz="3500" b="1" i="0" u="none" strike="noStrike" baseline="0" dirty="0">
                <a:solidFill>
                  <a:srgbClr val="000000"/>
                </a:solidFill>
                <a:latin typeface="Calibri" panose="020F0502020204030204" pitchFamily="34" charset="0"/>
              </a:rPr>
              <a:t>Διεύθυνση </a:t>
            </a:r>
            <a:r>
              <a:rPr lang="en-US" sz="3500" b="1" i="0" u="none" strike="noStrike" baseline="0" dirty="0">
                <a:solidFill>
                  <a:srgbClr val="000000"/>
                </a:solidFill>
                <a:latin typeface="Calibri" panose="020F0502020204030204" pitchFamily="34" charset="0"/>
              </a:rPr>
              <a:t>IP - IP Address </a:t>
            </a:r>
            <a:r>
              <a:rPr lang="en-US" sz="1800" b="0" i="0" u="none" strike="noStrike" baseline="0" dirty="0">
                <a:solidFill>
                  <a:srgbClr val="000000"/>
                </a:solidFill>
                <a:latin typeface="Calibri" panose="020F0502020204030204" pitchFamily="34" charset="0"/>
              </a:rPr>
              <a:t>	</a:t>
            </a:r>
          </a:p>
        </p:txBody>
      </p:sp>
      <p:sp>
        <p:nvSpPr>
          <p:cNvPr id="3" name="Θέση περιεχομένου 2">
            <a:extLst>
              <a:ext uri="{FF2B5EF4-FFF2-40B4-BE49-F238E27FC236}">
                <a16:creationId xmlns:a16="http://schemas.microsoft.com/office/drawing/2014/main" id="{99B1191F-5523-3FFF-2C2D-F9EAD7012131}"/>
              </a:ext>
            </a:extLst>
          </p:cNvPr>
          <p:cNvSpPr>
            <a:spLocks noGrp="1"/>
          </p:cNvSpPr>
          <p:nvPr>
            <p:ph idx="1"/>
          </p:nvPr>
        </p:nvSpPr>
        <p:spPr>
          <a:xfrm>
            <a:off x="1418897" y="1368861"/>
            <a:ext cx="9644280" cy="4809602"/>
          </a:xfrm>
        </p:spPr>
        <p:txBody>
          <a:bodyPr>
            <a:normAutofit/>
          </a:bodyPr>
          <a:lstStyle/>
          <a:p>
            <a:r>
              <a:rPr lang="el-GR" sz="1800" b="1" i="0" u="none" strike="noStrike" baseline="0" dirty="0">
                <a:solidFill>
                  <a:srgbClr val="000000"/>
                </a:solidFill>
                <a:latin typeface="Calibri" panose="020F0502020204030204" pitchFamily="34" charset="0"/>
              </a:rPr>
              <a:t>Στο Διαδίκτυο ένας υπολογιστής/συσκευή μπορεί να αναγνωριστεί μοναδικά βάσει μιας IPv4 Διεύθυνσης </a:t>
            </a:r>
            <a:r>
              <a:rPr lang="el-GR" sz="1800" b="0" i="0" u="none" strike="noStrike" baseline="0" dirty="0">
                <a:solidFill>
                  <a:srgbClr val="000000"/>
                </a:solidFill>
                <a:latin typeface="Calibri" panose="020F0502020204030204" pitchFamily="34" charset="0"/>
              </a:rPr>
              <a:t>που του αποδίδουμε, δηλαδή μιας διεύθυνσης του πρωτοκόλλου IPv4. </a:t>
            </a:r>
          </a:p>
          <a:p>
            <a:r>
              <a:rPr lang="el-GR" sz="1800" b="0" i="0" u="none" strike="noStrike" baseline="0" dirty="0">
                <a:solidFill>
                  <a:srgbClr val="000000"/>
                </a:solidFill>
                <a:latin typeface="Calibri" panose="020F0502020204030204" pitchFamily="34" charset="0"/>
              </a:rPr>
              <a:t>Η διεύθυνση αυτή αποτελείται από τέσσερα (4) </a:t>
            </a:r>
            <a:r>
              <a:rPr lang="el-GR" sz="1800" b="0" i="0" u="none" strike="noStrike" baseline="0" dirty="0" err="1">
                <a:solidFill>
                  <a:srgbClr val="000000"/>
                </a:solidFill>
                <a:latin typeface="Calibri" panose="020F0502020204030204" pitchFamily="34" charset="0"/>
              </a:rPr>
              <a:t>Bytes</a:t>
            </a:r>
            <a:r>
              <a:rPr lang="el-GR" sz="1800" b="0" i="0" u="none" strike="noStrike" baseline="0" dirty="0">
                <a:solidFill>
                  <a:srgbClr val="000000"/>
                </a:solidFill>
                <a:latin typeface="Calibri" panose="020F0502020204030204" pitchFamily="34" charset="0"/>
              </a:rPr>
              <a:t> γραμμένα σε δεκαδική μορφή τα οποία χωρίζονται από τελείες. Π.χ.  147.102.224.101, 127.0.0.1, 192.168.2.1 </a:t>
            </a:r>
          </a:p>
          <a:p>
            <a:r>
              <a:rPr lang="el-GR" sz="1800" b="0" i="0" u="none" strike="noStrike" baseline="0" dirty="0">
                <a:solidFill>
                  <a:srgbClr val="000000"/>
                </a:solidFill>
                <a:latin typeface="Calibri" panose="020F0502020204030204" pitchFamily="34" charset="0"/>
              </a:rPr>
              <a:t>Τα </a:t>
            </a:r>
            <a:r>
              <a:rPr lang="el-GR" sz="1800" b="0" i="0" u="none" strike="noStrike" baseline="0" dirty="0" err="1">
                <a:solidFill>
                  <a:srgbClr val="000000"/>
                </a:solidFill>
                <a:latin typeface="Calibri" panose="020F0502020204030204" pitchFamily="34" charset="0"/>
              </a:rPr>
              <a:t>Bytes</a:t>
            </a:r>
            <a:r>
              <a:rPr lang="el-GR" sz="1800" b="0" i="0" u="none" strike="noStrike" baseline="0" dirty="0">
                <a:solidFill>
                  <a:srgbClr val="000000"/>
                </a:solidFill>
                <a:latin typeface="Calibri" panose="020F0502020204030204" pitchFamily="34" charset="0"/>
              </a:rPr>
              <a:t>, γραμμένα σε δεκαδική μορφή, μπορούν να πάρουν τιμές από 0 – 255. </a:t>
            </a:r>
          </a:p>
          <a:p>
            <a:r>
              <a:rPr lang="el-GR" sz="1800" b="0" i="0" u="none" strike="noStrike" baseline="0" dirty="0">
                <a:solidFill>
                  <a:srgbClr val="000000"/>
                </a:solidFill>
                <a:latin typeface="Calibri" panose="020F0502020204030204" pitchFamily="34" charset="0"/>
              </a:rPr>
              <a:t>Αυτή τη στιγμή χρησιμοποιούνται, είναι δηλαδή ενεργά, τα πρωτόκολλα IPv4 και IPv6. 	</a:t>
            </a:r>
          </a:p>
        </p:txBody>
      </p:sp>
    </p:spTree>
    <p:extLst>
      <p:ext uri="{BB962C8B-B14F-4D97-AF65-F5344CB8AC3E}">
        <p14:creationId xmlns:p14="http://schemas.microsoft.com/office/powerpoint/2010/main" val="191488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053CE6-45BD-5235-001F-960EA907C959}"/>
              </a:ext>
            </a:extLst>
          </p:cNvPr>
          <p:cNvSpPr>
            <a:spLocks noGrp="1"/>
          </p:cNvSpPr>
          <p:nvPr>
            <p:ph type="title"/>
          </p:nvPr>
        </p:nvSpPr>
        <p:spPr/>
        <p:txBody>
          <a:bodyPr/>
          <a:lstStyle/>
          <a:p>
            <a:r>
              <a:rPr lang="el-GR" b="1" dirty="0">
                <a:latin typeface="Calibri" panose="020F0502020204030204" pitchFamily="34" charset="0"/>
                <a:ea typeface="Calibri" panose="020F0502020204030204" pitchFamily="34" charset="0"/>
                <a:cs typeface="Calibri" panose="020F0502020204030204" pitchFamily="34" charset="0"/>
              </a:rPr>
              <a:t>ΧΡΗΣΙΜΟΤΗΤΑ ΔΙΚΤΥΩΝ</a:t>
            </a:r>
          </a:p>
        </p:txBody>
      </p:sp>
      <p:sp>
        <p:nvSpPr>
          <p:cNvPr id="3" name="Θέση περιεχομένου 2">
            <a:extLst>
              <a:ext uri="{FF2B5EF4-FFF2-40B4-BE49-F238E27FC236}">
                <a16:creationId xmlns:a16="http://schemas.microsoft.com/office/drawing/2014/main" id="{23861611-BCC3-F518-42E1-9A8B23FC0C17}"/>
              </a:ext>
            </a:extLst>
          </p:cNvPr>
          <p:cNvSpPr>
            <a:spLocks noGrp="1"/>
          </p:cNvSpPr>
          <p:nvPr>
            <p:ph idx="1"/>
          </p:nvPr>
        </p:nvSpPr>
        <p:spPr/>
        <p:txBody>
          <a:bodyPr/>
          <a:lstStyle/>
          <a:p>
            <a:pPr marL="0" indent="0">
              <a:buNone/>
            </a:pPr>
            <a:r>
              <a:rPr lang="el-GR" u="sng" dirty="0">
                <a:solidFill>
                  <a:schemeClr val="tx1"/>
                </a:solidFill>
                <a:latin typeface="Calibri" panose="020F0502020204030204" pitchFamily="34" charset="0"/>
                <a:ea typeface="Calibri" panose="020F0502020204030204" pitchFamily="34" charset="0"/>
                <a:cs typeface="Calibri" panose="020F0502020204030204" pitchFamily="34" charset="0"/>
              </a:rPr>
              <a:t>Με τη δημιουργία και τη χρήση δικτύων υπολογιστών παρέχονται</a:t>
            </a: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υπηρεσίες (κράτηση αεροπορικών εισιτηρίων, αγορές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on-line</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παρακολούθηση διδασκαλίας εξ’ αποστάσεως, </a:t>
            </a:r>
            <a:r>
              <a:rPr lang="el-GR" dirty="0" err="1">
                <a:solidFill>
                  <a:schemeClr val="tx1"/>
                </a:solidFill>
                <a:latin typeface="Calibri" panose="020F0502020204030204" pitchFamily="34" charset="0"/>
                <a:ea typeface="Calibri" panose="020F0502020204030204" pitchFamily="34" charset="0"/>
                <a:cs typeface="Calibri" panose="020F0502020204030204" pitchFamily="34" charset="0"/>
              </a:rPr>
              <a:t>βιντεοκλήσεις</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Διαμοιρασμός υλικού (δικτυακός εκτυπωτής)</a:t>
            </a: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Διαμοιρασμός λογισμικού και αρχείων</a:t>
            </a:r>
          </a:p>
          <a:p>
            <a:endParaRPr lang="el-GR" dirty="0"/>
          </a:p>
        </p:txBody>
      </p:sp>
    </p:spTree>
    <p:extLst>
      <p:ext uri="{BB962C8B-B14F-4D97-AF65-F5344CB8AC3E}">
        <p14:creationId xmlns:p14="http://schemas.microsoft.com/office/powerpoint/2010/main" val="2461382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FAAE1-62CF-FB5A-0412-CE08556E909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FA4AD76-65AD-019B-E5D7-7651CEFFAB4E}"/>
              </a:ext>
            </a:extLst>
          </p:cNvPr>
          <p:cNvSpPr>
            <a:spLocks noGrp="1"/>
          </p:cNvSpPr>
          <p:nvPr>
            <p:ph type="title"/>
          </p:nvPr>
        </p:nvSpPr>
        <p:spPr>
          <a:xfrm>
            <a:off x="1640156" y="123961"/>
            <a:ext cx="8911687" cy="937584"/>
          </a:xfrm>
        </p:spPr>
        <p:txBody>
          <a:bodyPr>
            <a:noAutofit/>
          </a:bodyPr>
          <a:lstStyle/>
          <a:p>
            <a:r>
              <a:rPr lang="el-GR" sz="3500" b="1" i="0" u="none" strike="noStrike" baseline="0" dirty="0">
                <a:solidFill>
                  <a:srgbClr val="000000"/>
                </a:solidFill>
                <a:latin typeface="Calibri" panose="020F0502020204030204" pitchFamily="34" charset="0"/>
              </a:rPr>
              <a:t>Σύνδεση τοπικού δικτύου στο Διαδίκτυο </a:t>
            </a:r>
            <a:r>
              <a:rPr lang="en-US" sz="1800" b="0" i="0" u="none" strike="noStrike" baseline="0" dirty="0">
                <a:solidFill>
                  <a:srgbClr val="000000"/>
                </a:solidFill>
                <a:latin typeface="Calibri" panose="020F0502020204030204" pitchFamily="34" charset="0"/>
              </a:rPr>
              <a:t>	</a:t>
            </a:r>
          </a:p>
        </p:txBody>
      </p:sp>
      <p:sp>
        <p:nvSpPr>
          <p:cNvPr id="3" name="Θέση περιεχομένου 2">
            <a:extLst>
              <a:ext uri="{FF2B5EF4-FFF2-40B4-BE49-F238E27FC236}">
                <a16:creationId xmlns:a16="http://schemas.microsoft.com/office/drawing/2014/main" id="{1CE525AF-0B94-5893-E8AD-9E0A7FF5A55F}"/>
              </a:ext>
            </a:extLst>
          </p:cNvPr>
          <p:cNvSpPr>
            <a:spLocks noGrp="1"/>
          </p:cNvSpPr>
          <p:nvPr>
            <p:ph idx="1"/>
          </p:nvPr>
        </p:nvSpPr>
        <p:spPr>
          <a:xfrm>
            <a:off x="1569837" y="780280"/>
            <a:ext cx="9644280" cy="5788685"/>
          </a:xfrm>
        </p:spPr>
        <p:txBody>
          <a:bodyPr>
            <a:normAutofit/>
          </a:bodyPr>
          <a:lstStyle/>
          <a:p>
            <a:r>
              <a:rPr lang="el-GR" sz="1800" b="0" i="0" u="none" strike="noStrike" baseline="0" dirty="0">
                <a:solidFill>
                  <a:srgbClr val="000000"/>
                </a:solidFill>
                <a:latin typeface="Calibri" panose="020F0502020204030204" pitchFamily="34" charset="0"/>
              </a:rPr>
              <a:t>Στο διαδίκτυο μπορούμε να συνδεθούμε με </a:t>
            </a:r>
            <a:r>
              <a:rPr lang="el-GR" sz="1800" b="1" i="0" u="none" strike="noStrike" baseline="0" dirty="0">
                <a:solidFill>
                  <a:srgbClr val="000000"/>
                </a:solidFill>
                <a:latin typeface="Calibri" panose="020F0502020204030204" pitchFamily="34" charset="0"/>
              </a:rPr>
              <a:t>ADSL </a:t>
            </a:r>
            <a:r>
              <a:rPr lang="el-GR" sz="1800" b="0" i="0" u="none" strike="noStrike" baseline="0" dirty="0">
                <a:solidFill>
                  <a:srgbClr val="000000"/>
                </a:solidFill>
                <a:latin typeface="Calibri" panose="020F0502020204030204" pitchFamily="34" charset="0"/>
              </a:rPr>
              <a:t>ή </a:t>
            </a:r>
            <a:r>
              <a:rPr lang="el-GR" sz="1800" b="1" i="0" u="none" strike="noStrike" baseline="0" dirty="0">
                <a:solidFill>
                  <a:srgbClr val="000000"/>
                </a:solidFill>
                <a:latin typeface="Calibri" panose="020F0502020204030204" pitchFamily="34" charset="0"/>
              </a:rPr>
              <a:t>VDSL </a:t>
            </a:r>
            <a:r>
              <a:rPr lang="el-GR" sz="1800" b="0" i="0" u="none" strike="noStrike" baseline="0" dirty="0">
                <a:solidFill>
                  <a:srgbClr val="000000"/>
                </a:solidFill>
                <a:latin typeface="Calibri" panose="020F0502020204030204" pitchFamily="34" charset="0"/>
              </a:rPr>
              <a:t>γραμμή αλλά και με </a:t>
            </a:r>
            <a:r>
              <a:rPr lang="el-GR" sz="1800" b="1" i="0" u="none" strike="noStrike" baseline="0" dirty="0">
                <a:solidFill>
                  <a:srgbClr val="000000"/>
                </a:solidFill>
                <a:latin typeface="Calibri" panose="020F0502020204030204" pitchFamily="34" charset="0"/>
              </a:rPr>
              <a:t>οπτική ίνα (</a:t>
            </a:r>
            <a:r>
              <a:rPr lang="el-GR" sz="1800" b="1" i="0" u="none" strike="noStrike" baseline="0" dirty="0" err="1">
                <a:solidFill>
                  <a:srgbClr val="000000"/>
                </a:solidFill>
                <a:latin typeface="Calibri" panose="020F0502020204030204" pitchFamily="34" charset="0"/>
              </a:rPr>
              <a:t>fiber</a:t>
            </a:r>
            <a:r>
              <a:rPr lang="el-GR" sz="1800" b="0" i="0" u="none" strike="noStrike" baseline="0" dirty="0">
                <a:solidFill>
                  <a:srgbClr val="000000"/>
                </a:solidFill>
                <a:latin typeface="Calibri" panose="020F0502020204030204" pitchFamily="34" charset="0"/>
              </a:rPr>
              <a:t>).</a:t>
            </a:r>
          </a:p>
          <a:p>
            <a:r>
              <a:rPr lang="el-GR" sz="1800" b="0" i="0" u="none" strike="noStrike" baseline="0" dirty="0">
                <a:solidFill>
                  <a:srgbClr val="000000"/>
                </a:solidFill>
                <a:latin typeface="Calibri" panose="020F0502020204030204" pitchFamily="34" charset="0"/>
              </a:rPr>
              <a:t>Οι υπολογιστές ή οι ενσύρματες συσκευές στο σπίτι μας, για να αποκτήσουν συνδεσιμότητα, πρέπει να συνδεθούν στις LAN υποδοχές του δρομολογητή. </a:t>
            </a:r>
          </a:p>
          <a:p>
            <a:r>
              <a:rPr lang="el-GR" sz="1800" b="0" i="0" u="none" strike="noStrike" baseline="0" dirty="0">
                <a:solidFill>
                  <a:srgbClr val="000000"/>
                </a:solidFill>
                <a:latin typeface="Calibri" panose="020F0502020204030204" pitchFamily="34" charset="0"/>
              </a:rPr>
              <a:t>Εάν οι LAN θύρες δεν καλύπτουν ποσοτικά τις ανάγκες μας, τότε μπορούμε να συνδέσουμε έναν </a:t>
            </a:r>
            <a:r>
              <a:rPr lang="el-GR" sz="1800" b="0" i="0" u="none" strike="noStrike" baseline="0" dirty="0" err="1">
                <a:solidFill>
                  <a:srgbClr val="000000"/>
                </a:solidFill>
                <a:latin typeface="Calibri" panose="020F0502020204030204" pitchFamily="34" charset="0"/>
              </a:rPr>
              <a:t>μεταγωγέα</a:t>
            </a:r>
            <a:r>
              <a:rPr lang="el-GR" sz="1800" b="0" i="0" u="none" strike="noStrike" baseline="0" dirty="0">
                <a:solidFill>
                  <a:srgbClr val="000000"/>
                </a:solidFill>
                <a:latin typeface="Calibri" panose="020F0502020204030204" pitchFamily="34" charset="0"/>
              </a:rPr>
              <a:t> σε μία από τις θύρες αυτές. Με αυτόν τον τρόπο καταφέρνουμε να αυξήσουμε τις θύρες τοπικού δικτύου. </a:t>
            </a:r>
          </a:p>
          <a:p>
            <a:endParaRPr lang="el-GR" sz="1800" b="0" i="0" u="none" strike="noStrike" baseline="0" dirty="0">
              <a:solidFill>
                <a:srgbClr val="000000"/>
              </a:solidFill>
              <a:latin typeface="Calibri" panose="020F0502020204030204" pitchFamily="34" charset="0"/>
            </a:endParaRPr>
          </a:p>
        </p:txBody>
      </p:sp>
      <p:pic>
        <p:nvPicPr>
          <p:cNvPr id="5" name="Εικόνα 4">
            <a:extLst>
              <a:ext uri="{FF2B5EF4-FFF2-40B4-BE49-F238E27FC236}">
                <a16:creationId xmlns:a16="http://schemas.microsoft.com/office/drawing/2014/main" id="{ADACF060-DE45-9947-6592-87A451240BA6}"/>
              </a:ext>
            </a:extLst>
          </p:cNvPr>
          <p:cNvPicPr>
            <a:picLocks noChangeAspect="1"/>
          </p:cNvPicPr>
          <p:nvPr/>
        </p:nvPicPr>
        <p:blipFill>
          <a:blip r:embed="rId2"/>
          <a:stretch>
            <a:fillRect/>
          </a:stretch>
        </p:blipFill>
        <p:spPr>
          <a:xfrm>
            <a:off x="1818832" y="2777358"/>
            <a:ext cx="9573961" cy="3639058"/>
          </a:xfrm>
          <a:prstGeom prst="rect">
            <a:avLst/>
          </a:prstGeom>
        </p:spPr>
      </p:pic>
    </p:spTree>
    <p:extLst>
      <p:ext uri="{BB962C8B-B14F-4D97-AF65-F5344CB8AC3E}">
        <p14:creationId xmlns:p14="http://schemas.microsoft.com/office/powerpoint/2010/main" val="1994241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C8DBD-AF5B-98E9-FBC5-4B023E373B8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52B65A1-28DC-B8EA-B605-BAF6431FC2B8}"/>
              </a:ext>
            </a:extLst>
          </p:cNvPr>
          <p:cNvSpPr>
            <a:spLocks noGrp="1"/>
          </p:cNvSpPr>
          <p:nvPr>
            <p:ph type="title"/>
          </p:nvPr>
        </p:nvSpPr>
        <p:spPr>
          <a:xfrm>
            <a:off x="1640156" y="123961"/>
            <a:ext cx="8911687" cy="937584"/>
          </a:xfrm>
        </p:spPr>
        <p:txBody>
          <a:bodyPr>
            <a:noAutofit/>
          </a:bodyPr>
          <a:lstStyle/>
          <a:p>
            <a:r>
              <a:rPr lang="el-GR" sz="3500" b="1" i="0" u="none" strike="noStrike" baseline="0" dirty="0">
                <a:solidFill>
                  <a:srgbClr val="000000"/>
                </a:solidFill>
                <a:latin typeface="Calibri" panose="020F0502020204030204" pitchFamily="34" charset="0"/>
              </a:rPr>
              <a:t>Βήματα σύνδεσης στο Διαδίκτυο </a:t>
            </a:r>
            <a:r>
              <a:rPr lang="en-US" sz="1800" b="0" i="0" u="none" strike="noStrike" baseline="0" dirty="0">
                <a:solidFill>
                  <a:srgbClr val="000000"/>
                </a:solidFill>
                <a:latin typeface="Calibri" panose="020F0502020204030204" pitchFamily="34" charset="0"/>
              </a:rPr>
              <a:t>	</a:t>
            </a:r>
          </a:p>
        </p:txBody>
      </p:sp>
      <p:sp>
        <p:nvSpPr>
          <p:cNvPr id="3" name="Θέση περιεχομένου 2">
            <a:extLst>
              <a:ext uri="{FF2B5EF4-FFF2-40B4-BE49-F238E27FC236}">
                <a16:creationId xmlns:a16="http://schemas.microsoft.com/office/drawing/2014/main" id="{04069F29-DC72-5AD0-D7F0-A20BB2EEDB2F}"/>
              </a:ext>
            </a:extLst>
          </p:cNvPr>
          <p:cNvSpPr>
            <a:spLocks noGrp="1"/>
          </p:cNvSpPr>
          <p:nvPr>
            <p:ph idx="1"/>
          </p:nvPr>
        </p:nvSpPr>
        <p:spPr>
          <a:xfrm>
            <a:off x="641673" y="1400503"/>
            <a:ext cx="6190051" cy="5210503"/>
          </a:xfrm>
        </p:spPr>
        <p:txBody>
          <a:bodyPr>
            <a:normAutofit/>
          </a:bodyPr>
          <a:lstStyle/>
          <a:p>
            <a:r>
              <a:rPr lang="el-GR" sz="1800" b="0" i="0" u="none" strike="noStrike" baseline="0" dirty="0">
                <a:solidFill>
                  <a:srgbClr val="000000"/>
                </a:solidFill>
                <a:latin typeface="Calibri" panose="020F0502020204030204" pitchFamily="34" charset="0"/>
              </a:rPr>
              <a:t>Συνδέουμε τον δρομολογητή στο ρεύμα. </a:t>
            </a:r>
          </a:p>
          <a:p>
            <a:r>
              <a:rPr lang="el-GR" sz="1800" b="0" i="0" u="none" strike="noStrike" baseline="0" dirty="0">
                <a:solidFill>
                  <a:srgbClr val="000000"/>
                </a:solidFill>
                <a:latin typeface="Calibri" panose="020F0502020204030204" pitchFamily="34" charset="0"/>
              </a:rPr>
              <a:t>Συνδέουμε τη γραμμή DSL του </a:t>
            </a:r>
            <a:r>
              <a:rPr lang="el-GR" sz="1800" b="0" i="0" u="none" strike="noStrike" baseline="0" dirty="0" err="1">
                <a:solidFill>
                  <a:srgbClr val="000000"/>
                </a:solidFill>
                <a:latin typeface="Calibri" panose="020F0502020204030204" pitchFamily="34" charset="0"/>
              </a:rPr>
              <a:t>παρόχου</a:t>
            </a:r>
            <a:r>
              <a:rPr lang="el-GR" sz="1800" b="0" i="0" u="none" strike="noStrike" baseline="0" dirty="0">
                <a:solidFill>
                  <a:srgbClr val="000000"/>
                </a:solidFill>
                <a:latin typeface="Calibri" panose="020F0502020204030204" pitchFamily="34" charset="0"/>
              </a:rPr>
              <a:t> μας (τη γραμμή που έρχεται στο σπίτι μας) στη θύρα </a:t>
            </a:r>
            <a:r>
              <a:rPr lang="el-GR" sz="1800" b="0" i="0" u="none" strike="noStrike" baseline="0" dirty="0" err="1">
                <a:solidFill>
                  <a:srgbClr val="000000"/>
                </a:solidFill>
                <a:latin typeface="Calibri" panose="020F0502020204030204" pitchFamily="34" charset="0"/>
              </a:rPr>
              <a:t>Νο</a:t>
            </a:r>
            <a:r>
              <a:rPr lang="el-GR" sz="1800" b="0" i="0" u="none" strike="noStrike" baseline="0" dirty="0">
                <a:solidFill>
                  <a:srgbClr val="000000"/>
                </a:solidFill>
                <a:latin typeface="Calibri" panose="020F0502020204030204" pitchFamily="34" charset="0"/>
              </a:rPr>
              <a:t>. 9 του δρομολογητή και </a:t>
            </a:r>
          </a:p>
          <a:p>
            <a:r>
              <a:rPr lang="el-GR" dirty="0">
                <a:solidFill>
                  <a:srgbClr val="000000"/>
                </a:solidFill>
                <a:latin typeface="Calibri" panose="020F0502020204030204" pitchFamily="34" charset="0"/>
              </a:rPr>
              <a:t>σ</a:t>
            </a:r>
            <a:r>
              <a:rPr lang="el-GR" sz="1800" b="0" i="0" u="none" strike="noStrike" baseline="0" dirty="0">
                <a:solidFill>
                  <a:srgbClr val="000000"/>
                </a:solidFill>
                <a:latin typeface="Calibri" panose="020F0502020204030204" pitchFamily="34" charset="0"/>
              </a:rPr>
              <a:t>υνδέσουμε τις συσκευές μας στις θύρες LAN (θύρες </a:t>
            </a:r>
            <a:r>
              <a:rPr lang="el-GR" sz="1800" b="0" i="0" u="none" strike="noStrike" baseline="0" dirty="0" err="1">
                <a:solidFill>
                  <a:srgbClr val="000000"/>
                </a:solidFill>
                <a:latin typeface="Calibri" panose="020F0502020204030204" pitchFamily="34" charset="0"/>
              </a:rPr>
              <a:t>Νο</a:t>
            </a:r>
            <a:r>
              <a:rPr lang="el-GR" sz="1800" b="0" i="0" u="none" strike="noStrike" baseline="0" dirty="0">
                <a:solidFill>
                  <a:srgbClr val="000000"/>
                </a:solidFill>
                <a:latin typeface="Calibri" panose="020F0502020204030204" pitchFamily="34" charset="0"/>
              </a:rPr>
              <a:t>. 7). </a:t>
            </a:r>
          </a:p>
          <a:p>
            <a:r>
              <a:rPr lang="el-GR" dirty="0">
                <a:solidFill>
                  <a:srgbClr val="000000"/>
                </a:solidFill>
                <a:latin typeface="Calibri" panose="020F0502020204030204" pitchFamily="34" charset="0"/>
              </a:rPr>
              <a:t>Τ</a:t>
            </a:r>
            <a:r>
              <a:rPr lang="el-GR" sz="1800" b="0" i="0" u="none" strike="noStrike" baseline="0" dirty="0">
                <a:solidFill>
                  <a:srgbClr val="000000"/>
                </a:solidFill>
                <a:latin typeface="Calibri" panose="020F0502020204030204" pitchFamily="34" charset="0"/>
              </a:rPr>
              <a:t>ην τηλεφωνική συσκευή μας την συνδέουμε σε μία από τις θύρες </a:t>
            </a:r>
            <a:r>
              <a:rPr lang="el-GR" sz="1800" b="0" i="0" u="none" strike="noStrike" baseline="0" dirty="0" err="1">
                <a:solidFill>
                  <a:srgbClr val="000000"/>
                </a:solidFill>
                <a:latin typeface="Calibri" panose="020F0502020204030204" pitchFamily="34" charset="0"/>
              </a:rPr>
              <a:t>Νο</a:t>
            </a:r>
            <a:r>
              <a:rPr lang="el-GR" sz="1800" b="0" i="0" u="none" strike="noStrike" baseline="0" dirty="0">
                <a:solidFill>
                  <a:srgbClr val="000000"/>
                </a:solidFill>
                <a:latin typeface="Calibri" panose="020F0502020204030204" pitchFamily="34" charset="0"/>
              </a:rPr>
              <a:t>. 6. </a:t>
            </a:r>
          </a:p>
          <a:p>
            <a:r>
              <a:rPr lang="el-GR" dirty="0">
                <a:solidFill>
                  <a:srgbClr val="000000"/>
                </a:solidFill>
                <a:latin typeface="Calibri" panose="020F0502020204030204" pitchFamily="34" charset="0"/>
              </a:rPr>
              <a:t>Π</a:t>
            </a:r>
            <a:r>
              <a:rPr lang="el-GR" sz="1800" b="0" i="0" u="none" strike="noStrike" baseline="0" dirty="0">
                <a:solidFill>
                  <a:srgbClr val="000000"/>
                </a:solidFill>
                <a:latin typeface="Calibri" panose="020F0502020204030204" pitchFamily="34" charset="0"/>
              </a:rPr>
              <a:t>ατάμε το κουμπί «ΟΝ», περιμένουμε περίπου πέντε λεπτά, και θα δούμε σχεδόν όλα τα λαμπάκια της συσκευής να ανάβουν και να γίνονται πράσινα. </a:t>
            </a:r>
          </a:p>
          <a:p>
            <a:r>
              <a:rPr lang="el-GR" sz="1800" b="0" i="0" u="none" strike="noStrike" baseline="0" dirty="0">
                <a:solidFill>
                  <a:srgbClr val="000000"/>
                </a:solidFill>
                <a:latin typeface="Calibri" panose="020F0502020204030204" pitchFamily="34" charset="0"/>
              </a:rPr>
              <a:t>Εφόσον όλα έχουν πάει καλά, θα έχουμε πρόσβαση στο Διαδίκτυο κανονικά καθώς και στις υπηρεσίες τηλεφώνου. </a:t>
            </a:r>
          </a:p>
          <a:p>
            <a:r>
              <a:rPr lang="el-GR" sz="1800" b="0" i="0" u="none" strike="noStrike" baseline="0" dirty="0">
                <a:solidFill>
                  <a:srgbClr val="000000"/>
                </a:solidFill>
                <a:latin typeface="Calibri" panose="020F0502020204030204" pitchFamily="34" charset="0"/>
              </a:rPr>
              <a:t>Το ακρωνύμιο FTTH σημαίνει </a:t>
            </a:r>
            <a:r>
              <a:rPr lang="el-GR" sz="1800" b="0" i="0" u="none" strike="noStrike" baseline="0" dirty="0" err="1">
                <a:solidFill>
                  <a:srgbClr val="000000"/>
                </a:solidFill>
                <a:latin typeface="Calibri" panose="020F0502020204030204" pitchFamily="34" charset="0"/>
              </a:rPr>
              <a:t>Fiber</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To</a:t>
            </a:r>
            <a:r>
              <a:rPr lang="el-GR" sz="1800" b="0" i="0" u="none" strike="noStrike" baseline="0" dirty="0">
                <a:solidFill>
                  <a:srgbClr val="000000"/>
                </a:solidFill>
                <a:latin typeface="Calibri" panose="020F0502020204030204" pitchFamily="34" charset="0"/>
              </a:rPr>
              <a:t> The </a:t>
            </a:r>
            <a:r>
              <a:rPr lang="el-GR" sz="1800" b="0" i="0" u="none" strike="noStrike" baseline="0" dirty="0" err="1">
                <a:solidFill>
                  <a:srgbClr val="000000"/>
                </a:solidFill>
                <a:latin typeface="Calibri" panose="020F0502020204030204" pitchFamily="34" charset="0"/>
              </a:rPr>
              <a:t>Home</a:t>
            </a:r>
            <a:r>
              <a:rPr lang="el-GR" sz="1800" b="0" i="0" u="none" strike="noStrike" baseline="0" dirty="0">
                <a:solidFill>
                  <a:srgbClr val="000000"/>
                </a:solidFill>
                <a:latin typeface="Calibri" panose="020F0502020204030204" pitchFamily="34" charset="0"/>
              </a:rPr>
              <a:t>, δηλαδή οπτική ίνα μέχρι το σπίτι </a:t>
            </a:r>
          </a:p>
        </p:txBody>
      </p:sp>
      <p:pic>
        <p:nvPicPr>
          <p:cNvPr id="6" name="Εικόνα 5">
            <a:extLst>
              <a:ext uri="{FF2B5EF4-FFF2-40B4-BE49-F238E27FC236}">
                <a16:creationId xmlns:a16="http://schemas.microsoft.com/office/drawing/2014/main" id="{45E22F3A-88B2-14B0-8A6F-9EC663DF1AC7}"/>
              </a:ext>
            </a:extLst>
          </p:cNvPr>
          <p:cNvPicPr>
            <a:picLocks noChangeAspect="1"/>
          </p:cNvPicPr>
          <p:nvPr/>
        </p:nvPicPr>
        <p:blipFill>
          <a:blip r:embed="rId2"/>
          <a:stretch>
            <a:fillRect/>
          </a:stretch>
        </p:blipFill>
        <p:spPr>
          <a:xfrm>
            <a:off x="7547114" y="1859793"/>
            <a:ext cx="4286848" cy="2991267"/>
          </a:xfrm>
          <a:prstGeom prst="rect">
            <a:avLst/>
          </a:prstGeom>
        </p:spPr>
      </p:pic>
    </p:spTree>
    <p:extLst>
      <p:ext uri="{BB962C8B-B14F-4D97-AF65-F5344CB8AC3E}">
        <p14:creationId xmlns:p14="http://schemas.microsoft.com/office/powerpoint/2010/main" val="4123423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2E24B-E757-90FB-C67A-4DEC9DFF7D1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4BD3869-BC83-0A5E-0DF9-D0F125FB6550}"/>
              </a:ext>
            </a:extLst>
          </p:cNvPr>
          <p:cNvSpPr>
            <a:spLocks noGrp="1"/>
          </p:cNvSpPr>
          <p:nvPr>
            <p:ph type="title"/>
          </p:nvPr>
        </p:nvSpPr>
        <p:spPr>
          <a:xfrm>
            <a:off x="1640156" y="123961"/>
            <a:ext cx="8911687" cy="937584"/>
          </a:xfrm>
        </p:spPr>
        <p:txBody>
          <a:bodyPr>
            <a:noAutofit/>
          </a:bodyPr>
          <a:lstStyle/>
          <a:p>
            <a:r>
              <a:rPr lang="el-GR" sz="3500" b="1" i="0" u="none" strike="noStrike" baseline="0" dirty="0">
                <a:solidFill>
                  <a:srgbClr val="000000"/>
                </a:solidFill>
                <a:latin typeface="Calibri" panose="020F0502020204030204" pitchFamily="34" charset="0"/>
              </a:rPr>
              <a:t>Διαγνωστικά εργαλεία </a:t>
            </a:r>
            <a:r>
              <a:rPr lang="en-US" sz="3500" b="0" i="0" u="none" strike="noStrike" baseline="0" dirty="0">
                <a:solidFill>
                  <a:srgbClr val="000000"/>
                </a:solidFill>
                <a:latin typeface="Calibri" panose="020F0502020204030204" pitchFamily="34" charset="0"/>
              </a:rPr>
              <a:t>	</a:t>
            </a:r>
          </a:p>
        </p:txBody>
      </p:sp>
      <p:sp>
        <p:nvSpPr>
          <p:cNvPr id="3" name="Θέση περιεχομένου 2">
            <a:extLst>
              <a:ext uri="{FF2B5EF4-FFF2-40B4-BE49-F238E27FC236}">
                <a16:creationId xmlns:a16="http://schemas.microsoft.com/office/drawing/2014/main" id="{D47C350B-3FB5-02B3-A7DC-870B5F2CDD97}"/>
              </a:ext>
            </a:extLst>
          </p:cNvPr>
          <p:cNvSpPr>
            <a:spLocks noGrp="1"/>
          </p:cNvSpPr>
          <p:nvPr>
            <p:ph idx="1"/>
          </p:nvPr>
        </p:nvSpPr>
        <p:spPr>
          <a:xfrm>
            <a:off x="641673" y="1400503"/>
            <a:ext cx="10656948" cy="3959773"/>
          </a:xfrm>
        </p:spPr>
        <p:txBody>
          <a:bodyPr>
            <a:normAutofit/>
          </a:bodyPr>
          <a:lstStyle/>
          <a:p>
            <a:pPr algn="l"/>
            <a:endParaRPr lang="el-GR" sz="1800" b="0" i="0" u="none" strike="noStrike" baseline="0" dirty="0">
              <a:solidFill>
                <a:srgbClr val="000000"/>
              </a:solidFill>
              <a:latin typeface="Calibri" panose="020F0502020204030204" pitchFamily="34" charset="0"/>
            </a:endParaRPr>
          </a:p>
          <a:p>
            <a:r>
              <a:rPr lang="el-GR" sz="1800" b="0" i="0" u="none" strike="noStrike" baseline="0" dirty="0">
                <a:solidFill>
                  <a:srgbClr val="0000CC"/>
                </a:solidFill>
                <a:latin typeface="Calibri" panose="020F0502020204030204" pitchFamily="34" charset="0"/>
              </a:rPr>
              <a:t>Εντολή </a:t>
            </a:r>
            <a:r>
              <a:rPr lang="en-US" sz="1800" b="1" i="0" u="none" strike="noStrike" baseline="0" dirty="0">
                <a:solidFill>
                  <a:srgbClr val="0000CC"/>
                </a:solidFill>
                <a:latin typeface="Calibri" panose="020F0502020204030204" pitchFamily="34" charset="0"/>
              </a:rPr>
              <a:t>ping </a:t>
            </a:r>
            <a:r>
              <a:rPr lang="el-GR" dirty="0">
                <a:solidFill>
                  <a:srgbClr val="0000CC"/>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Με την εντολή αυτή εξετάζουμε αν η διεύθυνση προορισμού μας απαντάει</a:t>
            </a:r>
            <a:r>
              <a:rPr lang="en-US" sz="1800" b="0"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π.χ. </a:t>
            </a:r>
            <a:r>
              <a:rPr lang="en-US" sz="1800" b="1" i="0" u="none" strike="noStrike" baseline="0" dirty="0">
                <a:solidFill>
                  <a:srgbClr val="0000CC"/>
                </a:solidFill>
                <a:latin typeface="Calibri" panose="020F0502020204030204" pitchFamily="34" charset="0"/>
              </a:rPr>
              <a:t>ping </a:t>
            </a:r>
            <a:r>
              <a:rPr lang="en-US" sz="1800" b="1" i="0" u="none" strike="noStrike" baseline="0" dirty="0">
                <a:solidFill>
                  <a:srgbClr val="0000CC"/>
                </a:solidFill>
                <a:latin typeface="Calibri" panose="020F0502020204030204" pitchFamily="34" charset="0"/>
                <a:hlinkClick r:id="rId2"/>
              </a:rPr>
              <a:t>www.ntua.gr</a:t>
            </a:r>
            <a:r>
              <a:rPr lang="el-GR" sz="1800" b="1" i="0" u="none" strike="noStrike" baseline="0" dirty="0">
                <a:solidFill>
                  <a:srgbClr val="0000CC"/>
                </a:solidFill>
                <a:latin typeface="Calibri" panose="020F0502020204030204" pitchFamily="34" charset="0"/>
              </a:rPr>
              <a:t>)</a:t>
            </a:r>
            <a:r>
              <a:rPr lang="en-US" sz="1800" b="1" i="0" u="none" strike="noStrike" baseline="0" dirty="0">
                <a:solidFill>
                  <a:srgbClr val="0000CC"/>
                </a:solidFill>
                <a:latin typeface="Calibri" panose="020F0502020204030204" pitchFamily="34" charset="0"/>
              </a:rPr>
              <a:t>. </a:t>
            </a:r>
            <a:r>
              <a:rPr lang="el-GR" sz="1800" b="1" i="0" u="none" strike="noStrike" baseline="0" dirty="0">
                <a:solidFill>
                  <a:srgbClr val="000000"/>
                </a:solidFill>
                <a:latin typeface="Calibri" panose="020F0502020204030204" pitchFamily="34" charset="0"/>
              </a:rPr>
              <a:t>Λ</a:t>
            </a:r>
            <a:r>
              <a:rPr lang="el-GR" sz="1800" b="0" i="0" u="none" strike="noStrike" baseline="0" dirty="0">
                <a:solidFill>
                  <a:srgbClr val="000000"/>
                </a:solidFill>
                <a:latin typeface="Calibri" panose="020F0502020204030204" pitchFamily="34" charset="0"/>
              </a:rPr>
              <a:t>αμβάνουμε και τον χρονισμό της απάντησης στο αίτημά μας καθώς και στατιστικά στοιχεία. Συγκεκριμένα </a:t>
            </a:r>
            <a:r>
              <a:rPr lang="el-GR">
                <a:solidFill>
                  <a:srgbClr val="000000"/>
                </a:solidFill>
                <a:latin typeface="Calibri" panose="020F0502020204030204" pitchFamily="34" charset="0"/>
              </a:rPr>
              <a:t>πόσα πακέτα στάλθηκαν</a:t>
            </a:r>
            <a:r>
              <a:rPr lang="el-GR"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πόσα ελήφθησαν , τυχόν απώλεια και μέσο όρο χρονισμού. </a:t>
            </a:r>
          </a:p>
          <a:p>
            <a:r>
              <a:rPr lang="el-GR" sz="1800" b="0" i="0" u="none" strike="noStrike" baseline="0" dirty="0">
                <a:solidFill>
                  <a:srgbClr val="0000CC"/>
                </a:solidFill>
                <a:latin typeface="Calibri" panose="020F0502020204030204" pitchFamily="34" charset="0"/>
              </a:rPr>
              <a:t>Εντολή </a:t>
            </a:r>
            <a:r>
              <a:rPr lang="en-US" sz="1800" b="1" i="0" u="none" strike="noStrike" baseline="0" dirty="0" err="1">
                <a:solidFill>
                  <a:srgbClr val="0000CC"/>
                </a:solidFill>
                <a:latin typeface="Calibri" panose="020F0502020204030204" pitchFamily="34" charset="0"/>
              </a:rPr>
              <a:t>tracert</a:t>
            </a:r>
            <a:r>
              <a:rPr lang="el-GR" b="1" dirty="0">
                <a:solidFill>
                  <a:srgbClr val="0000CC"/>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ελέγχουμε τους ενδιάμεσους κόμβους-δρομολογητές της σύνδεσής μας μέχρι τον τελικό προορισμό. Αν κάπου κόβεται η σύνδεση, θα μας βγάλει αστεράκια και δε θα προχωράει, πράγμα που σημαίνει ότι σε εκείνο το σημείο του δικτύου έχει παρουσιαστεί βλάβη</a:t>
            </a:r>
            <a:r>
              <a:rPr lang="el-GR" sz="1800" b="0" i="0" u="none" strike="noStrike" baseline="0" dirty="0">
                <a:solidFill>
                  <a:schemeClr val="tx1"/>
                </a:solidFill>
                <a:latin typeface="Calibri" panose="020F0502020204030204" pitchFamily="34" charset="0"/>
              </a:rPr>
              <a:t>. </a:t>
            </a:r>
            <a:r>
              <a:rPr lang="el-GR" b="1" dirty="0">
                <a:solidFill>
                  <a:schemeClr val="tx1"/>
                </a:solidFill>
                <a:latin typeface="Calibri" panose="020F0502020204030204" pitchFamily="34" charset="0"/>
              </a:rPr>
              <a:t>( π.χ. </a:t>
            </a:r>
            <a:r>
              <a:rPr lang="en-US" sz="1800" b="1" i="0" u="none" strike="noStrike" baseline="0" dirty="0" err="1">
                <a:solidFill>
                  <a:srgbClr val="0000CC"/>
                </a:solidFill>
                <a:latin typeface="Calibri" panose="020F0502020204030204" pitchFamily="34" charset="0"/>
              </a:rPr>
              <a:t>tracert</a:t>
            </a:r>
            <a:r>
              <a:rPr lang="en-US" sz="1800" b="1" i="0" u="none" strike="noStrike" baseline="0" dirty="0">
                <a:solidFill>
                  <a:srgbClr val="0000CC"/>
                </a:solidFill>
                <a:latin typeface="Calibri" panose="020F0502020204030204" pitchFamily="34" charset="0"/>
              </a:rPr>
              <a:t> </a:t>
            </a:r>
            <a:r>
              <a:rPr lang="en-US" sz="1800" b="1" i="0" u="none" strike="noStrike" baseline="0" dirty="0">
                <a:solidFill>
                  <a:srgbClr val="0000CC"/>
                </a:solidFill>
                <a:latin typeface="Calibri" panose="020F0502020204030204" pitchFamily="34" charset="0"/>
                <a:hlinkClick r:id="rId2"/>
              </a:rPr>
              <a:t>www.ntua.gr</a:t>
            </a:r>
            <a:r>
              <a:rPr lang="el-GR" b="1" dirty="0">
                <a:solidFill>
                  <a:srgbClr val="0000CC"/>
                </a:solidFill>
                <a:latin typeface="Calibri" panose="020F0502020204030204" pitchFamily="34" charset="0"/>
              </a:rPr>
              <a:t>)</a:t>
            </a:r>
          </a:p>
          <a:p>
            <a:pPr marL="0" indent="0">
              <a:buNone/>
            </a:pPr>
            <a:endParaRPr lang="en-US" sz="1800" b="0" i="0" u="none" strike="noStrike" baseline="0" dirty="0">
              <a:solidFill>
                <a:srgbClr val="0000CC"/>
              </a:solidFill>
              <a:latin typeface="Calibri" panose="020F0502020204030204" pitchFamily="34" charset="0"/>
            </a:endParaRPr>
          </a:p>
        </p:txBody>
      </p:sp>
    </p:spTree>
    <p:extLst>
      <p:ext uri="{BB962C8B-B14F-4D97-AF65-F5344CB8AC3E}">
        <p14:creationId xmlns:p14="http://schemas.microsoft.com/office/powerpoint/2010/main" val="1999737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C5043-462D-7612-F509-09D4A24A6BF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4A236C6-4C6B-CC04-89FE-5519ADDB1E3C}"/>
              </a:ext>
            </a:extLst>
          </p:cNvPr>
          <p:cNvSpPr>
            <a:spLocks noGrp="1"/>
          </p:cNvSpPr>
          <p:nvPr>
            <p:ph type="title"/>
          </p:nvPr>
        </p:nvSpPr>
        <p:spPr>
          <a:xfrm>
            <a:off x="1640156" y="123961"/>
            <a:ext cx="8911687" cy="937584"/>
          </a:xfrm>
        </p:spPr>
        <p:txBody>
          <a:bodyPr>
            <a:noAutofit/>
          </a:bodyPr>
          <a:lstStyle/>
          <a:p>
            <a:r>
              <a:rPr lang="el-GR" sz="3500" b="1" i="0" u="none" strike="noStrike" baseline="0" dirty="0">
                <a:solidFill>
                  <a:srgbClr val="000000"/>
                </a:solidFill>
                <a:latin typeface="Calibri" panose="020F0502020204030204" pitchFamily="34" charset="0"/>
              </a:rPr>
              <a:t>Διαγνωστικά εργαλεία </a:t>
            </a:r>
            <a:r>
              <a:rPr lang="en-US" sz="3500" b="0" i="0" u="none" strike="noStrike" baseline="0" dirty="0">
                <a:solidFill>
                  <a:srgbClr val="000000"/>
                </a:solidFill>
                <a:latin typeface="Calibri" panose="020F0502020204030204" pitchFamily="34" charset="0"/>
              </a:rPr>
              <a:t>	</a:t>
            </a:r>
          </a:p>
        </p:txBody>
      </p:sp>
      <p:sp>
        <p:nvSpPr>
          <p:cNvPr id="3" name="Θέση περιεχομένου 2">
            <a:extLst>
              <a:ext uri="{FF2B5EF4-FFF2-40B4-BE49-F238E27FC236}">
                <a16:creationId xmlns:a16="http://schemas.microsoft.com/office/drawing/2014/main" id="{98354952-9137-9C7A-BC03-CF2F0B8900AC}"/>
              </a:ext>
            </a:extLst>
          </p:cNvPr>
          <p:cNvSpPr>
            <a:spLocks noGrp="1"/>
          </p:cNvSpPr>
          <p:nvPr>
            <p:ph idx="1"/>
          </p:nvPr>
        </p:nvSpPr>
        <p:spPr>
          <a:xfrm>
            <a:off x="641673" y="1400503"/>
            <a:ext cx="10656948" cy="3959773"/>
          </a:xfrm>
        </p:spPr>
        <p:txBody>
          <a:bodyPr>
            <a:normAutofit/>
          </a:bodyPr>
          <a:lstStyle/>
          <a:p>
            <a:pPr algn="l"/>
            <a:endParaRPr lang="el-GR" sz="1800" b="0" i="0" u="none" strike="noStrike" baseline="0" dirty="0">
              <a:solidFill>
                <a:srgbClr val="000000"/>
              </a:solidFill>
              <a:latin typeface="Calibri" panose="020F0502020204030204" pitchFamily="34" charset="0"/>
            </a:endParaRPr>
          </a:p>
          <a:p>
            <a:pPr marL="0" indent="0">
              <a:buNone/>
            </a:pPr>
            <a:endParaRPr lang="en-US" sz="1800" b="0" i="0" u="none" strike="noStrike" baseline="0" dirty="0">
              <a:solidFill>
                <a:srgbClr val="0000CC"/>
              </a:solidFill>
              <a:latin typeface="Calibri" panose="020F0502020204030204" pitchFamily="34" charset="0"/>
            </a:endParaRPr>
          </a:p>
        </p:txBody>
      </p:sp>
      <p:pic>
        <p:nvPicPr>
          <p:cNvPr id="5" name="Εικόνα 4">
            <a:extLst>
              <a:ext uri="{FF2B5EF4-FFF2-40B4-BE49-F238E27FC236}">
                <a16:creationId xmlns:a16="http://schemas.microsoft.com/office/drawing/2014/main" id="{041588AC-0CEA-6D9C-951C-A9861E4877D7}"/>
              </a:ext>
            </a:extLst>
          </p:cNvPr>
          <p:cNvPicPr>
            <a:picLocks noChangeAspect="1"/>
          </p:cNvPicPr>
          <p:nvPr/>
        </p:nvPicPr>
        <p:blipFill>
          <a:blip r:embed="rId2"/>
          <a:stretch>
            <a:fillRect/>
          </a:stretch>
        </p:blipFill>
        <p:spPr>
          <a:xfrm>
            <a:off x="893379" y="869339"/>
            <a:ext cx="9431066" cy="3248478"/>
          </a:xfrm>
          <a:prstGeom prst="rect">
            <a:avLst/>
          </a:prstGeom>
        </p:spPr>
      </p:pic>
      <p:sp>
        <p:nvSpPr>
          <p:cNvPr id="4" name="TextBox 3">
            <a:extLst>
              <a:ext uri="{FF2B5EF4-FFF2-40B4-BE49-F238E27FC236}">
                <a16:creationId xmlns:a16="http://schemas.microsoft.com/office/drawing/2014/main" id="{8A2949C7-5176-D04F-E07D-6BF300E5F4CE}"/>
              </a:ext>
            </a:extLst>
          </p:cNvPr>
          <p:cNvSpPr txBox="1"/>
          <p:nvPr/>
        </p:nvSpPr>
        <p:spPr>
          <a:xfrm>
            <a:off x="1371872" y="4498905"/>
            <a:ext cx="8796615" cy="1200329"/>
          </a:xfrm>
          <a:prstGeom prst="rect">
            <a:avLst/>
          </a:prstGeom>
          <a:noFill/>
        </p:spPr>
        <p:txBody>
          <a:bodyPr wrap="square" rtlCol="0">
            <a:spAutoFit/>
          </a:bodyPr>
          <a:lstStyle/>
          <a:p>
            <a:r>
              <a:rPr lang="el-GR" dirty="0">
                <a:solidFill>
                  <a:srgbClr val="000000"/>
                </a:solidFill>
                <a:latin typeface="Calibri" panose="020F0502020204030204" pitchFamily="34" charset="0"/>
              </a:rPr>
              <a:t>Π</a:t>
            </a:r>
            <a:r>
              <a:rPr lang="el-GR" sz="1800" b="0" i="0" u="none" strike="noStrike" baseline="0" dirty="0">
                <a:solidFill>
                  <a:srgbClr val="000000"/>
                </a:solidFill>
                <a:latin typeface="Calibri" panose="020F0502020204030204" pitchFamily="34" charset="0"/>
              </a:rPr>
              <a:t>αρατηρούμε ότι για να φτάσουν στον προορισμό τα δεδομένα μας θα περάσουν μέσα από πέντε κόμβους-δρομολογητές. </a:t>
            </a:r>
          </a:p>
          <a:p>
            <a:r>
              <a:rPr lang="el-GR" sz="1800" b="0" i="0" u="none" strike="noStrike" baseline="0" dirty="0">
                <a:solidFill>
                  <a:srgbClr val="000000"/>
                </a:solidFill>
                <a:latin typeface="Calibri" panose="020F0502020204030204" pitchFamily="34" charset="0"/>
              </a:rPr>
              <a:t>Στα βήματα 1 και 2 καταγράφηκαν αστεράκια. Αυτό σημαίνει ότι το αίτημα δεν είχε αποτέλεσμα και ως εκ τούτου δεν περάσαμε μέσα από δρομολογητή. </a:t>
            </a:r>
            <a:endParaRPr lang="el-GR" dirty="0"/>
          </a:p>
        </p:txBody>
      </p:sp>
    </p:spTree>
    <p:extLst>
      <p:ext uri="{BB962C8B-B14F-4D97-AF65-F5344CB8AC3E}">
        <p14:creationId xmlns:p14="http://schemas.microsoft.com/office/powerpoint/2010/main" val="2971408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C5693-B5E2-8C98-D267-20BFD519077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78757E7-5819-361C-6306-9DAD063FCD48}"/>
              </a:ext>
            </a:extLst>
          </p:cNvPr>
          <p:cNvSpPr>
            <a:spLocks noGrp="1"/>
          </p:cNvSpPr>
          <p:nvPr>
            <p:ph type="title"/>
          </p:nvPr>
        </p:nvSpPr>
        <p:spPr>
          <a:xfrm>
            <a:off x="1640156" y="123961"/>
            <a:ext cx="8911687" cy="937584"/>
          </a:xfrm>
        </p:spPr>
        <p:txBody>
          <a:bodyPr>
            <a:noAutofit/>
          </a:bodyPr>
          <a:lstStyle/>
          <a:p>
            <a:r>
              <a:rPr lang="el-GR" sz="3500" b="1" i="0" u="none" strike="noStrike" baseline="0" dirty="0">
                <a:solidFill>
                  <a:srgbClr val="000000"/>
                </a:solidFill>
                <a:latin typeface="Calibri" panose="020F0502020204030204" pitchFamily="34" charset="0"/>
              </a:rPr>
              <a:t>Δραστηριότητα</a:t>
            </a:r>
            <a:r>
              <a:rPr lang="en-US" sz="3500" b="0" i="0" u="none" strike="noStrike" baseline="0" dirty="0">
                <a:solidFill>
                  <a:srgbClr val="000000"/>
                </a:solidFill>
                <a:latin typeface="Calibri" panose="020F0502020204030204" pitchFamily="34" charset="0"/>
              </a:rPr>
              <a:t>	</a:t>
            </a:r>
          </a:p>
        </p:txBody>
      </p:sp>
      <p:sp>
        <p:nvSpPr>
          <p:cNvPr id="3" name="Θέση περιεχομένου 2">
            <a:extLst>
              <a:ext uri="{FF2B5EF4-FFF2-40B4-BE49-F238E27FC236}">
                <a16:creationId xmlns:a16="http://schemas.microsoft.com/office/drawing/2014/main" id="{81FC49F0-2CBC-58D0-42DD-43B2B5AE6163}"/>
              </a:ext>
            </a:extLst>
          </p:cNvPr>
          <p:cNvSpPr>
            <a:spLocks noGrp="1"/>
          </p:cNvSpPr>
          <p:nvPr>
            <p:ph idx="1"/>
          </p:nvPr>
        </p:nvSpPr>
        <p:spPr>
          <a:xfrm>
            <a:off x="641673" y="1400503"/>
            <a:ext cx="10656948" cy="3959773"/>
          </a:xfrm>
        </p:spPr>
        <p:txBody>
          <a:bodyPr>
            <a:normAutofit/>
          </a:bodyPr>
          <a:lstStyle/>
          <a:p>
            <a:pPr algn="l"/>
            <a:endParaRPr lang="el-GR" sz="1800" b="0" i="0" u="none" strike="noStrike" baseline="0" dirty="0">
              <a:solidFill>
                <a:srgbClr val="000000"/>
              </a:solidFill>
              <a:latin typeface="Calibri" panose="020F0502020204030204" pitchFamily="34" charset="0"/>
            </a:endParaRPr>
          </a:p>
          <a:p>
            <a:pPr marL="0" indent="0">
              <a:buNone/>
            </a:pPr>
            <a:endParaRPr lang="en-US" sz="1800" b="0" i="0" u="none" strike="noStrike" baseline="0" dirty="0">
              <a:solidFill>
                <a:srgbClr val="0000CC"/>
              </a:solidFill>
              <a:latin typeface="Calibri" panose="020F0502020204030204" pitchFamily="34" charset="0"/>
            </a:endParaRPr>
          </a:p>
        </p:txBody>
      </p:sp>
      <p:sp>
        <p:nvSpPr>
          <p:cNvPr id="4" name="TextBox 3">
            <a:extLst>
              <a:ext uri="{FF2B5EF4-FFF2-40B4-BE49-F238E27FC236}">
                <a16:creationId xmlns:a16="http://schemas.microsoft.com/office/drawing/2014/main" id="{4A8969F7-8F72-B883-E380-F6FC7E6D4DA2}"/>
              </a:ext>
            </a:extLst>
          </p:cNvPr>
          <p:cNvSpPr txBox="1"/>
          <p:nvPr/>
        </p:nvSpPr>
        <p:spPr>
          <a:xfrm>
            <a:off x="746234" y="1497724"/>
            <a:ext cx="9359191" cy="3170099"/>
          </a:xfrm>
          <a:prstGeom prst="rect">
            <a:avLst/>
          </a:prstGeom>
          <a:noFill/>
        </p:spPr>
        <p:txBody>
          <a:bodyPr wrap="square" rtlCol="0">
            <a:spAutoFit/>
          </a:bodyPr>
          <a:lstStyle/>
          <a:p>
            <a:r>
              <a:rPr lang="el-GR" sz="2500" b="1" i="0" u="none" strike="noStrike" baseline="0" dirty="0">
                <a:solidFill>
                  <a:srgbClr val="000000"/>
                </a:solidFill>
                <a:latin typeface="Calibri" panose="020F0502020204030204" pitchFamily="34" charset="0"/>
              </a:rPr>
              <a:t>1. Εκτελέστε την εντολή </a:t>
            </a:r>
            <a:r>
              <a:rPr lang="el-GR" sz="2500" b="1" i="0" u="none" strike="noStrike" baseline="0" dirty="0" err="1">
                <a:solidFill>
                  <a:srgbClr val="000000"/>
                </a:solidFill>
                <a:latin typeface="Calibri" panose="020F0502020204030204" pitchFamily="34" charset="0"/>
              </a:rPr>
              <a:t>ping</a:t>
            </a:r>
            <a:r>
              <a:rPr lang="el-GR" sz="2500" b="1" i="0" u="none" strike="noStrike" baseline="0" dirty="0">
                <a:solidFill>
                  <a:srgbClr val="000000"/>
                </a:solidFill>
                <a:latin typeface="Calibri" panose="020F0502020204030204" pitchFamily="34" charset="0"/>
              </a:rPr>
              <a:t> στον υπολογιστή σας για τη διεύθυνση της ιστοσελίδας του σχολείου σας. </a:t>
            </a:r>
          </a:p>
          <a:p>
            <a:r>
              <a:rPr lang="el-GR" sz="2500" b="1" i="0" u="none" strike="noStrike" baseline="0" dirty="0">
                <a:solidFill>
                  <a:srgbClr val="000000"/>
                </a:solidFill>
                <a:latin typeface="Calibri" panose="020F0502020204030204" pitchFamily="34" charset="0"/>
              </a:rPr>
              <a:t>2. Λαμβάνετε απάντηση; </a:t>
            </a:r>
          </a:p>
          <a:p>
            <a:r>
              <a:rPr lang="el-GR" sz="2500" b="1" i="0" u="none" strike="noStrike" baseline="0" dirty="0">
                <a:solidFill>
                  <a:srgbClr val="000000"/>
                </a:solidFill>
                <a:latin typeface="Calibri" panose="020F0502020204030204" pitchFamily="34" charset="0"/>
              </a:rPr>
              <a:t>3. Εκτελέστε την εντολή </a:t>
            </a:r>
            <a:r>
              <a:rPr lang="el-GR" sz="2500" b="1" i="0" u="none" strike="noStrike" baseline="0" dirty="0" err="1">
                <a:solidFill>
                  <a:srgbClr val="000000"/>
                </a:solidFill>
                <a:latin typeface="Calibri" panose="020F0502020204030204" pitchFamily="34" charset="0"/>
              </a:rPr>
              <a:t>tracert</a:t>
            </a:r>
            <a:r>
              <a:rPr lang="el-GR" sz="2500" b="1" i="0" u="none" strike="noStrike" baseline="0" dirty="0">
                <a:solidFill>
                  <a:srgbClr val="000000"/>
                </a:solidFill>
                <a:latin typeface="Calibri" panose="020F0502020204030204" pitchFamily="34" charset="0"/>
              </a:rPr>
              <a:t> www.cisco.com. Πόσους ενδιάμεσους κόμβους-δρομολογητές περνάμε; </a:t>
            </a:r>
          </a:p>
          <a:p>
            <a:r>
              <a:rPr lang="el-GR" sz="2500" b="1" i="0" u="none" strike="noStrike" baseline="0" dirty="0">
                <a:solidFill>
                  <a:srgbClr val="000000"/>
                </a:solidFill>
                <a:latin typeface="Calibri" panose="020F0502020204030204" pitchFamily="34" charset="0"/>
              </a:rPr>
              <a:t>4. Σε πόσο μέσο χρόνο φτάνουμε στον προορισμό μας; </a:t>
            </a:r>
          </a:p>
          <a:p>
            <a:r>
              <a:rPr lang="el-GR" sz="2500" b="1" i="0" u="none" strike="noStrike" baseline="0" dirty="0">
                <a:solidFill>
                  <a:srgbClr val="000000"/>
                </a:solidFill>
                <a:latin typeface="Calibri" panose="020F0502020204030204" pitchFamily="34" charset="0"/>
              </a:rPr>
              <a:t> </a:t>
            </a:r>
          </a:p>
          <a:p>
            <a:r>
              <a:rPr lang="el-GR" sz="2500" b="1"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34428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E8BAAF-8B94-1A62-F8F4-E1826CBB0516}"/>
              </a:ext>
            </a:extLst>
          </p:cNvPr>
          <p:cNvSpPr>
            <a:spLocks noGrp="1"/>
          </p:cNvSpPr>
          <p:nvPr>
            <p:ph type="title"/>
          </p:nvPr>
        </p:nvSpPr>
        <p:spPr/>
        <p:txBody>
          <a:bodyPr/>
          <a:lstStyle/>
          <a:p>
            <a:r>
              <a:rPr lang="el-GR" b="1" dirty="0">
                <a:latin typeface="Calibri" panose="020F0502020204030204" pitchFamily="34" charset="0"/>
                <a:ea typeface="Calibri" panose="020F0502020204030204" pitchFamily="34" charset="0"/>
                <a:cs typeface="Calibri" panose="020F0502020204030204" pitchFamily="34" charset="0"/>
              </a:rPr>
              <a:t>ΤΕΧΝΟΛΟΓΙΕΣ ΔΙΚΤΥΩΝ</a:t>
            </a:r>
          </a:p>
        </p:txBody>
      </p:sp>
      <p:sp>
        <p:nvSpPr>
          <p:cNvPr id="3" name="Θέση περιεχομένου 2">
            <a:extLst>
              <a:ext uri="{FF2B5EF4-FFF2-40B4-BE49-F238E27FC236}">
                <a16:creationId xmlns:a16="http://schemas.microsoft.com/office/drawing/2014/main" id="{D69DA194-3C22-A161-8CDB-97E76E32EA2E}"/>
              </a:ext>
            </a:extLst>
          </p:cNvPr>
          <p:cNvSpPr>
            <a:spLocks noGrp="1"/>
          </p:cNvSpPr>
          <p:nvPr>
            <p:ph idx="1"/>
          </p:nvPr>
        </p:nvSpPr>
        <p:spPr/>
        <p:txBody>
          <a:bodyPr>
            <a:normAutofit fontScale="92500" lnSpcReduction="20000"/>
          </a:bodyPr>
          <a:lstStyle/>
          <a:p>
            <a:r>
              <a:rPr lang="el-GR" sz="1900" u="sng" dirty="0">
                <a:solidFill>
                  <a:schemeClr val="tx1"/>
                </a:solidFill>
                <a:latin typeface="Calibri" panose="020F0502020204030204" pitchFamily="34" charset="0"/>
                <a:ea typeface="Calibri" panose="020F0502020204030204" pitchFamily="34" charset="0"/>
                <a:cs typeface="Calibri" panose="020F0502020204030204" pitchFamily="34" charset="0"/>
              </a:rPr>
              <a:t>ΔΙΚΤΥΟ</a:t>
            </a:r>
            <a:r>
              <a:rPr lang="el-GR" sz="1900" dirty="0">
                <a:solidFill>
                  <a:schemeClr val="tx1"/>
                </a:solidFill>
                <a:latin typeface="Calibri" panose="020F0502020204030204" pitchFamily="34" charset="0"/>
                <a:ea typeface="Calibri" panose="020F0502020204030204" pitchFamily="34" charset="0"/>
                <a:cs typeface="Calibri" panose="020F0502020204030204" pitchFamily="34" charset="0"/>
              </a:rPr>
              <a:t>: Πηγάζει από την έννοια «δίχτυ». Είναι ένα πλέγμα, τα νήματα του οποίου διασταυρώνονται και στο σημείο εκείνο που διασταυρώνονται έχουμε ένα κόμβο(συσκευή)</a:t>
            </a:r>
          </a:p>
          <a:p>
            <a:endParaRPr lang="el-GR"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l-GR"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3" charset="2"/>
              <a:buNone/>
            </a:pPr>
            <a:endParaRPr lang="el-GR"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3" charset="2"/>
              <a:buNone/>
            </a:pPr>
            <a:endParaRPr lang="el-GR"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l-GR" sz="1900" u="sng" dirty="0">
                <a:solidFill>
                  <a:schemeClr val="tx1"/>
                </a:solidFill>
                <a:latin typeface="Calibri" panose="020F0502020204030204" pitchFamily="34" charset="0"/>
                <a:ea typeface="Calibri" panose="020F0502020204030204" pitchFamily="34" charset="0"/>
                <a:cs typeface="Calibri" panose="020F0502020204030204" pitchFamily="34" charset="0"/>
              </a:rPr>
              <a:t>ΔΙΚΤΥΟ ΗΛΕΚΤΡΟΝΙΚΩΝ ΥΠΟΛΟΓΙΣΤΩΝ Η ΔΙΚΤΥΟ ΔΕΔΟΜΕΝΩΝ</a:t>
            </a:r>
            <a:r>
              <a:rPr lang="el-GR" sz="1900" dirty="0">
                <a:solidFill>
                  <a:schemeClr val="tx1"/>
                </a:solidFill>
                <a:latin typeface="Calibri" panose="020F0502020204030204" pitchFamily="34" charset="0"/>
                <a:ea typeface="Calibri" panose="020F0502020204030204" pitchFamily="34" charset="0"/>
                <a:cs typeface="Calibri" panose="020F0502020204030204" pitchFamily="34" charset="0"/>
              </a:rPr>
              <a:t>:  αποτελείται από ένα σύνολο διασυνδεδεμένων μεταξύ τους ηλεκτρονικών υπολογιστών ή σταθμών γενικότερα όπως είναι ο εκτυπωτής, το </a:t>
            </a:r>
            <a:r>
              <a:rPr lang="el-GR" sz="1900" dirty="0" err="1">
                <a:solidFill>
                  <a:schemeClr val="tx1"/>
                </a:solidFill>
                <a:latin typeface="Calibri" panose="020F0502020204030204" pitchFamily="34" charset="0"/>
                <a:ea typeface="Calibri" panose="020F0502020204030204" pitchFamily="34" charset="0"/>
                <a:cs typeface="Calibri" panose="020F0502020204030204" pitchFamily="34" charset="0"/>
              </a:rPr>
              <a:t>tablet</a:t>
            </a:r>
            <a:r>
              <a:rPr lang="el-GR" sz="1900" dirty="0">
                <a:solidFill>
                  <a:schemeClr val="tx1"/>
                </a:solidFill>
                <a:latin typeface="Calibri" panose="020F0502020204030204" pitchFamily="34" charset="0"/>
                <a:ea typeface="Calibri" panose="020F0502020204030204" pitchFamily="34" charset="0"/>
                <a:cs typeface="Calibri" panose="020F0502020204030204" pitchFamily="34" charset="0"/>
              </a:rPr>
              <a:t>, οι έξυπνες συσκευές, οι οποίοι ανταλλάσσουν μεταξύ τους δεδομένα και πόρους. Επιτρέπει το διαμοιρασμό λογισμικού και υλικού αλλά και την επικοινωνία μεταξύ χρηστών. 	Όλες οι δικτυακές συσκευές και τα τερματικά μπορούν να συνδέονται μεταξύ τους είτε ενσύρματα, είτε ασύρματα. </a:t>
            </a:r>
          </a:p>
          <a:p>
            <a:endParaRPr lang="el-GR" dirty="0"/>
          </a:p>
          <a:p>
            <a:endParaRPr lang="el-GR" dirty="0"/>
          </a:p>
          <a:p>
            <a:endParaRPr lang="el-GR" dirty="0"/>
          </a:p>
        </p:txBody>
      </p:sp>
      <p:pic>
        <p:nvPicPr>
          <p:cNvPr id="5" name="Εικόνα 4">
            <a:extLst>
              <a:ext uri="{FF2B5EF4-FFF2-40B4-BE49-F238E27FC236}">
                <a16:creationId xmlns:a16="http://schemas.microsoft.com/office/drawing/2014/main" id="{807E8AFF-C3FE-8FFA-2BAC-FAFF6010A6A2}"/>
              </a:ext>
            </a:extLst>
          </p:cNvPr>
          <p:cNvPicPr>
            <a:picLocks noChangeAspect="1"/>
          </p:cNvPicPr>
          <p:nvPr/>
        </p:nvPicPr>
        <p:blipFill>
          <a:blip r:embed="rId2"/>
          <a:stretch>
            <a:fillRect/>
          </a:stretch>
        </p:blipFill>
        <p:spPr>
          <a:xfrm>
            <a:off x="5194479" y="2830132"/>
            <a:ext cx="1803042" cy="1197735"/>
          </a:xfrm>
          <a:prstGeom prst="rect">
            <a:avLst/>
          </a:prstGeom>
        </p:spPr>
      </p:pic>
    </p:spTree>
    <p:extLst>
      <p:ext uri="{BB962C8B-B14F-4D97-AF65-F5344CB8AC3E}">
        <p14:creationId xmlns:p14="http://schemas.microsoft.com/office/powerpoint/2010/main" val="45525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ACAC84-ACB9-3485-AEFE-471FACBCF230}"/>
              </a:ext>
            </a:extLst>
          </p:cNvPr>
          <p:cNvSpPr>
            <a:spLocks noGrp="1"/>
          </p:cNvSpPr>
          <p:nvPr>
            <p:ph type="title"/>
          </p:nvPr>
        </p:nvSpPr>
        <p:spPr/>
        <p:txBody>
          <a:bodyPr/>
          <a:lstStyle/>
          <a:p>
            <a:r>
              <a:rPr lang="el-GR" b="1" dirty="0">
                <a:latin typeface="Calibri" panose="020F0502020204030204" pitchFamily="34" charset="0"/>
                <a:ea typeface="Calibri" panose="020F0502020204030204" pitchFamily="34" charset="0"/>
                <a:cs typeface="Calibri" panose="020F0502020204030204" pitchFamily="34" charset="0"/>
              </a:rPr>
              <a:t>ΤΕΧΝΟΛΟΓΙΕΣ ΔΙΚΤΥΩΝ</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145810B1-6F70-7F0A-C56C-1924743BDE98}"/>
              </a:ext>
            </a:extLst>
          </p:cNvPr>
          <p:cNvSpPr>
            <a:spLocks noGrp="1"/>
          </p:cNvSpPr>
          <p:nvPr>
            <p:ph idx="1"/>
          </p:nvPr>
        </p:nvSpPr>
        <p:spPr>
          <a:xfrm>
            <a:off x="2463087" y="2280745"/>
            <a:ext cx="8915400" cy="3777622"/>
          </a:xfrm>
        </p:spPr>
        <p:txBody>
          <a:bodyPr/>
          <a:lstStyle/>
          <a:p>
            <a:pPr marL="0" indent="0">
              <a:buFont typeface="Wingdings 3" charset="2"/>
              <a:buNone/>
            </a:pP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(Α) Τηλεφωνικό δίκτυο –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Public Switched Telephone Network (PSTN) </a:t>
            </a:r>
            <a:endParaRPr lang="el-G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Υλοποιείται με καλώδια χαλκού</a:t>
            </a: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Είναι δίκτυο μεταγωγής κυκλώματος</a:t>
            </a: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Ενώ ήταν ένα πλήρως αναλογικό ενσύρματο δίκτυο, τα τελευταία χρόνια έχει μετατραπεί, σχεδόν στο σύνολό του, σε ψηφιακό. </a:t>
            </a: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Οι συχνότητες επικοινωνίας ήταν και είναι από 300Hz έως 3400Hz και συνιστούν τις λεγόμενες φωνητικές συχνότητες. </a:t>
            </a:r>
          </a:p>
          <a:p>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Η φωνητική πληροφορία περνάει και αυτή πάνω από το δίκτυο δε-</a:t>
            </a:r>
            <a:r>
              <a:rPr lang="el-GR" dirty="0" err="1">
                <a:solidFill>
                  <a:schemeClr val="tx1"/>
                </a:solidFill>
                <a:latin typeface="Calibri" panose="020F0502020204030204" pitchFamily="34" charset="0"/>
                <a:ea typeface="Calibri" panose="020F0502020204030204" pitchFamily="34" charset="0"/>
                <a:cs typeface="Calibri" panose="020F0502020204030204" pitchFamily="34" charset="0"/>
              </a:rPr>
              <a:t>δομένων</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σε μορφή πακέτων πληροφορίας. </a:t>
            </a:r>
          </a:p>
        </p:txBody>
      </p:sp>
    </p:spTree>
    <p:extLst>
      <p:ext uri="{BB962C8B-B14F-4D97-AF65-F5344CB8AC3E}">
        <p14:creationId xmlns:p14="http://schemas.microsoft.com/office/powerpoint/2010/main" val="159463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9FEF9-20EB-9F81-F8FF-9B2ED0DC9F9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CDD4271-E826-057E-AC45-05CC8AE196D1}"/>
              </a:ext>
            </a:extLst>
          </p:cNvPr>
          <p:cNvSpPr>
            <a:spLocks noGrp="1"/>
          </p:cNvSpPr>
          <p:nvPr>
            <p:ph type="title"/>
          </p:nvPr>
        </p:nvSpPr>
        <p:spPr/>
        <p:txBody>
          <a:bodyPr/>
          <a:lstStyle/>
          <a:p>
            <a:r>
              <a:rPr lang="el-GR" b="1" dirty="0">
                <a:latin typeface="Calibri" panose="020F0502020204030204" pitchFamily="34" charset="0"/>
                <a:ea typeface="Calibri" panose="020F0502020204030204" pitchFamily="34" charset="0"/>
                <a:cs typeface="Calibri" panose="020F0502020204030204" pitchFamily="34" charset="0"/>
              </a:rPr>
              <a:t>ΤΕΧΝΟΛΟΓΙΕΣ ΔΙΚΤΥΩΝ</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8C8659D9-09A0-4EC6-9BE5-18E4095ACED3}"/>
              </a:ext>
            </a:extLst>
          </p:cNvPr>
          <p:cNvSpPr>
            <a:spLocks noGrp="1"/>
          </p:cNvSpPr>
          <p:nvPr>
            <p:ph idx="1"/>
          </p:nvPr>
        </p:nvSpPr>
        <p:spPr>
          <a:xfrm>
            <a:off x="2463087" y="2280745"/>
            <a:ext cx="8915400" cy="3777622"/>
          </a:xfrm>
        </p:spPr>
        <p:txBody>
          <a:bodyPr>
            <a:normAutofit fontScale="92500" lnSpcReduction="10000"/>
          </a:bodyPr>
          <a:lstStyle/>
          <a:p>
            <a:pPr marL="0" indent="0">
              <a:buFont typeface="Wingdings 3" charset="2"/>
              <a:buNone/>
            </a:pP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(Β) Δίκτυο Δεδομένων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Data Network</a:t>
            </a:r>
          </a:p>
          <a:p>
            <a:r>
              <a:rPr lang="en-US" dirty="0">
                <a:solidFill>
                  <a:srgbClr val="000000"/>
                </a:solidFill>
                <a:latin typeface="Calibri" panose="020F0502020204030204" pitchFamily="34" charset="0"/>
              </a:rPr>
              <a:t>E</a:t>
            </a:r>
            <a:r>
              <a:rPr lang="el-GR" sz="1800" b="0" i="0" u="none" strike="noStrike" baseline="0" dirty="0" err="1">
                <a:solidFill>
                  <a:srgbClr val="000000"/>
                </a:solidFill>
                <a:latin typeface="Calibri" panose="020F0502020204030204" pitchFamily="34" charset="0"/>
              </a:rPr>
              <a:t>πιτρέπει</a:t>
            </a:r>
            <a:r>
              <a:rPr lang="el-GR" sz="1800" b="0" i="0" u="none" strike="noStrike" baseline="0" dirty="0">
                <a:solidFill>
                  <a:srgbClr val="000000"/>
                </a:solidFill>
                <a:latin typeface="Calibri" panose="020F0502020204030204" pitchFamily="34" charset="0"/>
              </a:rPr>
              <a:t> σε δύο ή παραπάνω κόμβους</a:t>
            </a:r>
            <a:r>
              <a:rPr lang="en-US"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να επικοινωνούν μεταξύ τους. </a:t>
            </a:r>
            <a:endParaRPr lang="en-US" sz="1800" b="0" i="0" u="none" strike="noStrike" baseline="0" dirty="0">
              <a:solidFill>
                <a:srgbClr val="000000"/>
              </a:solidFill>
              <a:latin typeface="Calibri" panose="020F0502020204030204" pitchFamily="34" charset="0"/>
            </a:endParaRPr>
          </a:p>
          <a:p>
            <a:r>
              <a:rPr lang="el-GR" dirty="0">
                <a:solidFill>
                  <a:srgbClr val="000000"/>
                </a:solidFill>
                <a:latin typeface="Calibri" panose="020F0502020204030204" pitchFamily="34" charset="0"/>
              </a:rPr>
              <a:t>Χρησιμοποιεί το πρωτόκολλο </a:t>
            </a:r>
            <a:r>
              <a:rPr lang="el-GR" sz="1800" b="0" i="0" u="none" strike="noStrike" baseline="0" dirty="0">
                <a:solidFill>
                  <a:srgbClr val="000000"/>
                </a:solidFill>
                <a:latin typeface="Calibri" panose="020F0502020204030204" pitchFamily="34" charset="0"/>
              </a:rPr>
              <a:t>TCP/IP. Το </a:t>
            </a:r>
            <a:r>
              <a:rPr lang="el-GR" sz="1800" b="1" i="0" u="none" strike="noStrike" baseline="0" dirty="0">
                <a:solidFill>
                  <a:srgbClr val="000000"/>
                </a:solidFill>
                <a:latin typeface="Calibri" panose="020F0502020204030204" pitchFamily="34" charset="0"/>
              </a:rPr>
              <a:t>TCP/IP </a:t>
            </a:r>
            <a:r>
              <a:rPr lang="el-GR" sz="1800" i="0" u="none" strike="noStrike" baseline="0" dirty="0">
                <a:solidFill>
                  <a:srgbClr val="000000"/>
                </a:solidFill>
                <a:latin typeface="Calibri" panose="020F0502020204030204" pitchFamily="34" charset="0"/>
              </a:rPr>
              <a:t>(χρησιμοποιείται στο Διαδίκτυο).</a:t>
            </a:r>
          </a:p>
          <a:p>
            <a:r>
              <a:rPr lang="el-GR" sz="1800" b="0" i="0" u="none" strike="noStrike" baseline="0" dirty="0">
                <a:solidFill>
                  <a:srgbClr val="000000"/>
                </a:solidFill>
                <a:latin typeface="Calibri" panose="020F0502020204030204" pitchFamily="34" charset="0"/>
              </a:rPr>
              <a:t>Τα δεδομένα μεταφέρονται με τη μορφή πακέτων πληροφορίας. </a:t>
            </a:r>
          </a:p>
          <a:p>
            <a:r>
              <a:rPr lang="el-GR" sz="1800" b="0" i="0" u="none" strike="noStrike" baseline="0" dirty="0">
                <a:solidFill>
                  <a:srgbClr val="000000"/>
                </a:solidFill>
                <a:latin typeface="Calibri" panose="020F0502020204030204" pitchFamily="34" charset="0"/>
              </a:rPr>
              <a:t>Είναι μονίμως εγκατεστημένο και λειτουργικό. </a:t>
            </a:r>
          </a:p>
          <a:p>
            <a:r>
              <a:rPr lang="el-GR" sz="1800" b="0" i="0" u="none" strike="noStrike" baseline="0" dirty="0">
                <a:solidFill>
                  <a:srgbClr val="000000"/>
                </a:solidFill>
                <a:latin typeface="Calibri" panose="020F0502020204030204" pitchFamily="34" charset="0"/>
              </a:rPr>
              <a:t>Χρησιμοποιεί γραμμές επικοινωνίας π.χ. VDSL, οπτικές ίνες, </a:t>
            </a:r>
            <a:r>
              <a:rPr lang="el-GR" sz="1800" b="0" i="0" u="none" strike="noStrike" baseline="0" dirty="0" err="1">
                <a:solidFill>
                  <a:srgbClr val="000000"/>
                </a:solidFill>
                <a:latin typeface="Calibri" panose="020F0502020204030204" pitchFamily="34" charset="0"/>
              </a:rPr>
              <a:t>ραδιοζεύξεις</a:t>
            </a:r>
            <a:r>
              <a:rPr lang="el-GR" sz="1800" b="0" i="0" u="none" strike="noStrike" baseline="0" dirty="0">
                <a:solidFill>
                  <a:srgbClr val="000000"/>
                </a:solidFill>
                <a:latin typeface="Calibri" panose="020F0502020204030204" pitchFamily="34" charset="0"/>
              </a:rPr>
              <a:t>, δορυφόρους αλλά και δικτυακές συσκευές όπως δρομολογητές (</a:t>
            </a:r>
            <a:r>
              <a:rPr lang="el-GR" sz="1800" b="0" i="0" u="none" strike="noStrike" baseline="0" dirty="0" err="1">
                <a:solidFill>
                  <a:srgbClr val="000000"/>
                </a:solidFill>
                <a:latin typeface="Calibri" panose="020F0502020204030204" pitchFamily="34" charset="0"/>
              </a:rPr>
              <a:t>routers</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μεταγωγείς</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switches</a:t>
            </a:r>
            <a:r>
              <a:rPr lang="el-GR" sz="1800" b="0" i="0" u="none" strike="noStrike" baseline="0" dirty="0">
                <a:solidFill>
                  <a:srgbClr val="000000"/>
                </a:solidFill>
                <a:latin typeface="Calibri" panose="020F0502020204030204" pitchFamily="34" charset="0"/>
              </a:rPr>
              <a:t>). </a:t>
            </a:r>
          </a:p>
          <a:p>
            <a:r>
              <a:rPr lang="el-GR" sz="1800" b="0" i="0" u="none" strike="noStrike" baseline="0" dirty="0">
                <a:solidFill>
                  <a:srgbClr val="000000"/>
                </a:solidFill>
                <a:latin typeface="Calibri" panose="020F0502020204030204" pitchFamily="34" charset="0"/>
              </a:rPr>
              <a:t>Η πληροφορία που μεταφέρεται είναι σε </a:t>
            </a:r>
            <a:r>
              <a:rPr lang="el-GR" sz="1800" b="1" i="0" u="none" strike="noStrike" baseline="0" dirty="0">
                <a:solidFill>
                  <a:srgbClr val="000000"/>
                </a:solidFill>
                <a:latin typeface="Calibri" panose="020F0502020204030204" pitchFamily="34" charset="0"/>
              </a:rPr>
              <a:t>ψηφιακή </a:t>
            </a:r>
            <a:r>
              <a:rPr lang="el-GR" sz="1800" b="0" i="0" u="none" strike="noStrike" baseline="0" dirty="0">
                <a:solidFill>
                  <a:srgbClr val="000000"/>
                </a:solidFill>
                <a:latin typeface="Calibri" panose="020F0502020204030204" pitchFamily="34" charset="0"/>
              </a:rPr>
              <a:t>μορφή. </a:t>
            </a:r>
          </a:p>
          <a:p>
            <a:r>
              <a:rPr lang="el-GR" sz="1800" b="0" i="0" u="none" strike="noStrike" baseline="0" dirty="0">
                <a:solidFill>
                  <a:srgbClr val="000000"/>
                </a:solidFill>
                <a:latin typeface="Calibri" panose="020F0502020204030204" pitchFamily="34" charset="0"/>
              </a:rPr>
              <a:t>Υποστηρίζει τη μεταφορά κειμένου, εικόνας, φωνής και κινούμενης εικόνας (</a:t>
            </a:r>
            <a:r>
              <a:rPr lang="el-GR" sz="1800" b="0" i="0" u="none" strike="noStrike" baseline="0" dirty="0" err="1">
                <a:solidFill>
                  <a:srgbClr val="000000"/>
                </a:solidFill>
                <a:latin typeface="Calibri" panose="020F0502020204030204" pitchFamily="34" charset="0"/>
              </a:rPr>
              <a:t>video</a:t>
            </a:r>
            <a:r>
              <a:rPr lang="el-GR" sz="1800" b="0" i="0" u="none" strike="noStrike" baseline="0" dirty="0">
                <a:solidFill>
                  <a:srgbClr val="000000"/>
                </a:solidFill>
                <a:latin typeface="Calibri" panose="020F0502020204030204" pitchFamily="34" charset="0"/>
              </a:rPr>
              <a:t>).</a:t>
            </a:r>
          </a:p>
          <a:p>
            <a:r>
              <a:rPr lang="el-GR" sz="1800" b="0" i="0" u="none" strike="noStrike" baseline="0" dirty="0">
                <a:solidFill>
                  <a:srgbClr val="000000"/>
                </a:solidFill>
                <a:latin typeface="Calibri" panose="020F0502020204030204" pitchFamily="34" charset="0"/>
              </a:rPr>
              <a:t>Σήμερα, η τηλεφωνία παρέχεται κυρίως μέσα από το </a:t>
            </a:r>
            <a:r>
              <a:rPr lang="el-GR" sz="1800" b="0" i="0" u="none" strike="noStrike" baseline="0" dirty="0" err="1">
                <a:solidFill>
                  <a:srgbClr val="000000"/>
                </a:solidFill>
                <a:latin typeface="Calibri" panose="020F0502020204030204" pitchFamily="34" charset="0"/>
              </a:rPr>
              <a:t>δί-κτυο</a:t>
            </a:r>
            <a:r>
              <a:rPr lang="el-GR" sz="1800" b="0" i="0" u="none" strike="noStrike" baseline="0" dirty="0">
                <a:solidFill>
                  <a:srgbClr val="000000"/>
                </a:solidFill>
                <a:latin typeface="Calibri" panose="020F0502020204030204" pitchFamily="34" charset="0"/>
              </a:rPr>
              <a:t> δεδομένων </a:t>
            </a:r>
            <a:r>
              <a:rPr lang="el-GR" sz="1800" b="1" i="0" u="none" strike="noStrike" baseline="0" dirty="0">
                <a:solidFill>
                  <a:srgbClr val="000000"/>
                </a:solidFill>
                <a:latin typeface="Calibri" panose="020F0502020204030204" pitchFamily="34" charset="0"/>
              </a:rPr>
              <a:t>(</a:t>
            </a:r>
            <a:r>
              <a:rPr lang="el-GR" sz="1800" b="1" i="0" u="none" strike="noStrike" baseline="0" dirty="0" err="1">
                <a:solidFill>
                  <a:srgbClr val="000000"/>
                </a:solidFill>
                <a:latin typeface="Calibri" panose="020F0502020204030204" pitchFamily="34" charset="0"/>
              </a:rPr>
              <a:t>Voice</a:t>
            </a:r>
            <a:r>
              <a:rPr lang="el-GR" sz="1800" b="1" i="0" u="none" strike="noStrike" baseline="0" dirty="0">
                <a:solidFill>
                  <a:srgbClr val="000000"/>
                </a:solidFill>
                <a:latin typeface="Calibri" panose="020F0502020204030204" pitchFamily="34" charset="0"/>
              </a:rPr>
              <a:t> </a:t>
            </a:r>
            <a:r>
              <a:rPr lang="el-GR" sz="1800" b="1" i="0" u="none" strike="noStrike" baseline="0" dirty="0" err="1">
                <a:solidFill>
                  <a:srgbClr val="000000"/>
                </a:solidFill>
                <a:latin typeface="Calibri" panose="020F0502020204030204" pitchFamily="34" charset="0"/>
              </a:rPr>
              <a:t>over</a:t>
            </a:r>
            <a:r>
              <a:rPr lang="el-GR" sz="1800" b="1" i="0" u="none" strike="noStrike" baseline="0" dirty="0">
                <a:solidFill>
                  <a:srgbClr val="000000"/>
                </a:solidFill>
                <a:latin typeface="Calibri" panose="020F0502020204030204" pitchFamily="34" charset="0"/>
              </a:rPr>
              <a:t> IP </a:t>
            </a:r>
            <a:r>
              <a:rPr lang="el-GR" sz="1800" b="0" i="0" u="none" strike="noStrike" baseline="0" dirty="0">
                <a:solidFill>
                  <a:srgbClr val="000000"/>
                </a:solidFill>
                <a:latin typeface="Calibri" panose="020F0502020204030204" pitchFamily="34" charset="0"/>
              </a:rPr>
              <a:t>– </a:t>
            </a:r>
            <a:r>
              <a:rPr lang="el-GR" sz="1800" b="1" i="0" u="none" strike="noStrike" baseline="0" dirty="0" err="1">
                <a:solidFill>
                  <a:srgbClr val="000000"/>
                </a:solidFill>
                <a:latin typeface="Calibri" panose="020F0502020204030204" pitchFamily="34" charset="0"/>
              </a:rPr>
              <a:t>VoIP</a:t>
            </a:r>
            <a:r>
              <a:rPr lang="el-GR" sz="1800" b="1" i="0" u="none" strike="noStrike" baseline="0" dirty="0">
                <a:solidFill>
                  <a:srgbClr val="000000"/>
                </a:solidFill>
                <a:latin typeface="Calibri" panose="020F0502020204030204" pitchFamily="34" charset="0"/>
              </a:rPr>
              <a:t>). </a:t>
            </a:r>
            <a:endParaRPr lang="el-G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360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7239A-D1E9-7746-1D13-0A20C703225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FB41A67-1050-2739-085D-7C51A936619D}"/>
              </a:ext>
            </a:extLst>
          </p:cNvPr>
          <p:cNvSpPr>
            <a:spLocks noGrp="1"/>
          </p:cNvSpPr>
          <p:nvPr>
            <p:ph type="title"/>
          </p:nvPr>
        </p:nvSpPr>
        <p:spPr>
          <a:xfrm>
            <a:off x="2151490" y="256248"/>
            <a:ext cx="8911687" cy="1280890"/>
          </a:xfrm>
        </p:spPr>
        <p:txBody>
          <a:bodyPr/>
          <a:lstStyle/>
          <a:p>
            <a:r>
              <a:rPr lang="el-GR" b="1" dirty="0">
                <a:latin typeface="Calibri" panose="020F0502020204030204" pitchFamily="34" charset="0"/>
                <a:ea typeface="Calibri" panose="020F0502020204030204" pitchFamily="34" charset="0"/>
                <a:cs typeface="Calibri" panose="020F0502020204030204" pitchFamily="34" charset="0"/>
              </a:rPr>
              <a:t>ΤΕΧΝΟΛΟΓΙΕΣ ΔΙΚΤΥΩΝ</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96AC7CF6-148B-D86F-559E-E309E41E32D0}"/>
              </a:ext>
            </a:extLst>
          </p:cNvPr>
          <p:cNvSpPr>
            <a:spLocks noGrp="1"/>
          </p:cNvSpPr>
          <p:nvPr>
            <p:ph idx="1"/>
          </p:nvPr>
        </p:nvSpPr>
        <p:spPr>
          <a:xfrm>
            <a:off x="2284411" y="1755228"/>
            <a:ext cx="8915400" cy="3777622"/>
          </a:xfrm>
        </p:spPr>
        <p:txBody>
          <a:bodyPr>
            <a:normAutofit/>
          </a:bodyPr>
          <a:lstStyle/>
          <a:p>
            <a:pPr marL="0" indent="0">
              <a:buFont typeface="Wingdings 3" charset="2"/>
              <a:buNone/>
            </a:pP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(Γ) Δίκτυο Κινητής Τηλεφωνίας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Mobile / Cellular Network</a:t>
            </a:r>
          </a:p>
          <a:p>
            <a:r>
              <a:rPr lang="el-GR" dirty="0">
                <a:solidFill>
                  <a:srgbClr val="000000"/>
                </a:solidFill>
                <a:latin typeface="Calibri" panose="020F0502020204030204" pitchFamily="34" charset="0"/>
              </a:rPr>
              <a:t>Διαθέτει </a:t>
            </a:r>
            <a:r>
              <a:rPr lang="el-GR" sz="1800" b="0" i="0" u="none" strike="noStrike" baseline="0" dirty="0">
                <a:solidFill>
                  <a:srgbClr val="000000"/>
                </a:solidFill>
                <a:latin typeface="Calibri" panose="020F0502020204030204" pitchFamily="34" charset="0"/>
              </a:rPr>
              <a:t>έναν </a:t>
            </a:r>
            <a:r>
              <a:rPr lang="el-GR" sz="1800" b="1" i="0" u="none" strike="noStrike" baseline="0" dirty="0">
                <a:solidFill>
                  <a:srgbClr val="000000"/>
                </a:solidFill>
                <a:latin typeface="Calibri" panose="020F0502020204030204" pitchFamily="34" charset="0"/>
              </a:rPr>
              <a:t>κεντρικό σταθμό βάσης (κεραία), </a:t>
            </a:r>
            <a:r>
              <a:rPr lang="el-GR" sz="1800" b="0" i="0" u="none" strike="noStrike" baseline="0" dirty="0">
                <a:solidFill>
                  <a:srgbClr val="000000"/>
                </a:solidFill>
                <a:latin typeface="Calibri" panose="020F0502020204030204" pitchFamily="34" charset="0"/>
              </a:rPr>
              <a:t>ο οποίος εξυπηρετεί σε συγκεκριμένη ακτίνα </a:t>
            </a:r>
            <a:r>
              <a:rPr lang="el-GR" sz="1800" b="1" i="0" u="none" strike="noStrike" baseline="0" dirty="0">
                <a:solidFill>
                  <a:srgbClr val="000000"/>
                </a:solidFill>
                <a:latin typeface="Calibri" panose="020F0502020204030204" pitchFamily="34" charset="0"/>
              </a:rPr>
              <a:t>κινητούς σταθμούς – κινητά τηλέφωνα</a:t>
            </a:r>
            <a:r>
              <a:rPr lang="el-GR" sz="1800" b="0" i="0" u="none" strike="noStrike" baseline="0" dirty="0">
                <a:solidFill>
                  <a:srgbClr val="000000"/>
                </a:solidFill>
                <a:latin typeface="Calibri" panose="020F0502020204030204" pitchFamily="34" charset="0"/>
              </a:rPr>
              <a:t>. </a:t>
            </a:r>
          </a:p>
          <a:p>
            <a:r>
              <a:rPr lang="el-GR" sz="1800" b="0" i="0" u="none" strike="noStrike" baseline="0" dirty="0">
                <a:solidFill>
                  <a:srgbClr val="000000"/>
                </a:solidFill>
                <a:latin typeface="Calibri" panose="020F0502020204030204" pitchFamily="34" charset="0"/>
              </a:rPr>
              <a:t>Η επικοινωνία των κινητών σταθμών με τη βάση γίνεται με ραδιοκύματα. Ο σταθμός βάσης δρομολογεί περαιτέρω τις κλήσεις. </a:t>
            </a:r>
          </a:p>
          <a:p>
            <a:r>
              <a:rPr lang="el-GR" dirty="0">
                <a:solidFill>
                  <a:srgbClr val="000000"/>
                </a:solidFill>
                <a:latin typeface="Calibri" panose="020F0502020204030204" pitchFamily="34" charset="0"/>
              </a:rPr>
              <a:t>Ε</a:t>
            </a:r>
            <a:r>
              <a:rPr lang="el-GR" sz="1800" b="0" i="0" u="none" strike="noStrike" baseline="0" dirty="0">
                <a:solidFill>
                  <a:srgbClr val="000000"/>
                </a:solidFill>
                <a:latin typeface="Calibri" panose="020F0502020204030204" pitchFamily="34" charset="0"/>
              </a:rPr>
              <a:t>ίναι γνωστό και ως </a:t>
            </a:r>
            <a:r>
              <a:rPr lang="el-GR" sz="1800" b="1" i="0" u="none" strike="noStrike" baseline="0" dirty="0">
                <a:solidFill>
                  <a:srgbClr val="000000"/>
                </a:solidFill>
                <a:latin typeface="Calibri" panose="020F0502020204030204" pitchFamily="34" charset="0"/>
              </a:rPr>
              <a:t>«</a:t>
            </a:r>
            <a:r>
              <a:rPr lang="el-GR" sz="1800" b="1" i="0" u="none" strike="noStrike" baseline="0" dirty="0" err="1">
                <a:solidFill>
                  <a:srgbClr val="000000"/>
                </a:solidFill>
                <a:latin typeface="Calibri" panose="020F0502020204030204" pitchFamily="34" charset="0"/>
              </a:rPr>
              <a:t>Κυψελωτό</a:t>
            </a:r>
            <a:r>
              <a:rPr lang="el-GR" sz="1800" b="1"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διότι ο κάθε σταθμός βάσης μπορεί να δεχτεί συνδέσεις μέσα σε συγκεκριμένη εμβέλεια και μ’ αυτόν τον τρόπο δημιουργεί μία κυψέλη. Συνεπώς, αναπτύσσοντας περισσότερες από μία κυψέλες για να καλύψουμε μία επιφάνεια, επιτυγχάνουμε την εξυπηρέτηση περισσοτέρων χρηστών.</a:t>
            </a:r>
          </a:p>
          <a:p>
            <a:r>
              <a:rPr lang="el-GR" sz="1800" b="0" i="0" u="none" strike="noStrike" baseline="0" dirty="0">
                <a:solidFill>
                  <a:srgbClr val="000000"/>
                </a:solidFill>
                <a:latin typeface="Calibri" panose="020F0502020204030204" pitchFamily="34" charset="0"/>
              </a:rPr>
              <a:t>Επίσης το σήμα της κινητής συσκευής εκπέμπεται σε χαμηλότερη ισχύ, καθώς, λόγω της μικρότερης απόστασης, μπορεί εύκολα να φτάσει στην κεραία βάσης. </a:t>
            </a:r>
            <a:endParaRPr lang="el-G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973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4CB83-C3FB-A209-7D9E-B84FC74EC3F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CB7B97B-851E-3E68-9F3D-702196023626}"/>
              </a:ext>
            </a:extLst>
          </p:cNvPr>
          <p:cNvSpPr>
            <a:spLocks noGrp="1"/>
          </p:cNvSpPr>
          <p:nvPr>
            <p:ph type="title"/>
          </p:nvPr>
        </p:nvSpPr>
        <p:spPr>
          <a:xfrm>
            <a:off x="2151490" y="256248"/>
            <a:ext cx="8911687" cy="1280890"/>
          </a:xfrm>
        </p:spPr>
        <p:txBody>
          <a:bodyPr/>
          <a:lstStyle/>
          <a:p>
            <a:r>
              <a:rPr lang="el-GR" b="1" dirty="0">
                <a:latin typeface="Calibri" panose="020F0502020204030204" pitchFamily="34" charset="0"/>
                <a:ea typeface="Calibri" panose="020F0502020204030204" pitchFamily="34" charset="0"/>
                <a:cs typeface="Calibri" panose="020F0502020204030204" pitchFamily="34" charset="0"/>
              </a:rPr>
              <a:t>ΤΕΧΝΟΛΟΓΙΕΣ ΔΙΚΤΥΩΝ</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6F06684A-B2A2-BEF4-2B78-C46F3BBF35E2}"/>
              </a:ext>
            </a:extLst>
          </p:cNvPr>
          <p:cNvSpPr>
            <a:spLocks noGrp="1"/>
          </p:cNvSpPr>
          <p:nvPr>
            <p:ph idx="1"/>
          </p:nvPr>
        </p:nvSpPr>
        <p:spPr>
          <a:xfrm>
            <a:off x="2284411" y="1755228"/>
            <a:ext cx="8915400" cy="3777622"/>
          </a:xfrm>
        </p:spPr>
        <p:txBody>
          <a:bodyPr>
            <a:normAutofit/>
          </a:bodyPr>
          <a:lstStyle/>
          <a:p>
            <a:pPr marL="0" indent="0">
              <a:buFont typeface="Wingdings 3" charset="2"/>
              <a:buNone/>
            </a:pP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(Γ) Δίκτυο Κινητής Τηλεφωνίας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Mobile / Cellular Network</a:t>
            </a:r>
          </a:p>
        </p:txBody>
      </p:sp>
      <p:pic>
        <p:nvPicPr>
          <p:cNvPr id="5" name="Εικόνα 4">
            <a:extLst>
              <a:ext uri="{FF2B5EF4-FFF2-40B4-BE49-F238E27FC236}">
                <a16:creationId xmlns:a16="http://schemas.microsoft.com/office/drawing/2014/main" id="{3E0030D0-C3B9-23BF-97FC-BAAB54E7D66D}"/>
              </a:ext>
            </a:extLst>
          </p:cNvPr>
          <p:cNvPicPr>
            <a:picLocks noChangeAspect="1"/>
          </p:cNvPicPr>
          <p:nvPr/>
        </p:nvPicPr>
        <p:blipFill>
          <a:blip r:embed="rId2"/>
          <a:stretch>
            <a:fillRect/>
          </a:stretch>
        </p:blipFill>
        <p:spPr>
          <a:xfrm>
            <a:off x="2172510" y="2280634"/>
            <a:ext cx="3509009" cy="2280856"/>
          </a:xfrm>
          <a:prstGeom prst="rect">
            <a:avLst/>
          </a:prstGeom>
        </p:spPr>
      </p:pic>
      <p:pic>
        <p:nvPicPr>
          <p:cNvPr id="7" name="Εικόνα 6">
            <a:extLst>
              <a:ext uri="{FF2B5EF4-FFF2-40B4-BE49-F238E27FC236}">
                <a16:creationId xmlns:a16="http://schemas.microsoft.com/office/drawing/2014/main" id="{2D7098E7-D502-D4AC-C0CF-09B52AF028F6}"/>
              </a:ext>
            </a:extLst>
          </p:cNvPr>
          <p:cNvPicPr>
            <a:picLocks noChangeAspect="1"/>
          </p:cNvPicPr>
          <p:nvPr/>
        </p:nvPicPr>
        <p:blipFill>
          <a:blip r:embed="rId3"/>
          <a:stretch>
            <a:fillRect/>
          </a:stretch>
        </p:blipFill>
        <p:spPr>
          <a:xfrm>
            <a:off x="7353095" y="2529200"/>
            <a:ext cx="3668901" cy="2016440"/>
          </a:xfrm>
          <a:prstGeom prst="rect">
            <a:avLst/>
          </a:prstGeom>
        </p:spPr>
      </p:pic>
      <p:sp>
        <p:nvSpPr>
          <p:cNvPr id="8" name="TextBox 7">
            <a:extLst>
              <a:ext uri="{FF2B5EF4-FFF2-40B4-BE49-F238E27FC236}">
                <a16:creationId xmlns:a16="http://schemas.microsoft.com/office/drawing/2014/main" id="{D9C24F0F-83DF-F3EA-6974-E2A6F970F2D2}"/>
              </a:ext>
            </a:extLst>
          </p:cNvPr>
          <p:cNvSpPr txBox="1"/>
          <p:nvPr/>
        </p:nvSpPr>
        <p:spPr>
          <a:xfrm>
            <a:off x="2586991" y="4859033"/>
            <a:ext cx="3509009" cy="646331"/>
          </a:xfrm>
          <a:prstGeom prst="rect">
            <a:avLst/>
          </a:prstGeom>
          <a:noFill/>
        </p:spPr>
        <p:txBody>
          <a:bodyPr wrap="square" rtlCol="0">
            <a:spAutoFit/>
          </a:bodyPr>
          <a:lstStyle/>
          <a:p>
            <a:r>
              <a:rPr lang="el-GR" sz="1800" b="1" i="0" u="none" strike="noStrike" baseline="0" dirty="0" err="1">
                <a:solidFill>
                  <a:srgbClr val="000000"/>
                </a:solidFill>
              </a:rPr>
              <a:t>Κυψελωτό</a:t>
            </a:r>
            <a:r>
              <a:rPr lang="el-GR" sz="1800" b="1" i="0" u="none" strike="noStrike" baseline="0" dirty="0">
                <a:solidFill>
                  <a:srgbClr val="000000"/>
                </a:solidFill>
              </a:rPr>
              <a:t> δίκτυο </a:t>
            </a:r>
            <a:r>
              <a:rPr lang="el-GR" sz="1800" b="0" i="0" u="none" strike="noStrike" baseline="0" dirty="0">
                <a:solidFill>
                  <a:srgbClr val="000000"/>
                </a:solidFill>
              </a:rPr>
              <a:t>	</a:t>
            </a:r>
          </a:p>
          <a:p>
            <a:endParaRPr lang="el-GR" dirty="0"/>
          </a:p>
        </p:txBody>
      </p:sp>
      <p:sp>
        <p:nvSpPr>
          <p:cNvPr id="9" name="TextBox 8">
            <a:extLst>
              <a:ext uri="{FF2B5EF4-FFF2-40B4-BE49-F238E27FC236}">
                <a16:creationId xmlns:a16="http://schemas.microsoft.com/office/drawing/2014/main" id="{2288C870-A10F-78D6-0680-65631F19AAE9}"/>
              </a:ext>
            </a:extLst>
          </p:cNvPr>
          <p:cNvSpPr txBox="1"/>
          <p:nvPr/>
        </p:nvSpPr>
        <p:spPr>
          <a:xfrm>
            <a:off x="7598979" y="4763730"/>
            <a:ext cx="2999593" cy="646331"/>
          </a:xfrm>
          <a:prstGeom prst="rect">
            <a:avLst/>
          </a:prstGeom>
          <a:noFill/>
        </p:spPr>
        <p:txBody>
          <a:bodyPr wrap="square" rtlCol="0">
            <a:spAutoFit/>
          </a:bodyPr>
          <a:lstStyle/>
          <a:p>
            <a:r>
              <a:rPr lang="el-GR" sz="1800" b="1" i="0" u="none" strike="noStrike" baseline="0" dirty="0">
                <a:solidFill>
                  <a:srgbClr val="000000"/>
                </a:solidFill>
              </a:rPr>
              <a:t>Κεραία Κυψέλης </a:t>
            </a:r>
            <a:r>
              <a:rPr lang="el-GR" sz="1800" b="0" i="0" u="none" strike="noStrike" baseline="0" dirty="0">
                <a:solidFill>
                  <a:srgbClr val="000000"/>
                </a:solidFill>
              </a:rPr>
              <a:t>	</a:t>
            </a:r>
          </a:p>
          <a:p>
            <a:endParaRPr lang="el-GR" dirty="0"/>
          </a:p>
        </p:txBody>
      </p:sp>
    </p:spTree>
    <p:extLst>
      <p:ext uri="{BB962C8B-B14F-4D97-AF65-F5344CB8AC3E}">
        <p14:creationId xmlns:p14="http://schemas.microsoft.com/office/powerpoint/2010/main" val="226359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21968-7125-F875-D3FA-3644FF307A0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523985B-17CD-0FB4-FDFE-46FB717E517E}"/>
              </a:ext>
            </a:extLst>
          </p:cNvPr>
          <p:cNvSpPr>
            <a:spLocks noGrp="1"/>
          </p:cNvSpPr>
          <p:nvPr>
            <p:ph type="title"/>
          </p:nvPr>
        </p:nvSpPr>
        <p:spPr>
          <a:xfrm>
            <a:off x="2151490" y="256248"/>
            <a:ext cx="8911687" cy="1280890"/>
          </a:xfrm>
        </p:spPr>
        <p:txBody>
          <a:bodyPr>
            <a:noAutofit/>
          </a:bodyPr>
          <a:lstStyle/>
          <a:p>
            <a:r>
              <a:rPr lang="el-GR" sz="4000" b="1" i="0" u="none" strike="noStrike" baseline="0" dirty="0">
                <a:solidFill>
                  <a:srgbClr val="000000"/>
                </a:solidFill>
                <a:latin typeface="Calibri" panose="020F0502020204030204" pitchFamily="34" charset="0"/>
              </a:rPr>
              <a:t>ΔΟΜΙΚΑ ΣΤΟΙΧΕΙΑ ΕΝΟΣ ΔΙΚΤΥΟΥ ΥΠΟΛΟΓΙΣΤΩΝ </a:t>
            </a:r>
            <a:endParaRPr lang="el-GR" sz="4000" dirty="0"/>
          </a:p>
        </p:txBody>
      </p:sp>
      <p:sp>
        <p:nvSpPr>
          <p:cNvPr id="3" name="Θέση περιεχομένου 2">
            <a:extLst>
              <a:ext uri="{FF2B5EF4-FFF2-40B4-BE49-F238E27FC236}">
                <a16:creationId xmlns:a16="http://schemas.microsoft.com/office/drawing/2014/main" id="{43571221-EB5E-FABA-BB05-BE9865E9C244}"/>
              </a:ext>
            </a:extLst>
          </p:cNvPr>
          <p:cNvSpPr>
            <a:spLocks noGrp="1"/>
          </p:cNvSpPr>
          <p:nvPr>
            <p:ph idx="1"/>
          </p:nvPr>
        </p:nvSpPr>
        <p:spPr>
          <a:xfrm>
            <a:off x="1555531" y="1755227"/>
            <a:ext cx="9644280" cy="4309241"/>
          </a:xfrm>
        </p:spPr>
        <p:txBody>
          <a:bodyPr>
            <a:normAutofit/>
          </a:bodyPr>
          <a:lstStyle/>
          <a:p>
            <a:pPr marL="0" indent="0">
              <a:buFont typeface="Wingdings 3" charset="2"/>
              <a:buNone/>
            </a:pPr>
            <a:r>
              <a:rPr lang="el-GR" sz="1800" b="0" i="0" u="none" strike="noStrike" baseline="0" dirty="0">
                <a:solidFill>
                  <a:srgbClr val="000000"/>
                </a:solidFill>
                <a:latin typeface="Calibri" panose="020F0502020204030204" pitchFamily="34" charset="0"/>
              </a:rPr>
              <a:t>Για να δημιουργήσουμε ένα δίκτυο χρησιμοποιούμε τον απαραίτητο </a:t>
            </a:r>
            <a:r>
              <a:rPr lang="el-GR" sz="1800" b="1" i="0" u="none" strike="noStrike" baseline="0" dirty="0">
                <a:solidFill>
                  <a:srgbClr val="000000"/>
                </a:solidFill>
                <a:latin typeface="Calibri" panose="020F0502020204030204" pitchFamily="34" charset="0"/>
              </a:rPr>
              <a:t>δικτυακό εξοπλισμό</a:t>
            </a:r>
            <a:r>
              <a:rPr lang="el-GR" dirty="0">
                <a:solidFill>
                  <a:srgbClr val="000000"/>
                </a:solidFill>
                <a:latin typeface="Calibri" panose="020F0502020204030204" pitchFamily="34" charset="0"/>
              </a:rPr>
              <a:t>, που </a:t>
            </a:r>
            <a:r>
              <a:rPr lang="el-GR" sz="1800" b="0" i="0" u="none" strike="noStrike" baseline="0" dirty="0">
                <a:solidFill>
                  <a:srgbClr val="000000"/>
                </a:solidFill>
                <a:latin typeface="Calibri" panose="020F0502020204030204" pitchFamily="34" charset="0"/>
              </a:rPr>
              <a:t>διακρίνεται σε </a:t>
            </a:r>
            <a:r>
              <a:rPr lang="el-GR" sz="1800" b="1" i="0" u="none" strike="noStrike" baseline="0" dirty="0">
                <a:solidFill>
                  <a:srgbClr val="000000"/>
                </a:solidFill>
                <a:latin typeface="Calibri" panose="020F0502020204030204" pitchFamily="34" charset="0"/>
              </a:rPr>
              <a:t>ενεργό </a:t>
            </a:r>
            <a:r>
              <a:rPr lang="el-GR" sz="1800" b="0" i="0" u="none" strike="noStrike" baseline="0" dirty="0">
                <a:solidFill>
                  <a:srgbClr val="000000"/>
                </a:solidFill>
                <a:latin typeface="Calibri" panose="020F0502020204030204" pitchFamily="34" charset="0"/>
              </a:rPr>
              <a:t>και σε </a:t>
            </a:r>
            <a:r>
              <a:rPr lang="el-GR" sz="1800" b="1" i="0" u="none" strike="noStrike" baseline="0" dirty="0">
                <a:solidFill>
                  <a:srgbClr val="000000"/>
                </a:solidFill>
                <a:latin typeface="Calibri" panose="020F0502020204030204" pitchFamily="34" charset="0"/>
              </a:rPr>
              <a:t>παθητικό </a:t>
            </a:r>
            <a:r>
              <a:rPr lang="el-GR" sz="1800" b="0" i="0" u="none" strike="noStrike" baseline="0" dirty="0">
                <a:solidFill>
                  <a:srgbClr val="000000"/>
                </a:solidFill>
                <a:latin typeface="Calibri" panose="020F0502020204030204" pitchFamily="34" charset="0"/>
              </a:rPr>
              <a:t>εξοπλισμό.  </a:t>
            </a:r>
          </a:p>
        </p:txBody>
      </p:sp>
    </p:spTree>
    <p:extLst>
      <p:ext uri="{BB962C8B-B14F-4D97-AF65-F5344CB8AC3E}">
        <p14:creationId xmlns:p14="http://schemas.microsoft.com/office/powerpoint/2010/main" val="1112734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10C7F-AB45-61AF-7BF0-4C6DD58E69F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7883F6A-1FFF-0ADD-3FD6-BC71191B3E3B}"/>
              </a:ext>
            </a:extLst>
          </p:cNvPr>
          <p:cNvSpPr>
            <a:spLocks noGrp="1"/>
          </p:cNvSpPr>
          <p:nvPr>
            <p:ph type="title"/>
          </p:nvPr>
        </p:nvSpPr>
        <p:spPr>
          <a:xfrm>
            <a:off x="1640156" y="123961"/>
            <a:ext cx="8911687" cy="1280890"/>
          </a:xfrm>
        </p:spPr>
        <p:txBody>
          <a:bodyPr>
            <a:noAutofit/>
          </a:bodyPr>
          <a:lstStyle/>
          <a:p>
            <a:pPr marL="0" indent="0">
              <a:buFont typeface="Wingdings 3" charset="2"/>
              <a:buNone/>
            </a:pPr>
            <a:r>
              <a:rPr lang="el-GR" sz="4000" b="1" i="0" u="sng" strike="noStrike" baseline="0" dirty="0">
                <a:solidFill>
                  <a:srgbClr val="000000"/>
                </a:solidFill>
                <a:latin typeface="Calibri" panose="020F0502020204030204" pitchFamily="34" charset="0"/>
              </a:rPr>
              <a:t>Ενεργός εξοπλισμός δικτύου - Συσκευές </a:t>
            </a:r>
          </a:p>
        </p:txBody>
      </p:sp>
      <p:sp>
        <p:nvSpPr>
          <p:cNvPr id="3" name="Θέση περιεχομένου 2">
            <a:extLst>
              <a:ext uri="{FF2B5EF4-FFF2-40B4-BE49-F238E27FC236}">
                <a16:creationId xmlns:a16="http://schemas.microsoft.com/office/drawing/2014/main" id="{1BAAF625-227F-D434-6725-179F3249464D}"/>
              </a:ext>
            </a:extLst>
          </p:cNvPr>
          <p:cNvSpPr>
            <a:spLocks noGrp="1"/>
          </p:cNvSpPr>
          <p:nvPr>
            <p:ph idx="1"/>
          </p:nvPr>
        </p:nvSpPr>
        <p:spPr>
          <a:xfrm>
            <a:off x="1418897" y="1368861"/>
            <a:ext cx="9644280" cy="4309241"/>
          </a:xfrm>
        </p:spPr>
        <p:txBody>
          <a:bodyPr>
            <a:normAutofit/>
          </a:bodyPr>
          <a:lstStyle/>
          <a:p>
            <a:pPr marL="0" indent="0">
              <a:buNone/>
            </a:pPr>
            <a:r>
              <a:rPr lang="el-GR" sz="1800" b="0" i="0" u="sng" strike="noStrike" baseline="0" dirty="0">
                <a:solidFill>
                  <a:srgbClr val="000000"/>
                </a:solidFill>
                <a:latin typeface="Calibri" panose="020F0502020204030204" pitchFamily="34" charset="0"/>
              </a:rPr>
              <a:t>Α) </a:t>
            </a:r>
            <a:r>
              <a:rPr lang="el-GR" sz="1800" b="0" i="0" u="sng" strike="noStrike" baseline="0" dirty="0" err="1">
                <a:solidFill>
                  <a:srgbClr val="000000"/>
                </a:solidFill>
                <a:latin typeface="Calibri" panose="020F0502020204030204" pitchFamily="34" charset="0"/>
              </a:rPr>
              <a:t>Μεταγωγέας</a:t>
            </a:r>
            <a:r>
              <a:rPr lang="el-GR" sz="1800" b="0" i="0" u="sng" strike="noStrike" baseline="0" dirty="0">
                <a:solidFill>
                  <a:srgbClr val="000000"/>
                </a:solidFill>
                <a:latin typeface="Calibri" panose="020F0502020204030204" pitchFamily="34" charset="0"/>
              </a:rPr>
              <a:t> (</a:t>
            </a:r>
            <a:r>
              <a:rPr lang="en-US" sz="1800" b="1" i="0" u="sng" strike="noStrike" baseline="0" dirty="0">
                <a:solidFill>
                  <a:srgbClr val="000000"/>
                </a:solidFill>
                <a:latin typeface="Calibri" panose="020F0502020204030204" pitchFamily="34" charset="0"/>
              </a:rPr>
              <a:t>switch) </a:t>
            </a:r>
            <a:endParaRPr lang="en-US" sz="1800" b="0" i="0" u="sng"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Είναι η συσκευή, </a:t>
            </a:r>
            <a:r>
              <a:rPr lang="el-GR" sz="1800" i="0" u="none" strike="noStrike" baseline="0" dirty="0">
                <a:solidFill>
                  <a:srgbClr val="000000"/>
                </a:solidFill>
                <a:latin typeface="Calibri" panose="020F0502020204030204" pitchFamily="34" charset="0"/>
              </a:rPr>
              <a:t>η οποία δίνει συνδεσιμότητα στους υπολογιστές και στους σταθμούς που συνδέονται ενσύρματα με αυτήν. </a:t>
            </a:r>
          </a:p>
          <a:p>
            <a:r>
              <a:rPr lang="el-GR" sz="1800" b="0" i="0" u="none" strike="noStrike" baseline="0" dirty="0">
                <a:solidFill>
                  <a:srgbClr val="000000"/>
                </a:solidFill>
                <a:latin typeface="Calibri" panose="020F0502020204030204" pitchFamily="34" charset="0"/>
              </a:rPr>
              <a:t>Για να συνδέσουμε υπολογιστές μεταξύ τους θα πρέπει, με τη βοήθεια UTP (</a:t>
            </a:r>
            <a:r>
              <a:rPr lang="el-GR" sz="1800" b="0" i="0" u="none" strike="noStrike" baseline="0" dirty="0" err="1">
                <a:solidFill>
                  <a:srgbClr val="000000"/>
                </a:solidFill>
                <a:latin typeface="Calibri" panose="020F0502020204030204" pitchFamily="34" charset="0"/>
              </a:rPr>
              <a:t>Unshielded</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Twisted</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Pair</a:t>
            </a:r>
            <a:r>
              <a:rPr lang="el-GR" sz="1800" b="0" i="0" u="none" strike="noStrike" baseline="0" dirty="0">
                <a:solidFill>
                  <a:srgbClr val="000000"/>
                </a:solidFill>
                <a:latin typeface="Calibri" panose="020F0502020204030204" pitchFamily="34" charset="0"/>
              </a:rPr>
              <a:t>) καλωδίων, να τους συνδέσουμε επάνω σε έναν </a:t>
            </a:r>
            <a:r>
              <a:rPr lang="el-GR" sz="1800" b="0" i="0" u="none" strike="noStrike" baseline="0" dirty="0" err="1">
                <a:solidFill>
                  <a:srgbClr val="000000"/>
                </a:solidFill>
                <a:latin typeface="Calibri" panose="020F0502020204030204" pitchFamily="34" charset="0"/>
              </a:rPr>
              <a:t>μεταγωγέα</a:t>
            </a:r>
            <a:r>
              <a:rPr lang="el-GR" sz="1800" b="0" i="0" u="none" strike="noStrike" baseline="0" dirty="0">
                <a:solidFill>
                  <a:srgbClr val="000000"/>
                </a:solidFill>
                <a:latin typeface="Calibri" panose="020F0502020204030204" pitchFamily="34" charset="0"/>
              </a:rPr>
              <a:t>. Το καλώδιο εκτείνεται από την κάρτα δικτύου του υπολογιστή και συνδέεται σε μία θύρα του </a:t>
            </a:r>
            <a:r>
              <a:rPr lang="el-GR" sz="1800" b="0" i="0" u="none" strike="noStrike" baseline="0" dirty="0" err="1">
                <a:solidFill>
                  <a:srgbClr val="000000"/>
                </a:solidFill>
                <a:latin typeface="Calibri" panose="020F0502020204030204" pitchFamily="34" charset="0"/>
              </a:rPr>
              <a:t>μεταγωγέα</a:t>
            </a:r>
            <a:r>
              <a:rPr lang="el-GR" sz="1800" b="0" i="0" u="none" strike="noStrike" baseline="0" dirty="0">
                <a:solidFill>
                  <a:srgbClr val="000000"/>
                </a:solidFill>
                <a:latin typeface="Calibri" panose="020F0502020204030204" pitchFamily="34" charset="0"/>
              </a:rPr>
              <a:t>.</a:t>
            </a:r>
          </a:p>
          <a:p>
            <a:r>
              <a:rPr lang="el-GR" sz="1800" b="0" i="0" u="none" strike="noStrike" baseline="0" dirty="0">
                <a:solidFill>
                  <a:srgbClr val="000000"/>
                </a:solidFill>
                <a:latin typeface="Calibri" panose="020F0502020204030204" pitchFamily="34" charset="0"/>
              </a:rPr>
              <a:t>Παρέχει την ίδια ονομαστική ταχύτητα σε όλες τις θύρες του. </a:t>
            </a:r>
          </a:p>
          <a:p>
            <a:r>
              <a:rPr lang="el-GR" sz="1800" b="0" i="0" u="none" strike="noStrike" baseline="0" dirty="0">
                <a:solidFill>
                  <a:srgbClr val="000000"/>
                </a:solidFill>
                <a:latin typeface="Calibri" panose="020F0502020204030204" pitchFamily="34" charset="0"/>
              </a:rPr>
              <a:t>για τη λειτουργήσει το δίκτυο δεν αρκεί απλά η σ</a:t>
            </a:r>
            <a:r>
              <a:rPr lang="el-GR" dirty="0">
                <a:solidFill>
                  <a:srgbClr val="000000"/>
                </a:solidFill>
                <a:latin typeface="Calibri" panose="020F0502020204030204" pitchFamily="34" charset="0"/>
              </a:rPr>
              <a:t>ύ</a:t>
            </a:r>
            <a:r>
              <a:rPr lang="el-GR" sz="1800" b="0" i="0" u="none" strike="noStrike" baseline="0" dirty="0">
                <a:solidFill>
                  <a:srgbClr val="000000"/>
                </a:solidFill>
                <a:latin typeface="Calibri" panose="020F0502020204030204" pitchFamily="34" charset="0"/>
              </a:rPr>
              <a:t>νδεση του υπολογιστή στο </a:t>
            </a:r>
            <a:r>
              <a:rPr lang="el-GR" sz="1800" b="0" i="0" u="none" strike="noStrike" baseline="0" dirty="0" err="1">
                <a:solidFill>
                  <a:srgbClr val="000000"/>
                </a:solidFill>
                <a:latin typeface="Calibri" panose="020F0502020204030204" pitchFamily="34" charset="0"/>
              </a:rPr>
              <a:t>μεταγωγέα</a:t>
            </a:r>
            <a:r>
              <a:rPr lang="el-GR" sz="1800" b="0" i="0" u="none" strike="noStrike" baseline="0" dirty="0">
                <a:solidFill>
                  <a:srgbClr val="000000"/>
                </a:solidFill>
                <a:latin typeface="Calibri" panose="020F0502020204030204" pitchFamily="34" charset="0"/>
              </a:rPr>
              <a:t> αλλά πρέπει να γίνουν και οι αναγκαίες δικτυακές ρυθμίσεις, όπως IP </a:t>
            </a:r>
            <a:r>
              <a:rPr lang="el-GR" sz="1800" b="0" i="0" u="none" strike="noStrike" baseline="0" dirty="0" err="1">
                <a:solidFill>
                  <a:srgbClr val="000000"/>
                </a:solidFill>
                <a:latin typeface="Calibri" panose="020F0502020204030204" pitchFamily="34" charset="0"/>
              </a:rPr>
              <a:t>Address</a:t>
            </a:r>
            <a:r>
              <a:rPr lang="el-GR" sz="1800" b="0" i="0" u="none" strike="noStrike" baseline="0" dirty="0">
                <a:solidFill>
                  <a:srgbClr val="000000"/>
                </a:solidFill>
                <a:latin typeface="Calibri" panose="020F0502020204030204" pitchFamily="34" charset="0"/>
              </a:rPr>
              <a:t> και </a:t>
            </a:r>
            <a:r>
              <a:rPr lang="el-GR" sz="1800" b="0" i="0" u="none" strike="noStrike" baseline="0" dirty="0" err="1">
                <a:solidFill>
                  <a:srgbClr val="000000"/>
                </a:solidFill>
                <a:latin typeface="Calibri" panose="020F0502020204030204" pitchFamily="34" charset="0"/>
              </a:rPr>
              <a:t>SubNet</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Mask</a:t>
            </a:r>
            <a:endParaRPr lang="el-GR" sz="1800" b="0" i="0" u="none" strike="noStrike" baseline="0" dirty="0">
              <a:solidFill>
                <a:srgbClr val="000000"/>
              </a:solidFill>
              <a:latin typeface="Calibri" panose="020F0502020204030204" pitchFamily="34" charset="0"/>
            </a:endParaRPr>
          </a:p>
          <a:p>
            <a:r>
              <a:rPr lang="el-GR" dirty="0">
                <a:solidFill>
                  <a:srgbClr val="000000"/>
                </a:solidFill>
                <a:latin typeface="Calibri" panose="020F0502020204030204" pitchFamily="34" charset="0"/>
              </a:rPr>
              <a:t>Για τη σύνδεση στο Διαδίκτυο </a:t>
            </a:r>
            <a:r>
              <a:rPr lang="el-GR" sz="1800" b="0" i="0" u="none" strike="noStrike" baseline="0" dirty="0">
                <a:solidFill>
                  <a:srgbClr val="000000"/>
                </a:solidFill>
                <a:latin typeface="Calibri" panose="020F0502020204030204" pitchFamily="34" charset="0"/>
              </a:rPr>
              <a:t>θα πρέπει επάνω στον </a:t>
            </a:r>
            <a:r>
              <a:rPr lang="el-GR" sz="1800" b="0" i="0" u="none" strike="noStrike" baseline="0" dirty="0" err="1">
                <a:solidFill>
                  <a:srgbClr val="000000"/>
                </a:solidFill>
                <a:latin typeface="Calibri" panose="020F0502020204030204" pitchFamily="34" charset="0"/>
              </a:rPr>
              <a:t>μεταγωγέα</a:t>
            </a:r>
            <a:r>
              <a:rPr lang="el-GR" sz="1800" b="0" i="0" u="none" strike="noStrike" baseline="0" dirty="0">
                <a:solidFill>
                  <a:srgbClr val="000000"/>
                </a:solidFill>
                <a:latin typeface="Calibri" panose="020F0502020204030204" pitchFamily="34" charset="0"/>
              </a:rPr>
              <a:t> να συνδεθεί και ένας δρομολογητής (</a:t>
            </a:r>
            <a:r>
              <a:rPr lang="el-GR" sz="1800" b="0" i="0" u="none" strike="noStrike" baseline="0" dirty="0" err="1">
                <a:solidFill>
                  <a:srgbClr val="000000"/>
                </a:solidFill>
                <a:latin typeface="Calibri" panose="020F0502020204030204" pitchFamily="34" charset="0"/>
              </a:rPr>
              <a:t>router</a:t>
            </a:r>
            <a:r>
              <a:rPr lang="el-GR" sz="1800" b="0" i="0" u="none" strike="noStrike" baseline="0" dirty="0">
                <a:solidFill>
                  <a:srgbClr val="000000"/>
                </a:solidFill>
                <a:latin typeface="Calibri" panose="020F0502020204030204" pitchFamily="34" charset="0"/>
              </a:rPr>
              <a:t>). </a:t>
            </a:r>
          </a:p>
          <a:p>
            <a:endParaRPr lang="el-G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Εικόνα 4">
            <a:extLst>
              <a:ext uri="{FF2B5EF4-FFF2-40B4-BE49-F238E27FC236}">
                <a16:creationId xmlns:a16="http://schemas.microsoft.com/office/drawing/2014/main" id="{FABD2342-E1A3-DA9C-58EC-9B52A71A8FC5}"/>
              </a:ext>
            </a:extLst>
          </p:cNvPr>
          <p:cNvPicPr>
            <a:picLocks noChangeAspect="1"/>
          </p:cNvPicPr>
          <p:nvPr/>
        </p:nvPicPr>
        <p:blipFill>
          <a:blip r:embed="rId2"/>
          <a:stretch>
            <a:fillRect/>
          </a:stretch>
        </p:blipFill>
        <p:spPr>
          <a:xfrm>
            <a:off x="2665927" y="5291736"/>
            <a:ext cx="1906073" cy="772732"/>
          </a:xfrm>
          <a:prstGeom prst="rect">
            <a:avLst/>
          </a:prstGeom>
        </p:spPr>
      </p:pic>
      <p:sp>
        <p:nvSpPr>
          <p:cNvPr id="6" name="TextBox 5">
            <a:extLst>
              <a:ext uri="{FF2B5EF4-FFF2-40B4-BE49-F238E27FC236}">
                <a16:creationId xmlns:a16="http://schemas.microsoft.com/office/drawing/2014/main" id="{FA38312F-FEF8-41D2-6FDE-0C2B01B7F870}"/>
              </a:ext>
            </a:extLst>
          </p:cNvPr>
          <p:cNvSpPr txBox="1"/>
          <p:nvPr/>
        </p:nvSpPr>
        <p:spPr>
          <a:xfrm>
            <a:off x="5243593" y="5255133"/>
            <a:ext cx="6043448" cy="923330"/>
          </a:xfrm>
          <a:prstGeom prst="rect">
            <a:avLst/>
          </a:prstGeom>
          <a:noFill/>
        </p:spPr>
        <p:txBody>
          <a:bodyPr wrap="square" rtlCol="0">
            <a:spAutoFit/>
          </a:bodyPr>
          <a:lstStyle/>
          <a:p>
            <a:r>
              <a:rPr lang="el-GR" sz="1800" b="0" i="0" u="none" strike="noStrike" baseline="0" dirty="0">
                <a:solidFill>
                  <a:srgbClr val="000000"/>
                </a:solidFill>
                <a:latin typeface="Calibri" panose="020F0502020204030204" pitchFamily="34" charset="0"/>
              </a:rPr>
              <a:t>Ένας τυπικός </a:t>
            </a:r>
            <a:r>
              <a:rPr lang="el-GR" sz="1800" b="0" i="0" u="none" strike="noStrike" baseline="0" dirty="0" err="1">
                <a:solidFill>
                  <a:srgbClr val="000000"/>
                </a:solidFill>
                <a:latin typeface="Calibri" panose="020F0502020204030204" pitchFamily="34" charset="0"/>
              </a:rPr>
              <a:t>μεταγωγέας</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switch</a:t>
            </a:r>
            <a:r>
              <a:rPr lang="el-GR" sz="1800" b="0" i="0" u="none" strike="noStrike" baseline="0" dirty="0">
                <a:solidFill>
                  <a:srgbClr val="000000"/>
                </a:solidFill>
                <a:latin typeface="Calibri" panose="020F0502020204030204" pitchFamily="34" charset="0"/>
              </a:rPr>
              <a:t>) με 24 θύρες που μπορεί να δώσει συνδεσιμότητα σε 24 υπολογιστές-συσκευές 	</a:t>
            </a:r>
          </a:p>
          <a:p>
            <a:endParaRPr lang="el-GR" dirty="0"/>
          </a:p>
        </p:txBody>
      </p:sp>
    </p:spTree>
    <p:extLst>
      <p:ext uri="{BB962C8B-B14F-4D97-AF65-F5344CB8AC3E}">
        <p14:creationId xmlns:p14="http://schemas.microsoft.com/office/powerpoint/2010/main" val="1606693861"/>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87</TotalTime>
  <Words>2145</Words>
  <Application>Microsoft Office PowerPoint</Application>
  <PresentationFormat>Ευρεία οθόνη</PresentationFormat>
  <Paragraphs>141</Paragraphs>
  <Slides>24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24</vt:i4>
      </vt:variant>
    </vt:vector>
  </HeadingPairs>
  <TitlesOfParts>
    <vt:vector size="29" baseType="lpstr">
      <vt:lpstr>Arial</vt:lpstr>
      <vt:lpstr>Calibri</vt:lpstr>
      <vt:lpstr>Century Gothic</vt:lpstr>
      <vt:lpstr>Wingdings 3</vt:lpstr>
      <vt:lpstr>Θρόισμα</vt:lpstr>
      <vt:lpstr>ΕΝΟΤΗΤΑ 2 </vt:lpstr>
      <vt:lpstr>ΧΡΗΣΙΜΟΤΗΤΑ ΔΙΚΤΥΩΝ</vt:lpstr>
      <vt:lpstr>ΤΕΧΝΟΛΟΓΙΕΣ ΔΙΚΤΥΩΝ</vt:lpstr>
      <vt:lpstr>ΤΕΧΝΟΛΟΓΙΕΣ ΔΙΚΤΥΩΝ</vt:lpstr>
      <vt:lpstr>ΤΕΧΝΟΛΟΓΙΕΣ ΔΙΚΤΥΩΝ</vt:lpstr>
      <vt:lpstr>ΤΕΧΝΟΛΟΓΙΕΣ ΔΙΚΤΥΩΝ</vt:lpstr>
      <vt:lpstr>ΤΕΧΝΟΛΟΓΙΕΣ ΔΙΚΤΥΩΝ</vt:lpstr>
      <vt:lpstr>ΔΟΜΙΚΑ ΣΤΟΙΧΕΙΑ ΕΝΟΣ ΔΙΚΤΥΟΥ ΥΠΟΛΟΓΙΣΤΩΝ </vt:lpstr>
      <vt:lpstr>Ενεργός εξοπλισμός δικτύου - Συσκευές </vt:lpstr>
      <vt:lpstr>Ενεργός εξοπλισμός δικτύου - Συσκευές </vt:lpstr>
      <vt:lpstr>Ενεργός εξοπλισμός δικτύου - Συσκευές </vt:lpstr>
      <vt:lpstr>Ασύρματο Τοπικό Δίκτυο – Wireless Local Area Network (WLAN) ή αλλίως Wifi </vt:lpstr>
      <vt:lpstr>Παθητικός εξοπλισμός δικτύου</vt:lpstr>
      <vt:lpstr>Κατηγορίες δικτύων δεδομένων βάσει γεωγραφικής εμβέλειας και κάλυψης</vt:lpstr>
      <vt:lpstr>Κατηγορίες δικτύων δεδομένων βάσει γεωγραφικής εμβέλειας και κάλυψης</vt:lpstr>
      <vt:lpstr>Κατηγορίες δικτύων δεδομένων βάσει γεωγραφικής εμβέλειας και κάλυψης</vt:lpstr>
      <vt:lpstr>Κατηγορίες δικτύων δεδομένων βάσει γεωγραφικής εμβέλειας και κάλυψης</vt:lpstr>
      <vt:lpstr>Σύνδεση υπολογιστή σε τοπικό δίκτυο </vt:lpstr>
      <vt:lpstr>Διεύθυνση IP - IP Address  </vt:lpstr>
      <vt:lpstr>Σύνδεση τοπικού δικτύου στο Διαδίκτυο  </vt:lpstr>
      <vt:lpstr>Βήματα σύνδεσης στο Διαδίκτυο  </vt:lpstr>
      <vt:lpstr>Διαγνωστικά εργαλεία  </vt:lpstr>
      <vt:lpstr>Διαγνωστικά εργαλεία  </vt:lpstr>
      <vt:lpstr>Δραστηριότητα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dc:creator>
  <cp:lastModifiedBy>ΕΛΕΝΗ</cp:lastModifiedBy>
  <cp:revision>16</cp:revision>
  <dcterms:created xsi:type="dcterms:W3CDTF">2024-11-17T14:42:17Z</dcterms:created>
  <dcterms:modified xsi:type="dcterms:W3CDTF">2024-11-23T14:58:23Z</dcterms:modified>
</cp:coreProperties>
</file>