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80" r:id="rId5"/>
    <p:sldId id="258" r:id="rId6"/>
    <p:sldId id="259" r:id="rId7"/>
    <p:sldId id="260" r:id="rId8"/>
    <p:sldId id="279" r:id="rId9"/>
    <p:sldId id="261" r:id="rId10"/>
    <p:sldId id="262" r:id="rId11"/>
    <p:sldId id="263" r:id="rId12"/>
    <p:sldId id="283" r:id="rId13"/>
    <p:sldId id="264" r:id="rId14"/>
    <p:sldId id="265" r:id="rId15"/>
    <p:sldId id="266" r:id="rId16"/>
    <p:sldId id="267" r:id="rId17"/>
    <p:sldId id="275" r:id="rId18"/>
    <p:sldId id="276" r:id="rId19"/>
    <p:sldId id="277" r:id="rId20"/>
    <p:sldId id="268" r:id="rId21"/>
    <p:sldId id="269" r:id="rId22"/>
    <p:sldId id="270" r:id="rId23"/>
    <p:sldId id="278" r:id="rId24"/>
    <p:sldId id="281" r:id="rId25"/>
    <p:sldId id="282"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A112134-D874-4757-9753-4B97DCC645AC}" type="datetimeFigureOut">
              <a:rPr lang="el-GR" smtClean="0"/>
              <a:pPr/>
              <a:t>11/5/2023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ACB861BF-2732-42E9-9F0F-2F95546D6F9B}"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12134-D874-4757-9753-4B97DCC645AC}" type="datetimeFigureOut">
              <a:rPr lang="el-GR" smtClean="0"/>
              <a:pPr/>
              <a:t>11/5/2023</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B861BF-2732-42E9-9F0F-2F95546D6F9B}"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285729"/>
            <a:ext cx="7743852" cy="1571636"/>
          </a:xfrm>
        </p:spPr>
        <p:txBody>
          <a:bodyPr/>
          <a:lstStyle/>
          <a:p>
            <a:r>
              <a:rPr lang="el-GR" b="1" dirty="0" smtClean="0">
                <a:solidFill>
                  <a:srgbClr val="FF0000"/>
                </a:solidFill>
              </a:rPr>
              <a:t>ΘΕΜΑ</a:t>
            </a:r>
            <a:r>
              <a:rPr lang="el-GR" dirty="0" smtClean="0"/>
              <a:t> </a:t>
            </a:r>
            <a:endParaRPr lang="el-GR" dirty="0"/>
          </a:p>
        </p:txBody>
      </p:sp>
      <p:sp>
        <p:nvSpPr>
          <p:cNvPr id="3" name="2 - Υπότιτλος"/>
          <p:cNvSpPr>
            <a:spLocks noGrp="1"/>
          </p:cNvSpPr>
          <p:nvPr>
            <p:ph type="subTitle" idx="1"/>
          </p:nvPr>
        </p:nvSpPr>
        <p:spPr>
          <a:xfrm>
            <a:off x="571472" y="1643050"/>
            <a:ext cx="8072494" cy="4572032"/>
          </a:xfrm>
        </p:spPr>
        <p:txBody>
          <a:bodyPr>
            <a:normAutofit fontScale="92500" lnSpcReduction="10000"/>
          </a:bodyPr>
          <a:lstStyle/>
          <a:p>
            <a:pPr algn="just"/>
            <a:r>
              <a:rPr lang="el-GR" sz="3600" dirty="0" smtClean="0">
                <a:solidFill>
                  <a:schemeClr val="tx1"/>
                </a:solidFill>
                <a:latin typeface="Times New Roman" pitchFamily="18" charset="0"/>
                <a:cs typeface="Times New Roman" pitchFamily="18" charset="0"/>
              </a:rPr>
              <a:t>Ο </a:t>
            </a:r>
            <a:r>
              <a:rPr lang="el-GR" sz="3600" dirty="0">
                <a:solidFill>
                  <a:schemeClr val="tx1"/>
                </a:solidFill>
                <a:latin typeface="Times New Roman" pitchFamily="18" charset="0"/>
                <a:cs typeface="Times New Roman" pitchFamily="18" charset="0"/>
              </a:rPr>
              <a:t>Καβάφης αξιοποιώντας το ιστορικό γεγονός της μάχης των Θερμοπυλών, συνθέτει ένα ποίημα για να επαινέσει </a:t>
            </a:r>
            <a:r>
              <a:rPr lang="el-GR" sz="3600" dirty="0" smtClean="0">
                <a:solidFill>
                  <a:schemeClr val="tx1"/>
                </a:solidFill>
                <a:latin typeface="Times New Roman" pitchFamily="18" charset="0"/>
                <a:cs typeface="Times New Roman" pitchFamily="18" charset="0"/>
              </a:rPr>
              <a:t>και να αποδώσει τιμή σε όσους </a:t>
            </a:r>
            <a:r>
              <a:rPr lang="el-GR" sz="3600" dirty="0">
                <a:solidFill>
                  <a:schemeClr val="tx1"/>
                </a:solidFill>
                <a:latin typeface="Times New Roman" pitchFamily="18" charset="0"/>
                <a:cs typeface="Times New Roman" pitchFamily="18" charset="0"/>
              </a:rPr>
              <a:t>θέτουν στη ζωή τους «Θερμοπύλες», </a:t>
            </a:r>
            <a:r>
              <a:rPr lang="el-GR" sz="3600" dirty="0" smtClean="0">
                <a:solidFill>
                  <a:schemeClr val="tx1"/>
                </a:solidFill>
                <a:latin typeface="Times New Roman" pitchFamily="18" charset="0"/>
                <a:cs typeface="Times New Roman" pitchFamily="18" charset="0"/>
              </a:rPr>
              <a:t>σε όσους </a:t>
            </a:r>
            <a:r>
              <a:rPr lang="el-GR" sz="3600" dirty="0">
                <a:solidFill>
                  <a:schemeClr val="tx1"/>
                </a:solidFill>
                <a:latin typeface="Times New Roman" pitchFamily="18" charset="0"/>
                <a:cs typeface="Times New Roman" pitchFamily="18" charset="0"/>
              </a:rPr>
              <a:t>θέτουν δηλαδή κάποιον σημαντικό για εκείνους σκοπό και </a:t>
            </a:r>
            <a:r>
              <a:rPr lang="el-GR" sz="3600" dirty="0" smtClean="0">
                <a:solidFill>
                  <a:schemeClr val="tx1"/>
                </a:solidFill>
              </a:rPr>
              <a:t>μένουν πιστοί στις αξίες και στα ιδανικά τους και κρατούν ανυποχώρητη στάση ακόμα και όταν προβλέπουν την ανατροπή και την ήττα.</a:t>
            </a:r>
            <a:endParaRPr lang="el-GR" sz="3600" dirty="0">
              <a:solidFill>
                <a:schemeClr val="tx1"/>
              </a:solidFill>
              <a:latin typeface="Times New Roman" pitchFamily="18" charset="0"/>
              <a:cs typeface="Times New Roman" pitchFamily="18" charset="0"/>
            </a:endParaRPr>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rgbClr val="FF0000"/>
                </a:solidFill>
                <a:latin typeface="Times New Roman" pitchFamily="18" charset="0"/>
                <a:cs typeface="Times New Roman" pitchFamily="18" charset="0"/>
              </a:rPr>
              <a:t>Συντακτικός και σημασιολογικός </a:t>
            </a:r>
            <a:r>
              <a:rPr lang="el-GR" b="1" dirty="0" smtClean="0">
                <a:solidFill>
                  <a:srgbClr val="FF0000"/>
                </a:solidFill>
                <a:cs typeface="Times New Roman" pitchFamily="18" charset="0"/>
              </a:rPr>
              <a:t>ρόλος</a:t>
            </a:r>
            <a:r>
              <a:rPr lang="el-GR" b="1" dirty="0" smtClean="0">
                <a:solidFill>
                  <a:srgbClr val="FF0000"/>
                </a:solidFill>
                <a:latin typeface="Times New Roman" pitchFamily="18" charset="0"/>
                <a:cs typeface="Times New Roman" pitchFamily="18" charset="0"/>
              </a:rPr>
              <a:t> των μετοχών</a:t>
            </a:r>
            <a:endParaRPr lang="el-GR" b="1" dirty="0">
              <a:solidFill>
                <a:srgbClr val="FF0000"/>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10000"/>
          </a:bodyPr>
          <a:lstStyle/>
          <a:p>
            <a:r>
              <a:rPr lang="el-GR" b="1" i="1" u="sng" dirty="0" smtClean="0"/>
              <a:t>μή </a:t>
            </a:r>
            <a:r>
              <a:rPr lang="el-GR" b="1" i="1" u="sng" dirty="0"/>
              <a:t>κινούντες, συντρέχοντες, ομιλούντες</a:t>
            </a:r>
            <a:r>
              <a:rPr lang="el-GR" dirty="0"/>
              <a:t>: </a:t>
            </a:r>
            <a:r>
              <a:rPr lang="el-GR" dirty="0" smtClean="0"/>
              <a:t>συντακτικά </a:t>
            </a:r>
            <a:r>
              <a:rPr lang="el-GR" dirty="0"/>
              <a:t>είναι επιρρηματικές τροπικές και </a:t>
            </a:r>
            <a:r>
              <a:rPr lang="el-GR" dirty="0">
                <a:latin typeface="Times New Roman" pitchFamily="18" charset="0"/>
                <a:cs typeface="Times New Roman" pitchFamily="18" charset="0"/>
              </a:rPr>
              <a:t>προσδιορίζουν</a:t>
            </a:r>
            <a:r>
              <a:rPr lang="el-GR" dirty="0"/>
              <a:t> τα </a:t>
            </a:r>
            <a:r>
              <a:rPr lang="el-GR" dirty="0" smtClean="0"/>
              <a:t>ρήματα </a:t>
            </a:r>
            <a:r>
              <a:rPr lang="el-GR" b="1" i="1" dirty="0" smtClean="0"/>
              <a:t>όρισαν</a:t>
            </a:r>
            <a:r>
              <a:rPr lang="el-GR" dirty="0"/>
              <a:t> και </a:t>
            </a:r>
            <a:r>
              <a:rPr lang="el-GR" b="1" i="1" dirty="0"/>
              <a:t>φυλάγουν</a:t>
            </a:r>
            <a:r>
              <a:rPr lang="el-GR" dirty="0"/>
              <a:t> έχοντας όλες το ίδιο υποκείμενο με αυτά. Σημασιολογικά δίνουν κάποια ηθικά γνωρίσματα των ανθρώπων που </a:t>
            </a:r>
            <a:r>
              <a:rPr lang="el-GR" i="1" dirty="0"/>
              <a:t>όρισαν κ</a:t>
            </a:r>
            <a:r>
              <a:rPr lang="el-GR" dirty="0"/>
              <a:t>αι </a:t>
            </a:r>
            <a:r>
              <a:rPr lang="el-GR" i="1" dirty="0"/>
              <a:t>φυλάγουν Θερμοπύλες</a:t>
            </a:r>
            <a:r>
              <a:rPr lang="el-GR" dirty="0"/>
              <a:t>.</a:t>
            </a:r>
          </a:p>
          <a:p>
            <a:r>
              <a:rPr lang="el-GR" dirty="0" smtClean="0"/>
              <a:t>Η </a:t>
            </a:r>
            <a:r>
              <a:rPr lang="el-GR" dirty="0"/>
              <a:t>μετοχή </a:t>
            </a:r>
            <a:r>
              <a:rPr lang="el-GR" b="1" i="1" u="sng" dirty="0"/>
              <a:t>ψευδομένους</a:t>
            </a:r>
            <a:r>
              <a:rPr lang="el-GR" dirty="0"/>
              <a:t> διαφέρει. Είναι </a:t>
            </a:r>
            <a:r>
              <a:rPr lang="el-GR" dirty="0" smtClean="0"/>
              <a:t>ουσιαστικοποιημένη </a:t>
            </a:r>
            <a:r>
              <a:rPr lang="el-GR" dirty="0"/>
              <a:t>και δεν έχει βέβαια το ίδιο υποκείμενο με τις </a:t>
            </a:r>
            <a:r>
              <a:rPr lang="el-GR" dirty="0" smtClean="0"/>
              <a:t>υπόλοιπες.</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39784"/>
          </a:xfrm>
        </p:spPr>
        <p:txBody>
          <a:bodyPr>
            <a:normAutofit/>
          </a:bodyPr>
          <a:lstStyle/>
          <a:p>
            <a:r>
              <a:rPr lang="el-GR" b="1" dirty="0" smtClean="0">
                <a:solidFill>
                  <a:srgbClr val="FF0000"/>
                </a:solidFill>
              </a:rPr>
              <a:t>Στίχοι 11-14</a:t>
            </a:r>
            <a:endParaRPr lang="el-GR" b="1" dirty="0">
              <a:solidFill>
                <a:srgbClr val="FF0000"/>
              </a:solidFill>
            </a:endParaRPr>
          </a:p>
        </p:txBody>
      </p:sp>
      <p:sp>
        <p:nvSpPr>
          <p:cNvPr id="3" name="2 - Θέση περιεχομένου"/>
          <p:cNvSpPr>
            <a:spLocks noGrp="1"/>
          </p:cNvSpPr>
          <p:nvPr>
            <p:ph idx="1"/>
          </p:nvPr>
        </p:nvSpPr>
        <p:spPr>
          <a:xfrm>
            <a:off x="457200" y="928670"/>
            <a:ext cx="8229600" cy="5572164"/>
          </a:xfrm>
        </p:spPr>
        <p:txBody>
          <a:bodyPr>
            <a:normAutofit fontScale="40000" lnSpcReduction="20000"/>
          </a:bodyPr>
          <a:lstStyle/>
          <a:p>
            <a:pPr>
              <a:buNone/>
            </a:pPr>
            <a:r>
              <a:rPr lang="el-GR" dirty="0" smtClean="0"/>
              <a:t>    </a:t>
            </a:r>
          </a:p>
          <a:p>
            <a:pPr>
              <a:buNone/>
            </a:pPr>
            <a:r>
              <a:rPr lang="el-GR" sz="5500" dirty="0">
                <a:latin typeface="Times New Roman" pitchFamily="18" charset="0"/>
                <a:cs typeface="Times New Roman" pitchFamily="18" charset="0"/>
              </a:rPr>
              <a:t> </a:t>
            </a:r>
            <a:r>
              <a:rPr lang="el-GR" sz="5500" dirty="0" smtClean="0">
                <a:latin typeface="Times New Roman" pitchFamily="18" charset="0"/>
                <a:cs typeface="Times New Roman" pitchFamily="18" charset="0"/>
              </a:rPr>
              <a:t>  </a:t>
            </a:r>
          </a:p>
          <a:p>
            <a:pPr>
              <a:buNone/>
            </a:pPr>
            <a:r>
              <a:rPr lang="el-GR" sz="6800" dirty="0" smtClean="0">
                <a:latin typeface="Times New Roman" pitchFamily="18" charset="0"/>
                <a:cs typeface="Times New Roman" pitchFamily="18" charset="0"/>
              </a:rPr>
              <a:t>    </a:t>
            </a:r>
            <a:r>
              <a:rPr lang="en-US" sz="6800" dirty="0" smtClean="0">
                <a:latin typeface="Tw Cen MT Condensed Extra Bold" pitchFamily="34" charset="0"/>
                <a:cs typeface="Times New Roman" pitchFamily="18" charset="0"/>
              </a:rPr>
              <a:t> </a:t>
            </a:r>
            <a:r>
              <a:rPr lang="el-GR" sz="6800" dirty="0" smtClean="0">
                <a:latin typeface="Times New Roman" pitchFamily="18" charset="0"/>
                <a:cs typeface="Times New Roman" pitchFamily="18" charset="0"/>
              </a:rPr>
              <a:t>Είναι </a:t>
            </a:r>
            <a:r>
              <a:rPr lang="el-GR" sz="6800" dirty="0">
                <a:latin typeface="Times New Roman" pitchFamily="18" charset="0"/>
                <a:cs typeface="Times New Roman" pitchFamily="18" charset="0"/>
              </a:rPr>
              <a:t>εύκολο να εντοπίσουμε την έμφαση που δίνει ο </a:t>
            </a:r>
            <a:r>
              <a:rPr lang="el-GR" sz="6800" dirty="0" smtClean="0">
                <a:latin typeface="Times New Roman" pitchFamily="18" charset="0"/>
                <a:cs typeface="Times New Roman" pitchFamily="18" charset="0"/>
              </a:rPr>
              <a:t>Καβάφης  σ’ αυτή τη στροφή</a:t>
            </a:r>
            <a:r>
              <a:rPr lang="en-US" sz="6800" dirty="0" smtClean="0">
                <a:latin typeface="Tw Cen MT Condensed Extra Bold" pitchFamily="34" charset="0"/>
                <a:cs typeface="Times New Roman" pitchFamily="18" charset="0"/>
              </a:rPr>
              <a:t> </a:t>
            </a:r>
            <a:r>
              <a:rPr lang="el-GR" sz="6800" dirty="0" smtClean="0">
                <a:latin typeface="Times New Roman" pitchFamily="18" charset="0"/>
                <a:cs typeface="Times New Roman" pitchFamily="18" charset="0"/>
              </a:rPr>
              <a:t>και </a:t>
            </a:r>
            <a:r>
              <a:rPr lang="el-GR" sz="6800" dirty="0">
                <a:latin typeface="Times New Roman" pitchFamily="18" charset="0"/>
                <a:cs typeface="Times New Roman" pitchFamily="18" charset="0"/>
              </a:rPr>
              <a:t>μάλιστα με ρήματα και όχι με μετοχές. </a:t>
            </a:r>
            <a:r>
              <a:rPr lang="el-GR" sz="6800" b="1" u="sng" dirty="0">
                <a:latin typeface="Times New Roman" pitchFamily="18" charset="0"/>
                <a:cs typeface="Times New Roman" pitchFamily="18" charset="0"/>
              </a:rPr>
              <a:t>Προβλέπουν, φανεί, διαβούνε</a:t>
            </a:r>
            <a:r>
              <a:rPr lang="el-GR" sz="6800" dirty="0">
                <a:latin typeface="Times New Roman" pitchFamily="18" charset="0"/>
                <a:cs typeface="Times New Roman" pitchFamily="18" charset="0"/>
              </a:rPr>
              <a:t>.</a:t>
            </a:r>
            <a:br>
              <a:rPr lang="el-GR" sz="6800" dirty="0">
                <a:latin typeface="Times New Roman" pitchFamily="18" charset="0"/>
                <a:cs typeface="Times New Roman" pitchFamily="18" charset="0"/>
              </a:rPr>
            </a:br>
            <a:r>
              <a:rPr lang="el-GR" sz="6800" dirty="0">
                <a:latin typeface="Times New Roman" pitchFamily="18" charset="0"/>
                <a:cs typeface="Times New Roman" pitchFamily="18" charset="0"/>
              </a:rPr>
              <a:t>Ήδη το «</a:t>
            </a:r>
            <a:r>
              <a:rPr lang="el-GR" sz="6800" b="1" dirty="0">
                <a:latin typeface="Times New Roman" pitchFamily="18" charset="0"/>
                <a:cs typeface="Times New Roman" pitchFamily="18" charset="0"/>
              </a:rPr>
              <a:t>και</a:t>
            </a:r>
            <a:r>
              <a:rPr lang="el-GR" sz="6800" dirty="0">
                <a:latin typeface="Times New Roman" pitchFamily="18" charset="0"/>
                <a:cs typeface="Times New Roman" pitchFamily="18" charset="0"/>
              </a:rPr>
              <a:t>» και το «</a:t>
            </a:r>
            <a:r>
              <a:rPr lang="el-GR" sz="6800" b="1" dirty="0">
                <a:latin typeface="Times New Roman" pitchFamily="18" charset="0"/>
                <a:cs typeface="Times New Roman" pitchFamily="18" charset="0"/>
              </a:rPr>
              <a:t>περισσότερη</a:t>
            </a:r>
            <a:r>
              <a:rPr lang="el-GR" sz="6800" dirty="0">
                <a:latin typeface="Times New Roman" pitchFamily="18" charset="0"/>
                <a:cs typeface="Times New Roman" pitchFamily="18" charset="0"/>
              </a:rPr>
              <a:t>» στην αρχή της στροφής μας έχουν δείξει τη πρόθεση του ποιητή. Θα μας μιλήσει για ένα ξεχωριστό χαρακτηριστικό , αυτό που διακρίνει περισσότερο τον αγωνιζόμενο άνθρωπο, αυτό που τον κάνει ήρωα. Η γνώση του θανάτου</a:t>
            </a:r>
            <a:r>
              <a:rPr lang="el-GR" sz="6800" b="1" dirty="0">
                <a:solidFill>
                  <a:srgbClr val="FF0000"/>
                </a:solidFill>
                <a:latin typeface="Times New Roman" pitchFamily="18" charset="0"/>
                <a:cs typeface="Times New Roman" pitchFamily="18" charset="0"/>
              </a:rPr>
              <a:t>. Ήρωας λοιπόν είναι αυτός που ξέρει ότι δεν θα τα καταφέρει , ότι οι δυσκολίες είναι ανυπέρβλητες και το τέλος του είναι προδιαγεγραμμένο. Και όμως και σ’ αυτήν την περίπτωση δεν </a:t>
            </a:r>
            <a:r>
              <a:rPr lang="el-GR" sz="6800" b="1" dirty="0" smtClean="0">
                <a:solidFill>
                  <a:srgbClr val="FF0000"/>
                </a:solidFill>
                <a:latin typeface="Times New Roman" pitchFamily="18" charset="0"/>
                <a:cs typeface="Times New Roman" pitchFamily="18" charset="0"/>
              </a:rPr>
              <a:t>παραδίδεται </a:t>
            </a:r>
            <a:r>
              <a:rPr lang="el-GR" sz="6800" b="1" dirty="0">
                <a:solidFill>
                  <a:srgbClr val="FF0000"/>
                </a:solidFill>
                <a:latin typeface="Times New Roman" pitchFamily="18" charset="0"/>
                <a:cs typeface="Times New Roman" pitchFamily="18" charset="0"/>
              </a:rPr>
              <a:t>αλλά </a:t>
            </a:r>
            <a:r>
              <a:rPr lang="el-GR" sz="6800" b="1" dirty="0" smtClean="0">
                <a:solidFill>
                  <a:srgbClr val="FF0000"/>
                </a:solidFill>
                <a:latin typeface="Times New Roman" pitchFamily="18" charset="0"/>
                <a:cs typeface="Times New Roman" pitchFamily="18" charset="0"/>
              </a:rPr>
              <a:t>συνεχίζει </a:t>
            </a:r>
            <a:r>
              <a:rPr lang="el-GR" sz="6800" b="1" dirty="0">
                <a:solidFill>
                  <a:srgbClr val="FF0000"/>
                </a:solidFill>
                <a:latin typeface="Times New Roman" pitchFamily="18" charset="0"/>
                <a:cs typeface="Times New Roman" pitchFamily="18" charset="0"/>
              </a:rPr>
              <a:t>τον αγώνα </a:t>
            </a:r>
            <a:r>
              <a:rPr lang="el-GR" sz="6800" b="1" dirty="0" smtClean="0">
                <a:solidFill>
                  <a:srgbClr val="FF0000"/>
                </a:solidFill>
                <a:latin typeface="Times New Roman" pitchFamily="18" charset="0"/>
                <a:cs typeface="Times New Roman" pitchFamily="18" charset="0"/>
              </a:rPr>
              <a:t>του μέχρι </a:t>
            </a:r>
            <a:r>
              <a:rPr lang="el-GR" sz="6800" b="1" dirty="0">
                <a:solidFill>
                  <a:srgbClr val="FF0000"/>
                </a:solidFill>
                <a:latin typeface="Times New Roman" pitchFamily="18" charset="0"/>
                <a:cs typeface="Times New Roman" pitchFamily="18" charset="0"/>
              </a:rPr>
              <a:t>τέλους.</a:t>
            </a:r>
            <a:r>
              <a:rPr lang="el-GR" sz="6800" dirty="0"/>
              <a:t/>
            </a:r>
            <a:br>
              <a:rPr lang="el-GR" sz="6800" dirty="0"/>
            </a:br>
            <a:endParaRPr lang="el-GR" sz="6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Στίχοι 11-14</a:t>
            </a:r>
            <a:endParaRPr lang="el-GR" b="1" dirty="0">
              <a:solidFill>
                <a:srgbClr val="FF0000"/>
              </a:solidFill>
            </a:endParaRPr>
          </a:p>
        </p:txBody>
      </p:sp>
      <p:sp>
        <p:nvSpPr>
          <p:cNvPr id="3" name="2 - Θέση περιεχομένου"/>
          <p:cNvSpPr>
            <a:spLocks noGrp="1"/>
          </p:cNvSpPr>
          <p:nvPr>
            <p:ph idx="1"/>
          </p:nvPr>
        </p:nvSpPr>
        <p:spPr/>
        <p:txBody>
          <a:bodyPr>
            <a:normAutofit fontScale="85000" lnSpcReduction="10000"/>
          </a:bodyPr>
          <a:lstStyle/>
          <a:p>
            <a:pPr>
              <a:buNone/>
            </a:pPr>
            <a:r>
              <a:rPr lang="el-GR" dirty="0" smtClean="0"/>
              <a:t>    Το </a:t>
            </a:r>
            <a:r>
              <a:rPr lang="el-GR" dirty="0" smtClean="0"/>
              <a:t>πιο εκφραστικό σημείο του ποιήματος βρίσκεται στους δύο τελευταίους στίχους: οι </a:t>
            </a:r>
            <a:r>
              <a:rPr lang="el-GR" dirty="0" err="1" smtClean="0"/>
              <a:t>Μήδοι</a:t>
            </a:r>
            <a:r>
              <a:rPr lang="el-GR" dirty="0" smtClean="0"/>
              <a:t> διαβαίνουν, νικούν, καταπατούν. Οι Τριακόσιοι πέφτουν. Με τους επιρρηματικούς προσδιορισμούς "στο τέλος" και "επιτέλους" εκμηδενίζεται κάθε αισιόδοξη προσδοκία και η βεβαιότητα της ήττας επισφραγίζεται. </a:t>
            </a:r>
            <a:endParaRPr lang="el-GR" dirty="0" smtClean="0"/>
          </a:p>
          <a:p>
            <a:pPr>
              <a:buNone/>
            </a:pPr>
            <a:r>
              <a:rPr lang="el-GR" dirty="0" smtClean="0"/>
              <a:t> </a:t>
            </a:r>
            <a:r>
              <a:rPr lang="el-GR" dirty="0" smtClean="0"/>
              <a:t>   Πίσω από την παρένθεση(και πολλοί προβλέπουν) βρίσκεται ο ίδιος ο ποιητής, εντάσσοντας και τον εαυτό του σ’ αυτούς που προβλέπουν, σ’ αυτούς δηλαδή που κατέχουν σοφία. </a:t>
            </a:r>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rgbClr val="FF0000"/>
                </a:solidFill>
              </a:rPr>
              <a:t>Τα ιστορικά στοιχεία γίνονται σύμβολα στο ποίημα</a:t>
            </a:r>
            <a:endParaRPr lang="el-GR" b="1" dirty="0">
              <a:solidFill>
                <a:srgbClr val="FF0000"/>
              </a:solidFill>
            </a:endParaRPr>
          </a:p>
        </p:txBody>
      </p:sp>
      <p:sp>
        <p:nvSpPr>
          <p:cNvPr id="3" name="2 - Θέση περιεχομένου"/>
          <p:cNvSpPr>
            <a:spLocks noGrp="1"/>
          </p:cNvSpPr>
          <p:nvPr>
            <p:ph idx="1"/>
          </p:nvPr>
        </p:nvSpPr>
        <p:spPr/>
        <p:txBody>
          <a:bodyPr/>
          <a:lstStyle/>
          <a:p>
            <a:pPr>
              <a:buNone/>
            </a:pPr>
            <a:r>
              <a:rPr lang="el-GR" dirty="0" smtClean="0"/>
              <a:t>    α</a:t>
            </a:r>
            <a:r>
              <a:rPr lang="el-GR" dirty="0"/>
              <a:t>) Οι </a:t>
            </a:r>
            <a:r>
              <a:rPr lang="el-GR" b="1" dirty="0"/>
              <a:t>Θερμοπύλες</a:t>
            </a:r>
            <a:r>
              <a:rPr lang="el-GR" dirty="0"/>
              <a:t> αποτελούν σύμβολο αυτοθυσίας για την προάσπιση αξιών και ιδανικών. Εδώ  συμβολίζουν το καθήκον που επιβάλλεται στον άνθρωπο κάθε εποχής όχι από την επιταγή του νόμου αλλά από το εσωτερικό του. Αυτό τον καθηλώνει στην εκπλήρωση του χρέους του ακόμη κι όταν γνωρίζει ότι όλα προοικονομούν την αποτυχία, την ήττα. </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rgbClr val="FF0000"/>
                </a:solidFill>
              </a:rPr>
              <a:t>Τα ιστορικά στοιχεία γίνονται σύμβολα στο ποίημα</a:t>
            </a:r>
            <a:endParaRPr lang="el-GR" dirty="0">
              <a:solidFill>
                <a:srgbClr val="FF0000"/>
              </a:solidFill>
            </a:endParaRPr>
          </a:p>
        </p:txBody>
      </p:sp>
      <p:sp>
        <p:nvSpPr>
          <p:cNvPr id="3" name="2 - Θέση περιεχομένου"/>
          <p:cNvSpPr>
            <a:spLocks noGrp="1"/>
          </p:cNvSpPr>
          <p:nvPr>
            <p:ph idx="1"/>
          </p:nvPr>
        </p:nvSpPr>
        <p:spPr/>
        <p:txBody>
          <a:bodyPr/>
          <a:lstStyle/>
          <a:p>
            <a:pPr>
              <a:buNone/>
            </a:pPr>
            <a:r>
              <a:rPr lang="el-GR" dirty="0" smtClean="0"/>
              <a:t>    β</a:t>
            </a:r>
            <a:r>
              <a:rPr lang="el-GR" dirty="0"/>
              <a:t>) Ο</a:t>
            </a:r>
            <a:r>
              <a:rPr lang="el-GR" b="1" dirty="0"/>
              <a:t> Εφιάλτης</a:t>
            </a:r>
            <a:r>
              <a:rPr lang="el-GR" dirty="0"/>
              <a:t> συμβολίζει την προδοσία (από εξωτερικούς ή εσωτερικούς παράγοντες) που αναγκάζει τον άνθρωπο να απομακρυνθεί από τις αξίες και τα ιδανικά </a:t>
            </a:r>
            <a:r>
              <a:rPr lang="el-GR" dirty="0" smtClean="0"/>
              <a:t>του,</a:t>
            </a:r>
            <a:r>
              <a:rPr lang="el-GR" dirty="0"/>
              <a:t> τις εσωτερικές ανθρώπινες αδυναμίες, τους υλικούς πειρασμούς και τις ενάντιες εξωτερικές συνθήκες που δρουν ανασταλτικά στην τήρηση του χρέους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rgbClr val="FF0000"/>
                </a:solidFill>
              </a:rPr>
              <a:t>Τα ιστορικά στοιχεία γίνονται σύμβολα στο ποίημα</a:t>
            </a:r>
            <a:endParaRPr lang="el-GR" b="1" dirty="0">
              <a:solidFill>
                <a:srgbClr val="FF0000"/>
              </a:solidFill>
            </a:endParaRPr>
          </a:p>
        </p:txBody>
      </p:sp>
      <p:sp>
        <p:nvSpPr>
          <p:cNvPr id="3" name="2 - Θέση περιεχομένου"/>
          <p:cNvSpPr>
            <a:spLocks noGrp="1"/>
          </p:cNvSpPr>
          <p:nvPr>
            <p:ph idx="1"/>
          </p:nvPr>
        </p:nvSpPr>
        <p:spPr/>
        <p:txBody>
          <a:bodyPr/>
          <a:lstStyle/>
          <a:p>
            <a:pPr>
              <a:buNone/>
            </a:pPr>
            <a:r>
              <a:rPr lang="el-GR" dirty="0" smtClean="0"/>
              <a:t>   </a:t>
            </a:r>
          </a:p>
          <a:p>
            <a:pPr>
              <a:buNone/>
            </a:pPr>
            <a:r>
              <a:rPr lang="el-GR" dirty="0" smtClean="0"/>
              <a:t> γ</a:t>
            </a:r>
            <a:r>
              <a:rPr lang="el-GR" dirty="0"/>
              <a:t>) Οι </a:t>
            </a:r>
            <a:r>
              <a:rPr lang="el-GR" b="1" dirty="0"/>
              <a:t>Μήδοι</a:t>
            </a:r>
            <a:r>
              <a:rPr lang="el-GR" dirty="0"/>
              <a:t> συμβολίζουν τον εχθρό, την βαρβαρότητα που </a:t>
            </a:r>
            <a:r>
              <a:rPr lang="el-GR" dirty="0" smtClean="0"/>
              <a:t>επέρχεται,</a:t>
            </a:r>
            <a:r>
              <a:rPr lang="el-GR" dirty="0"/>
              <a:t> τα αξεπέραστα εμπόδια που ορθώνονται μπροστά στον άνθρωπο κατά την προσπάθειά του να πραγματώσει τους υψηλούς στόχους. </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Τα ποιήματα του Καβάφη</a:t>
            </a:r>
            <a:endParaRPr lang="el-GR" dirty="0">
              <a:solidFill>
                <a:srgbClr val="FF0000"/>
              </a:solidFill>
            </a:endParaRPr>
          </a:p>
        </p:txBody>
      </p:sp>
      <p:sp>
        <p:nvSpPr>
          <p:cNvPr id="3" name="2 - Θέση περιεχομένου"/>
          <p:cNvSpPr>
            <a:spLocks noGrp="1"/>
          </p:cNvSpPr>
          <p:nvPr>
            <p:ph idx="1"/>
          </p:nvPr>
        </p:nvSpPr>
        <p:spPr/>
        <p:txBody>
          <a:bodyPr>
            <a:normAutofit fontScale="62500" lnSpcReduction="20000"/>
          </a:bodyPr>
          <a:lstStyle/>
          <a:p>
            <a:pPr>
              <a:buNone/>
            </a:pPr>
            <a:r>
              <a:rPr lang="el-GR" dirty="0" smtClean="0"/>
              <a:t/>
            </a:r>
            <a:br>
              <a:rPr lang="el-GR" dirty="0" smtClean="0"/>
            </a:br>
            <a:r>
              <a:rPr lang="el-GR" sz="3700" dirty="0" smtClean="0">
                <a:latin typeface="Times New Roman" pitchFamily="18" charset="0"/>
                <a:cs typeface="Times New Roman" pitchFamily="18" charset="0"/>
              </a:rPr>
              <a:t>Τα ποιήματα του Καβάφη διακρίνονται σε τρεις κατηγορίες:</a:t>
            </a:r>
          </a:p>
          <a:p>
            <a:pPr lvl="0"/>
            <a:r>
              <a:rPr lang="el-GR" sz="3700" u="sng" dirty="0" smtClean="0">
                <a:latin typeface="Times New Roman" pitchFamily="18" charset="0"/>
                <a:cs typeface="Times New Roman" pitchFamily="18" charset="0"/>
              </a:rPr>
              <a:t>Τα φιλοσοφικά:</a:t>
            </a:r>
            <a:r>
              <a:rPr lang="el-GR" sz="3700" dirty="0" smtClean="0">
                <a:latin typeface="Times New Roman" pitchFamily="18" charset="0"/>
                <a:cs typeface="Times New Roman" pitchFamily="18" charset="0"/>
              </a:rPr>
              <a:t> που σκοπό έχουν να διδάξουν τον αναγνώστη.</a:t>
            </a:r>
          </a:p>
          <a:p>
            <a:pPr lvl="0"/>
            <a:r>
              <a:rPr lang="el-GR" sz="3700" u="sng" dirty="0" smtClean="0">
                <a:latin typeface="Times New Roman" pitchFamily="18" charset="0"/>
                <a:cs typeface="Times New Roman" pitchFamily="18" charset="0"/>
              </a:rPr>
              <a:t>Τα ιστορικά: </a:t>
            </a:r>
            <a:r>
              <a:rPr lang="el-GR" sz="3700" dirty="0" smtClean="0">
                <a:latin typeface="Times New Roman" pitchFamily="18" charset="0"/>
                <a:cs typeface="Times New Roman" pitchFamily="18" charset="0"/>
              </a:rPr>
              <a:t>που εμπνέονται κυρίως από την ελληνιστική περίοδο.</a:t>
            </a:r>
          </a:p>
          <a:p>
            <a:pPr lvl="0"/>
            <a:r>
              <a:rPr lang="el-GR" sz="3700" u="sng" dirty="0" smtClean="0">
                <a:latin typeface="Times New Roman" pitchFamily="18" charset="0"/>
                <a:cs typeface="Times New Roman" pitchFamily="18" charset="0"/>
              </a:rPr>
              <a:t>Τα αισθησιακά: </a:t>
            </a:r>
            <a:r>
              <a:rPr lang="el-GR" sz="3700" dirty="0" smtClean="0">
                <a:latin typeface="Times New Roman" pitchFamily="18" charset="0"/>
                <a:cs typeface="Times New Roman" pitchFamily="18" charset="0"/>
              </a:rPr>
              <a:t> λυρικά ποιήματα που κυριαρχεί η ανάμνηση. </a:t>
            </a:r>
          </a:p>
          <a:p>
            <a:pPr>
              <a:buNone/>
            </a:pPr>
            <a:r>
              <a:rPr lang="el-GR" sz="3700" dirty="0" smtClean="0">
                <a:latin typeface="Times New Roman" pitchFamily="18" charset="0"/>
                <a:cs typeface="Times New Roman" pitchFamily="18" charset="0"/>
              </a:rPr>
              <a:t/>
            </a:r>
            <a:br>
              <a:rPr lang="el-GR" sz="3700" dirty="0" smtClean="0">
                <a:latin typeface="Times New Roman" pitchFamily="18" charset="0"/>
                <a:cs typeface="Times New Roman" pitchFamily="18" charset="0"/>
              </a:rPr>
            </a:br>
            <a:r>
              <a:rPr lang="el-GR" sz="3700" dirty="0" smtClean="0">
                <a:latin typeface="Times New Roman" pitchFamily="18" charset="0"/>
                <a:cs typeface="Times New Roman" pitchFamily="18" charset="0"/>
              </a:rPr>
              <a:t>To συγκεκριμένο ποίημα εντάσσεται στα </a:t>
            </a:r>
            <a:r>
              <a:rPr lang="el-GR" sz="3700" b="1" dirty="0" smtClean="0">
                <a:latin typeface="Times New Roman" pitchFamily="18" charset="0"/>
                <a:cs typeface="Times New Roman" pitchFamily="18" charset="0"/>
              </a:rPr>
              <a:t>ιστορικά</a:t>
            </a:r>
            <a:r>
              <a:rPr lang="el-GR" sz="3700" dirty="0" smtClean="0">
                <a:latin typeface="Times New Roman" pitchFamily="18" charset="0"/>
                <a:cs typeface="Times New Roman" pitchFamily="18" charset="0"/>
              </a:rPr>
              <a:t> ποιήματα του Καβάφη  εφόσον αναφέρεται στο ιστορικό γεγονός της θυσίας των Σπαρτιατών στις Θερμοπύλες. Ωστόσο, μέσα από αυτό ο ποιητής εκφράζει τις απόψεις  του σχετικά με τον χαρακτήρα των ηρώων της ζωής. Κατά συνέπεια το ποίημα έχει και μια </a:t>
            </a:r>
            <a:r>
              <a:rPr lang="el-GR" sz="3700" b="1" dirty="0" smtClean="0">
                <a:latin typeface="Times New Roman" pitchFamily="18" charset="0"/>
                <a:cs typeface="Times New Roman" pitchFamily="18" charset="0"/>
              </a:rPr>
              <a:t>φιλοσοφική/ διδακτική </a:t>
            </a:r>
            <a:r>
              <a:rPr lang="el-GR" sz="3700" dirty="0" smtClean="0">
                <a:latin typeface="Times New Roman" pitchFamily="18" charset="0"/>
                <a:cs typeface="Times New Roman" pitchFamily="18" charset="0"/>
              </a:rPr>
              <a:t>διάσταση.</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ΑΙΣΘΗΤΙΚΗ ΠΡΟΣΕΓΓΙΣΗ</a:t>
            </a:r>
            <a:endParaRPr lang="el-GR" b="1" dirty="0">
              <a:solidFill>
                <a:srgbClr val="FF0000"/>
              </a:solidFill>
            </a:endParaRPr>
          </a:p>
        </p:txBody>
      </p:sp>
      <p:sp>
        <p:nvSpPr>
          <p:cNvPr id="3" name="2 - Θέση περιεχομένου"/>
          <p:cNvSpPr>
            <a:spLocks noGrp="1"/>
          </p:cNvSpPr>
          <p:nvPr>
            <p:ph idx="1"/>
          </p:nvPr>
        </p:nvSpPr>
        <p:spPr/>
        <p:txBody>
          <a:bodyPr/>
          <a:lstStyle/>
          <a:p>
            <a:pPr>
              <a:buNone/>
            </a:pPr>
            <a:r>
              <a:rPr lang="el-GR" dirty="0" smtClean="0"/>
              <a:t>    Η γλώσσα και η στιχουργική μορφή των ποιημάτων του Καβάφη ήταν ιδιόρρυθμες και πρωτοποριακές για την εποχή. Τα βασικά χαρακτηριστικά τους είναι: </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Γλώσσα</a:t>
            </a:r>
            <a:endParaRPr lang="el-GR" b="1" dirty="0">
              <a:solidFill>
                <a:srgbClr val="FF0000"/>
              </a:solidFill>
            </a:endParaRPr>
          </a:p>
        </p:txBody>
      </p:sp>
      <p:sp>
        <p:nvSpPr>
          <p:cNvPr id="3" name="2 - Θέση περιεχομένου"/>
          <p:cNvSpPr>
            <a:spLocks noGrp="1"/>
          </p:cNvSpPr>
          <p:nvPr>
            <p:ph idx="1"/>
          </p:nvPr>
        </p:nvSpPr>
        <p:spPr/>
        <p:txBody>
          <a:bodyPr>
            <a:normAutofit fontScale="92500" lnSpcReduction="10000"/>
          </a:bodyPr>
          <a:lstStyle/>
          <a:p>
            <a:pPr>
              <a:buNone/>
            </a:pPr>
            <a:r>
              <a:rPr lang="el-GR" dirty="0" smtClean="0"/>
              <a:t>    Ιδιότυπη, ουδέτερη γλώσσα, σχεδόν πεζολογική, μακριά από τις ποιητικές συμβάσεις της εποχής. με στοιχεία της δημοτικής, της λόγιας γλώσσας (</a:t>
            </a:r>
            <a:r>
              <a:rPr lang="el-GR" b="1" dirty="0" smtClean="0"/>
              <a:t>μη </a:t>
            </a:r>
            <a:r>
              <a:rPr lang="el-GR" b="1" dirty="0" err="1" smtClean="0"/>
              <a:t>κινούντες</a:t>
            </a:r>
            <a:r>
              <a:rPr lang="el-GR" dirty="0" smtClean="0"/>
              <a:t>) καθώς και ιδιωματικών λέξεων και εκφράσεων (</a:t>
            </a:r>
            <a:r>
              <a:rPr lang="el-GR" b="1" dirty="0" smtClean="0"/>
              <a:t>φυλάγουν</a:t>
            </a:r>
            <a:r>
              <a:rPr lang="el-GR" dirty="0" smtClean="0"/>
              <a:t>) που οφείλονται στην καταγωγή του ποιητή από την Πόλη. Οι αρχαιοπρεπείς εκφράσεις που φαινομενικά δυσκολεύουν τη ροή του λόγου, δίνουν τη μεγαλοπρέπεια που αρμόζει σε ένα ποίημα με τέτοιο περιεχόμενο. </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Ο ποιητικός του λόγος </a:t>
            </a:r>
            <a:endParaRPr lang="el-GR" b="1" dirty="0">
              <a:solidFill>
                <a:srgbClr val="FF0000"/>
              </a:solidFill>
            </a:endParaRPr>
          </a:p>
        </p:txBody>
      </p:sp>
      <p:sp>
        <p:nvSpPr>
          <p:cNvPr id="3" name="2 - Θέση περιεχομένου"/>
          <p:cNvSpPr>
            <a:spLocks noGrp="1"/>
          </p:cNvSpPr>
          <p:nvPr>
            <p:ph idx="1"/>
          </p:nvPr>
        </p:nvSpPr>
        <p:spPr/>
        <p:txBody>
          <a:bodyPr>
            <a:normAutofit/>
          </a:bodyPr>
          <a:lstStyle/>
          <a:p>
            <a:pPr>
              <a:buNone/>
            </a:pPr>
            <a:r>
              <a:rPr lang="el-GR" i="1" dirty="0" smtClean="0"/>
              <a:t>    </a:t>
            </a:r>
            <a:r>
              <a:rPr lang="el-GR" dirty="0" smtClean="0"/>
              <a:t>Ο ποιητικός του λόγος είναι απλός, λιτός, πυκνός, επιγραμματικός, αντιρητορικός, </a:t>
            </a:r>
            <a:r>
              <a:rPr lang="el-GR" u="sng" dirty="0" smtClean="0"/>
              <a:t>πεζολογικός</a:t>
            </a:r>
            <a:r>
              <a:rPr lang="el-GR" dirty="0" smtClean="0"/>
              <a:t>, συνήθως </a:t>
            </a:r>
            <a:r>
              <a:rPr lang="el-GR" u="sng" dirty="0" smtClean="0"/>
              <a:t>χωρίς </a:t>
            </a:r>
            <a:r>
              <a:rPr lang="el-GR" dirty="0" smtClean="0"/>
              <a:t>διακοσμητικά επίθετα (όσα υπάρχουν έχουν πάντα ιδιαίτερη σημασία, δεν είναι ποτέ συμβατικά, κοσμητικά επίθετα) και λυρικές εκφράσεις. Στο λεξιλόγιο κυριαρχούν τα ουσιαστικά και τα επίθετα, ενώ σημαντική θέση έχουν οι ενεργητικές μετοχές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ΘΕΜΑΤΙΚΑ ΚΕΝΤΡΑ</a:t>
            </a:r>
            <a:endParaRPr lang="el-GR" b="1" dirty="0">
              <a:solidFill>
                <a:srgbClr val="FF0000"/>
              </a:solidFill>
            </a:endParaRPr>
          </a:p>
        </p:txBody>
      </p:sp>
      <p:sp>
        <p:nvSpPr>
          <p:cNvPr id="3" name="2 - Θέση περιεχομένου"/>
          <p:cNvSpPr>
            <a:spLocks noGrp="1"/>
          </p:cNvSpPr>
          <p:nvPr>
            <p:ph idx="1"/>
          </p:nvPr>
        </p:nvSpPr>
        <p:spPr/>
        <p:txBody>
          <a:bodyPr/>
          <a:lstStyle/>
          <a:p>
            <a:pPr lvl="0"/>
            <a:r>
              <a:rPr lang="el-GR" sz="3600" dirty="0">
                <a:latin typeface="Times New Roman" pitchFamily="18" charset="0"/>
                <a:cs typeface="Times New Roman" pitchFamily="18" charset="0"/>
              </a:rPr>
              <a:t>Τιµή σε αυτούς που αγωνίστηκαν και πέθαναν ηρωικά</a:t>
            </a:r>
          </a:p>
          <a:p>
            <a:pPr lvl="0"/>
            <a:r>
              <a:rPr lang="el-GR" sz="3600" dirty="0">
                <a:latin typeface="Times New Roman" pitchFamily="18" charset="0"/>
                <a:cs typeface="Times New Roman" pitchFamily="18" charset="0"/>
              </a:rPr>
              <a:t>Το ήθος και η υψηλή συναίσθηση του χρέους</a:t>
            </a:r>
          </a:p>
          <a:p>
            <a:pPr lvl="0"/>
            <a:r>
              <a:rPr lang="el-GR" sz="3600" dirty="0">
                <a:latin typeface="Times New Roman" pitchFamily="18" charset="0"/>
                <a:cs typeface="Times New Roman" pitchFamily="18" charset="0"/>
              </a:rPr>
              <a:t>Η υπέρβαση των ανθρωπίνων ορίων =&gt; ηρωισμός</a:t>
            </a:r>
            <a:r>
              <a:rPr lang="el-GR"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Στιχουργική</a:t>
            </a:r>
            <a:endParaRPr lang="el-GR" dirty="0">
              <a:solidFill>
                <a:srgbClr val="FF0000"/>
              </a:solidFill>
            </a:endParaRPr>
          </a:p>
        </p:txBody>
      </p:sp>
      <p:sp>
        <p:nvSpPr>
          <p:cNvPr id="3" name="2 - Θέση περιεχομένου"/>
          <p:cNvSpPr>
            <a:spLocks noGrp="1"/>
          </p:cNvSpPr>
          <p:nvPr>
            <p:ph idx="1"/>
          </p:nvPr>
        </p:nvSpPr>
        <p:spPr>
          <a:xfrm>
            <a:off x="457200" y="1142984"/>
            <a:ext cx="8229600" cy="4983179"/>
          </a:xfrm>
        </p:spPr>
        <p:txBody>
          <a:bodyPr>
            <a:normAutofit fontScale="77500" lnSpcReduction="20000"/>
          </a:bodyPr>
          <a:lstStyle/>
          <a:p>
            <a:pPr>
              <a:buNone/>
            </a:pPr>
            <a:endParaRPr lang="el-GR" dirty="0" smtClean="0"/>
          </a:p>
          <a:p>
            <a:pPr lvl="0"/>
            <a:r>
              <a:rPr lang="el-GR" dirty="0" smtClean="0"/>
              <a:t>Το ποίημα αποτελείται από δύο στροφές. Η πρώτη έχει δέκα στίχους και η δεύτερη τέσσερις. Κάθε στίχος αποτελείται από 11 συλλαβές.</a:t>
            </a:r>
          </a:p>
          <a:p>
            <a:r>
              <a:rPr lang="el-GR" dirty="0" smtClean="0"/>
              <a:t>Το μέτρο είναι συνήθως ιαμβικό.</a:t>
            </a:r>
          </a:p>
          <a:p>
            <a:pPr lvl="0"/>
            <a:r>
              <a:rPr lang="el-GR" dirty="0" smtClean="0"/>
              <a:t>Οι στίχοι δεν ομοιοκαταληκτούν μεταξύ τους.</a:t>
            </a:r>
          </a:p>
          <a:p>
            <a:pPr lvl="0"/>
            <a:r>
              <a:rPr lang="el-GR" dirty="0" smtClean="0"/>
              <a:t>Το νόημα του πρώτου στίχου ολοκληρώνεται στον δεύτερο και μερικές φορές και στον τρίτο (διασκελισμός) πχ. Τιμή σ’ εκείνους που στη ζωή τους / όρισαν και φυλάγουν Θερμοπύλες </a:t>
            </a:r>
          </a:p>
          <a:p>
            <a:r>
              <a:rPr lang="el-GR" dirty="0" smtClean="0"/>
              <a:t>Μερικές φορές απουσιάζει η </a:t>
            </a:r>
            <a:r>
              <a:rPr lang="el-GR" b="1" dirty="0" smtClean="0"/>
              <a:t>στίξη</a:t>
            </a:r>
            <a:r>
              <a:rPr lang="el-GR" dirty="0" smtClean="0"/>
              <a:t>. Άλλες όμως φορές η στίξη παίζει σημαντικό ρόλο (πχ. ειρωνεία, σκηνοθετικές οδηγίες απαγγελίας, όπως χαμήλωμα φωνής όταν έχουμε παρένθεση).</a:t>
            </a:r>
          </a:p>
          <a:p>
            <a:pPr lvl="0"/>
            <a:endParaRPr lang="el-GR" dirty="0" smtClean="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Ύφος</a:t>
            </a:r>
            <a:endParaRPr lang="el-GR" dirty="0">
              <a:solidFill>
                <a:srgbClr val="FF0000"/>
              </a:solidFill>
            </a:endParaRPr>
          </a:p>
        </p:txBody>
      </p:sp>
      <p:sp>
        <p:nvSpPr>
          <p:cNvPr id="3" name="2 - Θέση περιεχομένου"/>
          <p:cNvSpPr>
            <a:spLocks noGrp="1"/>
          </p:cNvSpPr>
          <p:nvPr>
            <p:ph idx="1"/>
          </p:nvPr>
        </p:nvSpPr>
        <p:spPr/>
        <p:txBody>
          <a:bodyPr>
            <a:normAutofit fontScale="92500" lnSpcReduction="20000"/>
          </a:bodyPr>
          <a:lstStyle/>
          <a:p>
            <a:pPr>
              <a:buNone/>
            </a:pPr>
            <a:r>
              <a:rPr lang="el-GR" b="1" dirty="0" smtClean="0"/>
              <a:t/>
            </a:r>
            <a:br>
              <a:rPr lang="el-GR" b="1" dirty="0" smtClean="0"/>
            </a:br>
            <a:r>
              <a:rPr lang="el-GR" dirty="0" smtClean="0"/>
              <a:t>Το ύφος του ποιήματος είναι </a:t>
            </a:r>
            <a:r>
              <a:rPr lang="el-GR" b="1" dirty="0" smtClean="0"/>
              <a:t>διδακτικό</a:t>
            </a:r>
            <a:r>
              <a:rPr lang="el-GR" dirty="0" smtClean="0"/>
              <a:t>. Με λιτές και σαφείς εκφράσεις ο ποιητής προσπαθεί να αποδώσει το χαρακτήρα αυτών που επιδεικνύουν θάρρος, γενναιότητα και αποφασιστικότητα στη ζωή τους. Ωστόσο, στο τέλος του ποιήματος προσδίδεται τραγικότητα στο ύφος όταν γίνεται λόγος για την αποτυχία των αγώνων.</a:t>
            </a:r>
            <a:br>
              <a:rPr lang="el-GR" dirty="0" smtClean="0"/>
            </a:br>
            <a:r>
              <a:rPr lang="el-GR" dirty="0" smtClean="0"/>
              <a:t/>
            </a:r>
            <a:br>
              <a:rPr lang="el-GR" dirty="0" smtClean="0"/>
            </a:b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b="1" dirty="0" smtClean="0">
                <a:solidFill>
                  <a:srgbClr val="FF0000"/>
                </a:solidFill>
              </a:rPr>
              <a:t>Τεχνική</a:t>
            </a:r>
            <a:br>
              <a:rPr lang="el-GR" b="1" dirty="0" smtClean="0">
                <a:solidFill>
                  <a:srgbClr val="FF0000"/>
                </a:solidFill>
              </a:rPr>
            </a:br>
            <a:endParaRPr lang="el-GR" b="1" dirty="0">
              <a:solidFill>
                <a:srgbClr val="FF0000"/>
              </a:solidFill>
            </a:endParaRPr>
          </a:p>
        </p:txBody>
      </p:sp>
      <p:sp>
        <p:nvSpPr>
          <p:cNvPr id="3" name="2 - Θέση περιεχομένου"/>
          <p:cNvSpPr>
            <a:spLocks noGrp="1"/>
          </p:cNvSpPr>
          <p:nvPr>
            <p:ph idx="1"/>
          </p:nvPr>
        </p:nvSpPr>
        <p:spPr/>
        <p:txBody>
          <a:bodyPr>
            <a:normAutofit lnSpcReduction="10000"/>
          </a:bodyPr>
          <a:lstStyle/>
          <a:p>
            <a:r>
              <a:rPr lang="el-GR" dirty="0" smtClean="0"/>
              <a:t>Το ποίημα ακολουθεί την τεχνοτροπία του    συμβολισμού. </a:t>
            </a:r>
          </a:p>
          <a:p>
            <a:r>
              <a:rPr lang="el-GR" dirty="0" smtClean="0"/>
              <a:t> Έχει τη μορφή διδακτικού μονολόγου που εκφωνείται από έναν ομιλητή, ενώ ο ποιητής δε συμμετέχει στα ποιητικά δρώμενα. </a:t>
            </a:r>
          </a:p>
          <a:p>
            <a:r>
              <a:rPr lang="el-GR" dirty="0" smtClean="0"/>
              <a:t>Ο ομιλητής μιλάει με την προοπτική του σήμερα. </a:t>
            </a:r>
          </a:p>
          <a:p>
            <a:r>
              <a:rPr lang="el-GR" dirty="0" smtClean="0"/>
              <a:t>Η παρένθεση του στίχου 12 έχει εμφατικό χαρακτήρα.</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Εκφραστικά μέσα </a:t>
            </a:r>
            <a:endParaRPr lang="el-GR" b="1" dirty="0">
              <a:solidFill>
                <a:srgbClr val="FF0000"/>
              </a:solidFill>
            </a:endParaRPr>
          </a:p>
        </p:txBody>
      </p:sp>
      <p:sp>
        <p:nvSpPr>
          <p:cNvPr id="3" name="2 - Θέση περιεχομένου"/>
          <p:cNvSpPr>
            <a:spLocks noGrp="1"/>
          </p:cNvSpPr>
          <p:nvPr>
            <p:ph idx="1"/>
          </p:nvPr>
        </p:nvSpPr>
        <p:spPr/>
        <p:txBody>
          <a:bodyPr>
            <a:normAutofit fontScale="92500" lnSpcReduction="10000"/>
          </a:bodyPr>
          <a:lstStyle/>
          <a:p>
            <a:pPr>
              <a:buNone/>
            </a:pPr>
            <a:r>
              <a:rPr lang="el-GR" dirty="0" smtClean="0"/>
              <a:t>   Ελάχιστα είναι τα εκφραστικά μέσα του ποιήματος:                                                                                  </a:t>
            </a:r>
            <a:r>
              <a:rPr lang="el-GR" b="1" u="sng" dirty="0" smtClean="0"/>
              <a:t>Μεταφορές</a:t>
            </a:r>
            <a:r>
              <a:rPr lang="el-GR" dirty="0" smtClean="0"/>
              <a:t>: «όρισαν και φυλάγουν Θερμοπύλες», «ο Εφιάλτης στο τέλος θα φανεί», «οι Μήδοι επιτέλους θα διαβούνε»</a:t>
            </a:r>
          </a:p>
          <a:p>
            <a:pPr>
              <a:buNone/>
            </a:pPr>
            <a:r>
              <a:rPr lang="el-GR" dirty="0" smtClean="0"/>
              <a:t>    </a:t>
            </a:r>
            <a:r>
              <a:rPr lang="el-GR" b="1" u="sng" dirty="0" smtClean="0"/>
              <a:t>Επαναλήψεις</a:t>
            </a:r>
            <a:r>
              <a:rPr lang="el-GR" dirty="0" smtClean="0"/>
              <a:t>: «προβλέπουν-</a:t>
            </a:r>
            <a:r>
              <a:rPr lang="el-GR" dirty="0" err="1" smtClean="0"/>
              <a:t>προβλέπου</a:t>
            </a:r>
            <a:r>
              <a:rPr lang="el-GR" dirty="0" smtClean="0"/>
              <a:t>ν», «</a:t>
            </a:r>
            <a:r>
              <a:rPr lang="el-GR" dirty="0" err="1" smtClean="0"/>
              <a:t>παλ’</a:t>
            </a:r>
            <a:r>
              <a:rPr lang="el-GR" dirty="0" smtClean="0"/>
              <a:t>-πάλι», «στο τέλος-επί τέλους»</a:t>
            </a:r>
          </a:p>
          <a:p>
            <a:pPr>
              <a:buNone/>
            </a:pPr>
            <a:r>
              <a:rPr lang="el-GR" dirty="0" smtClean="0"/>
              <a:t>    </a:t>
            </a:r>
            <a:r>
              <a:rPr lang="el-GR" b="1" u="sng" dirty="0" smtClean="0"/>
              <a:t>Αντίθεση</a:t>
            </a:r>
            <a:r>
              <a:rPr lang="el-GR" dirty="0" smtClean="0"/>
              <a:t>: «</a:t>
            </a:r>
            <a:r>
              <a:rPr lang="el-GR" b="1" dirty="0" smtClean="0"/>
              <a:t>γενναίοι</a:t>
            </a:r>
            <a:r>
              <a:rPr lang="el-GR" dirty="0" smtClean="0"/>
              <a:t> οσάκις είναι πλούσιοι, κι όταν είναι πτωχοί, </a:t>
            </a:r>
            <a:r>
              <a:rPr lang="el-GR" dirty="0" err="1" smtClean="0"/>
              <a:t>παλ</a:t>
            </a:r>
            <a:r>
              <a:rPr lang="el-GR" dirty="0" smtClean="0"/>
              <a:t>’ εις μικρόν </a:t>
            </a:r>
            <a:r>
              <a:rPr lang="el-GR" b="1" dirty="0" smtClean="0"/>
              <a:t>γενναίοι</a:t>
            </a:r>
            <a:r>
              <a:rPr lang="el-GR" dirty="0" smtClean="0"/>
              <a:t>»</a:t>
            </a:r>
          </a:p>
          <a:p>
            <a:pPr>
              <a:buNone/>
            </a:pPr>
            <a:r>
              <a:rPr lang="el-GR" dirty="0" smtClean="0"/>
              <a:t>    </a:t>
            </a:r>
            <a:r>
              <a:rPr lang="el-GR" b="1" u="sng" dirty="0" smtClean="0"/>
              <a:t>Σχήμα κύκλου</a:t>
            </a:r>
            <a:r>
              <a:rPr lang="el-GR" dirty="0" smtClean="0"/>
              <a:t>: «γενναίοι-γενναίοι»</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Συμπέρασμα </a:t>
            </a:r>
            <a:endParaRPr lang="el-GR" b="1" dirty="0">
              <a:solidFill>
                <a:srgbClr val="FF0000"/>
              </a:solidFill>
            </a:endParaRPr>
          </a:p>
        </p:txBody>
      </p:sp>
      <p:sp>
        <p:nvSpPr>
          <p:cNvPr id="3" name="2 - Θέση περιεχομένου"/>
          <p:cNvSpPr>
            <a:spLocks noGrp="1"/>
          </p:cNvSpPr>
          <p:nvPr>
            <p:ph idx="1"/>
          </p:nvPr>
        </p:nvSpPr>
        <p:spPr/>
        <p:txBody>
          <a:bodyPr>
            <a:normAutofit lnSpcReduction="10000"/>
          </a:bodyPr>
          <a:lstStyle/>
          <a:p>
            <a:r>
              <a:rPr lang="el-GR" dirty="0" smtClean="0"/>
              <a:t>Οι άνθρωποι αυτοί που θέλει να τιμήσει ο ποιητής, παρά το γεγονός ότι είναι αφοσιωμένοι στην υπεράσπιση των αρχών τους και παραμένουν πάντοτε ειλικρινείς, </a:t>
            </a:r>
            <a:r>
              <a:rPr lang="el-GR" u="sng" dirty="0" smtClean="0"/>
              <a:t>δεν μισούν</a:t>
            </a:r>
            <a:r>
              <a:rPr lang="el-GR" dirty="0" smtClean="0"/>
              <a:t>, δεν μνησικακούν απέναντι στους ανθρώπους που καταφεύγουν στο ψέμα. Οι ηρωικοί άνθρωποι που επαινεί ο ποιητής </a:t>
            </a:r>
            <a:r>
              <a:rPr lang="el-GR" u="sng" dirty="0" smtClean="0"/>
              <a:t>έχουν τη δυνατότητα να κατανοήσουν πως ο αγώνας που οι ίδιοι δίνουν είναι δύσκολος και δεν είναι εφικτός για όλους</a:t>
            </a:r>
            <a:r>
              <a:rPr lang="el-GR" dirty="0" smtClean="0"/>
              <a:t>.</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Συμπέρασμα</a:t>
            </a:r>
            <a:endParaRPr lang="el-GR" b="1" dirty="0">
              <a:solidFill>
                <a:srgbClr val="FF0000"/>
              </a:solidFill>
            </a:endParaRPr>
          </a:p>
        </p:txBody>
      </p:sp>
      <p:sp>
        <p:nvSpPr>
          <p:cNvPr id="3" name="2 - Θέση περιεχομένου"/>
          <p:cNvSpPr>
            <a:spLocks noGrp="1"/>
          </p:cNvSpPr>
          <p:nvPr>
            <p:ph idx="1"/>
          </p:nvPr>
        </p:nvSpPr>
        <p:spPr/>
        <p:txBody>
          <a:bodyPr>
            <a:normAutofit fontScale="92500" lnSpcReduction="10000"/>
          </a:bodyPr>
          <a:lstStyle/>
          <a:p>
            <a:pPr>
              <a:buNone/>
            </a:pPr>
            <a:r>
              <a:rPr lang="el-GR" smtClean="0"/>
              <a:t>    Κατανοούν</a:t>
            </a:r>
            <a:r>
              <a:rPr lang="el-GR" dirty="0" smtClean="0"/>
              <a:t>, δηλαδή, πως πολλοί άνθρωποι γύρω τους δεν έχουν την ηθική και ψυχική δύναμη να δώσουν έναν ανάλογο αγώνα, γι’ αυτό και αποδέχονται εκείνους που κάνουν λάθη, ψεύδονται και αμαρτάνουν. Το ηθικό μεγαλείο ενός ανθρώπου, άλλωστε, γίνεται εμφανές όχι μόνο από το πόσο αυστηρός μπορεί να είναι απέναντι στον εαυτό του, αλλά και από την κατανόηση που δείχνει στις αδυναμίες και τα ελαττώματα των συνανθρώπων του.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ΚΥΡΙΑ ΙΔΕΑ </a:t>
            </a:r>
            <a:endParaRPr lang="el-GR" b="1" dirty="0">
              <a:solidFill>
                <a:srgbClr val="FF0000"/>
              </a:solidFill>
            </a:endParaRPr>
          </a:p>
        </p:txBody>
      </p:sp>
      <p:sp>
        <p:nvSpPr>
          <p:cNvPr id="3" name="2 - Θέση περιεχομένου"/>
          <p:cNvSpPr>
            <a:spLocks noGrp="1"/>
          </p:cNvSpPr>
          <p:nvPr>
            <p:ph idx="1"/>
          </p:nvPr>
        </p:nvSpPr>
        <p:spPr/>
        <p:txBody>
          <a:bodyPr/>
          <a:lstStyle/>
          <a:p>
            <a:r>
              <a:rPr lang="el-GR" sz="3600" dirty="0" smtClean="0">
                <a:latin typeface="Times New Roman" pitchFamily="18" charset="0"/>
                <a:cs typeface="Times New Roman" pitchFamily="18" charset="0"/>
              </a:rPr>
              <a:t>Η σημαντική ιδέα που προβάλλει το ποίημα είναι η ασυμβίβαστη υπεράσπιση των ηθικών αρχών και ιδανικών της ελευθερίας, της αξιοπρέπειας και του αυτοσεβασμού του ανθρώπου απέναντι σε δυνάμεις που μπορούν να τον καταβάλουν, αλλά όχι να τον νικήσουν.</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«Θερμοπύλες»</a:t>
            </a:r>
            <a:endParaRPr lang="el-GR" b="1" dirty="0">
              <a:solidFill>
                <a:srgbClr val="FF0000"/>
              </a:solidFill>
            </a:endParaRPr>
          </a:p>
        </p:txBody>
      </p:sp>
      <p:sp>
        <p:nvSpPr>
          <p:cNvPr id="3" name="2 - Θέση περιεχομένου"/>
          <p:cNvSpPr>
            <a:spLocks noGrp="1"/>
          </p:cNvSpPr>
          <p:nvPr>
            <p:ph idx="1"/>
          </p:nvPr>
        </p:nvSpPr>
        <p:spPr/>
        <p:txBody>
          <a:bodyPr>
            <a:normAutofit/>
          </a:bodyPr>
          <a:lstStyle/>
          <a:p>
            <a:r>
              <a:rPr lang="el-GR" sz="3600" dirty="0" smtClean="0">
                <a:latin typeface="Times New Roman" pitchFamily="18" charset="0"/>
                <a:cs typeface="Times New Roman" pitchFamily="18" charset="0"/>
              </a:rPr>
              <a:t>Ο Καβάφης έγραψε το ποίημα «Θερμοπύλες» το 1903, το ύφος και το περιεχόμενο του οποίου θυμίζει αρχαίο επίγραμμα.</a:t>
            </a:r>
            <a:endParaRPr lang="el-GR"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ΕΝΟΤΗΤΕΣ</a:t>
            </a:r>
            <a:endParaRPr lang="el-GR" b="1" dirty="0">
              <a:solidFill>
                <a:srgbClr val="FF0000"/>
              </a:solidFill>
            </a:endParaRPr>
          </a:p>
        </p:txBody>
      </p:sp>
      <p:sp>
        <p:nvSpPr>
          <p:cNvPr id="3" name="2 - Θέση περιεχομένου"/>
          <p:cNvSpPr>
            <a:spLocks noGrp="1"/>
          </p:cNvSpPr>
          <p:nvPr>
            <p:ph idx="1"/>
          </p:nvPr>
        </p:nvSpPr>
        <p:spPr/>
        <p:txBody>
          <a:bodyPr>
            <a:normAutofit fontScale="92500" lnSpcReduction="10000"/>
          </a:bodyPr>
          <a:lstStyle/>
          <a:p>
            <a:pPr lvl="0"/>
            <a:r>
              <a:rPr lang="el-GR" i="1" u="sng" dirty="0"/>
              <a:t>1η ενότητα στίχοι</a:t>
            </a:r>
            <a:r>
              <a:rPr lang="el-GR" u="sng" dirty="0"/>
              <a:t> </a:t>
            </a:r>
            <a:r>
              <a:rPr lang="el-GR" i="1" u="sng" dirty="0"/>
              <a:t>1-2</a:t>
            </a:r>
            <a:r>
              <a:rPr lang="el-GR" dirty="0"/>
              <a:t>: "Τιμή σ' εκείνους ... Θερμοπύλες": Η τιμή που οφείλουμε σε εκείνους που μένουν πιστοί στο χρέος τους.</a:t>
            </a:r>
          </a:p>
          <a:p>
            <a:pPr lvl="0"/>
            <a:r>
              <a:rPr lang="el-GR" i="1" u="sng" dirty="0"/>
              <a:t>2η ενότητα στίχοι 3-10</a:t>
            </a:r>
            <a:r>
              <a:rPr lang="el-GR" i="1" dirty="0"/>
              <a:t>: </a:t>
            </a:r>
            <a:r>
              <a:rPr lang="el-GR" dirty="0"/>
              <a:t>"Ποτέ από το χρέος ... για τους ψευδομένους": Τα χαρακτηριστικά των ανθρώπων που υπηρετούν έναν ανώτατο σκοπό.</a:t>
            </a:r>
          </a:p>
          <a:p>
            <a:pPr lvl="0"/>
            <a:r>
              <a:rPr lang="el-GR" i="1" u="sng" dirty="0"/>
              <a:t>3η ενότητα στίχοι 11-14</a:t>
            </a:r>
            <a:r>
              <a:rPr lang="el-GR" dirty="0"/>
              <a:t> "Και περισσότερη τιμή ...  θα διαβούνε":  Η πίστη σε αυτό το σκοπό και η γενναιότητα ακόμη και στην περίπτωση αποτυχίας. </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rgbClr val="FF0000"/>
                </a:solidFill>
              </a:rPr>
              <a:t>Σε ποιους αναφέρεται ο πληθυντικός του πρώτου στίχου; </a:t>
            </a:r>
            <a:endParaRPr lang="el-GR" b="1" dirty="0">
              <a:solidFill>
                <a:srgbClr val="FF0000"/>
              </a:solidFill>
            </a:endParaRPr>
          </a:p>
        </p:txBody>
      </p:sp>
      <p:sp>
        <p:nvSpPr>
          <p:cNvPr id="3" name="2 - Θέση περιεχομένου"/>
          <p:cNvSpPr>
            <a:spLocks noGrp="1"/>
          </p:cNvSpPr>
          <p:nvPr>
            <p:ph idx="1"/>
          </p:nvPr>
        </p:nvSpPr>
        <p:spPr/>
        <p:txBody>
          <a:bodyPr>
            <a:normAutofit fontScale="92500"/>
          </a:bodyPr>
          <a:lstStyle/>
          <a:p>
            <a:pPr>
              <a:buNone/>
            </a:pPr>
            <a:r>
              <a:rPr lang="el-GR" dirty="0" smtClean="0"/>
              <a:t>    </a:t>
            </a:r>
            <a:r>
              <a:rPr lang="el-GR" dirty="0" smtClean="0">
                <a:latin typeface="Times New Roman" pitchFamily="18" charset="0"/>
                <a:cs typeface="Times New Roman" pitchFamily="18" charset="0"/>
              </a:rPr>
              <a:t>Ένα </a:t>
            </a:r>
            <a:r>
              <a:rPr lang="el-GR" dirty="0">
                <a:latin typeface="Times New Roman" pitchFamily="18" charset="0"/>
                <a:cs typeface="Times New Roman" pitchFamily="18" charset="0"/>
              </a:rPr>
              <a:t>ποίημα για τη θυσία των </a:t>
            </a:r>
            <a:r>
              <a:rPr lang="el-GR" dirty="0" smtClean="0">
                <a:latin typeface="Times New Roman" pitchFamily="18" charset="0"/>
                <a:cs typeface="Times New Roman" pitchFamily="18" charset="0"/>
              </a:rPr>
              <a:t>Σπαρτιατών </a:t>
            </a:r>
            <a:r>
              <a:rPr lang="el-GR" dirty="0">
                <a:latin typeface="Times New Roman" pitchFamily="18" charset="0"/>
                <a:cs typeface="Times New Roman" pitchFamily="18" charset="0"/>
              </a:rPr>
              <a:t>χωρίς τους </a:t>
            </a:r>
            <a:r>
              <a:rPr lang="el-GR" dirty="0" smtClean="0">
                <a:latin typeface="Times New Roman" pitchFamily="18" charset="0"/>
                <a:cs typeface="Times New Roman" pitchFamily="18" charset="0"/>
              </a:rPr>
              <a:t>Σπαρτιάτες! Το </a:t>
            </a:r>
            <a:r>
              <a:rPr lang="el-GR" dirty="0">
                <a:latin typeface="Times New Roman" pitchFamily="18" charset="0"/>
                <a:cs typeface="Times New Roman" pitchFamily="18" charset="0"/>
              </a:rPr>
              <a:t>ενδιαφέρον του ποιητή </a:t>
            </a:r>
            <a:r>
              <a:rPr lang="el-GR" b="1" dirty="0" smtClean="0">
                <a:latin typeface="Times New Roman" pitchFamily="18" charset="0"/>
                <a:cs typeface="Times New Roman" pitchFamily="18" charset="0"/>
              </a:rPr>
              <a:t>στρέφεται </a:t>
            </a:r>
            <a:r>
              <a:rPr lang="el-GR" b="1" dirty="0">
                <a:latin typeface="Times New Roman" pitchFamily="18" charset="0"/>
                <a:cs typeface="Times New Roman" pitchFamily="18" charset="0"/>
              </a:rPr>
              <a:t>στη θυσία </a:t>
            </a:r>
            <a:r>
              <a:rPr lang="el-GR" dirty="0">
                <a:latin typeface="Times New Roman" pitchFamily="18" charset="0"/>
                <a:cs typeface="Times New Roman" pitchFamily="18" charset="0"/>
              </a:rPr>
              <a:t>και όχι στα πρόσωπα. </a:t>
            </a:r>
            <a:endParaRPr lang="el-GR" dirty="0" smtClean="0">
              <a:latin typeface="Times New Roman" pitchFamily="18" charset="0"/>
              <a:cs typeface="Times New Roman" pitchFamily="18" charset="0"/>
            </a:endParaRPr>
          </a:p>
          <a:p>
            <a:pPr>
              <a:buNone/>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   Ο </a:t>
            </a:r>
            <a:r>
              <a:rPr lang="el-GR" dirty="0">
                <a:latin typeface="Times New Roman" pitchFamily="18" charset="0"/>
                <a:cs typeface="Times New Roman" pitchFamily="18" charset="0"/>
              </a:rPr>
              <a:t>πληθυντικός μας αναγκάζει να ξεχάσουμε τελείως και τον αρχηγό τους που έχει συνδέσει το όνομά του με τις Θερμοπύλες. Ο Καβάφης μιλάει για </a:t>
            </a:r>
            <a:r>
              <a:rPr lang="el-GR" b="1" dirty="0">
                <a:latin typeface="Times New Roman" pitchFamily="18" charset="0"/>
                <a:cs typeface="Times New Roman" pitchFamily="18" charset="0"/>
              </a:rPr>
              <a:t>ανώνυμους καθημερινούς ανθρώπους που επιλέγουν να θυσιάσουν τη ζωή τους για να υπερασπιστούν τις αξίες τους.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ό</a:t>
            </a:r>
            <a:r>
              <a:rPr lang="el-GR" b="1" dirty="0" smtClean="0">
                <a:solidFill>
                  <a:srgbClr val="FF0000"/>
                </a:solidFill>
              </a:rPr>
              <a:t>ρισαν </a:t>
            </a:r>
            <a:r>
              <a:rPr lang="el-GR" b="1" u="sng" dirty="0">
                <a:solidFill>
                  <a:srgbClr val="FF0000"/>
                </a:solidFill>
              </a:rPr>
              <a:t>και</a:t>
            </a:r>
            <a:r>
              <a:rPr lang="el-GR" b="1" dirty="0">
                <a:solidFill>
                  <a:srgbClr val="FF0000"/>
                </a:solidFill>
              </a:rPr>
              <a:t> φυλάγουν</a:t>
            </a:r>
          </a:p>
        </p:txBody>
      </p:sp>
      <p:sp>
        <p:nvSpPr>
          <p:cNvPr id="3" name="2 - Θέση περιεχομένου"/>
          <p:cNvSpPr>
            <a:spLocks noGrp="1"/>
          </p:cNvSpPr>
          <p:nvPr>
            <p:ph idx="1"/>
          </p:nvPr>
        </p:nvSpPr>
        <p:spPr>
          <a:xfrm>
            <a:off x="457200" y="1214422"/>
            <a:ext cx="8229600" cy="4911741"/>
          </a:xfrm>
        </p:spPr>
        <p:txBody>
          <a:bodyPr>
            <a:noAutofit/>
          </a:bodyPr>
          <a:lstStyle/>
          <a:p>
            <a:pPr>
              <a:buNone/>
            </a:pPr>
            <a:r>
              <a:rPr lang="el-GR" sz="2600" dirty="0" smtClean="0">
                <a:latin typeface="Times New Roman" pitchFamily="18" charset="0"/>
                <a:cs typeface="Times New Roman" pitchFamily="18" charset="0"/>
              </a:rPr>
              <a:t>     Μπορεί </a:t>
            </a:r>
            <a:r>
              <a:rPr lang="el-GR" sz="2600" dirty="0">
                <a:latin typeface="Times New Roman" pitchFamily="18" charset="0"/>
                <a:cs typeface="Times New Roman" pitchFamily="18" charset="0"/>
              </a:rPr>
              <a:t>το «και» εδώ να έχει τη σημασία του «να»: όρισαν να φυλάγουν. </a:t>
            </a:r>
            <a:endParaRPr lang="el-GR" sz="2600" dirty="0" smtClean="0">
              <a:latin typeface="Times New Roman" pitchFamily="18" charset="0"/>
              <a:cs typeface="Times New Roman" pitchFamily="18" charset="0"/>
            </a:endParaRPr>
          </a:p>
          <a:p>
            <a:pPr>
              <a:buNone/>
            </a:pPr>
            <a:r>
              <a:rPr lang="el-GR" sz="2600" dirty="0">
                <a:latin typeface="Times New Roman" pitchFamily="18" charset="0"/>
                <a:cs typeface="Times New Roman" pitchFamily="18" charset="0"/>
              </a:rPr>
              <a:t> </a:t>
            </a:r>
            <a:r>
              <a:rPr lang="el-GR" sz="2600" dirty="0" smtClean="0">
                <a:latin typeface="Times New Roman" pitchFamily="18" charset="0"/>
                <a:cs typeface="Times New Roman" pitchFamily="18" charset="0"/>
              </a:rPr>
              <a:t>   Γιατί </a:t>
            </a:r>
            <a:r>
              <a:rPr lang="el-GR" sz="2600" dirty="0">
                <a:latin typeface="Times New Roman" pitchFamily="18" charset="0"/>
                <a:cs typeface="Times New Roman" pitchFamily="18" charset="0"/>
              </a:rPr>
              <a:t>όμως ο Καβάφης επιλέγει το και;</a:t>
            </a:r>
            <a:br>
              <a:rPr lang="el-GR" sz="2600" dirty="0">
                <a:latin typeface="Times New Roman" pitchFamily="18" charset="0"/>
                <a:cs typeface="Times New Roman" pitchFamily="18" charset="0"/>
              </a:rPr>
            </a:br>
            <a:r>
              <a:rPr lang="el-GR" sz="2600" dirty="0">
                <a:latin typeface="Times New Roman" pitchFamily="18" charset="0"/>
                <a:cs typeface="Times New Roman" pitchFamily="18" charset="0"/>
              </a:rPr>
              <a:t>Δύο διαφορετικές καταστάσεις, </a:t>
            </a:r>
            <a:r>
              <a:rPr lang="el-GR" sz="2600" u="sng" dirty="0">
                <a:latin typeface="Times New Roman" pitchFamily="18" charset="0"/>
                <a:cs typeface="Times New Roman" pitchFamily="18" charset="0"/>
              </a:rPr>
              <a:t>η θεωρία και η πράξη </a:t>
            </a:r>
            <a:r>
              <a:rPr lang="el-GR" sz="2600" b="1" dirty="0">
                <a:latin typeface="Times New Roman" pitchFamily="18" charset="0"/>
                <a:cs typeface="Times New Roman" pitchFamily="18" charset="0"/>
              </a:rPr>
              <a:t>: οι άνθρωποι οι οποίοι πιστεύουν στον αγώνα για την υπεράσπιση των αξιών τους</a:t>
            </a:r>
            <a:r>
              <a:rPr lang="el-GR" sz="2600" dirty="0">
                <a:latin typeface="Times New Roman" pitchFamily="18" charset="0"/>
                <a:cs typeface="Times New Roman" pitchFamily="18" charset="0"/>
              </a:rPr>
              <a:t> και </a:t>
            </a:r>
            <a:r>
              <a:rPr lang="el-GR" sz="2600" b="1" dirty="0">
                <a:latin typeface="Times New Roman" pitchFamily="18" charset="0"/>
                <a:cs typeface="Times New Roman" pitchFamily="18" charset="0"/>
              </a:rPr>
              <a:t>αυτοί οι οποίοι αγωνίζονται καθημερινά. </a:t>
            </a:r>
            <a:r>
              <a:rPr lang="el-GR" sz="2600" dirty="0" smtClean="0">
                <a:latin typeface="Times New Roman" pitchFamily="18" charset="0"/>
                <a:cs typeface="Times New Roman" pitchFamily="18" charset="0"/>
              </a:rPr>
              <a:t>Τιμή </a:t>
            </a:r>
            <a:r>
              <a:rPr lang="el-GR" sz="2600" dirty="0">
                <a:latin typeface="Times New Roman" pitchFamily="18" charset="0"/>
                <a:cs typeface="Times New Roman" pitchFamily="18" charset="0"/>
              </a:rPr>
              <a:t>πρέπει σ’ αυτούς που κάνουν και τα δύο</a:t>
            </a:r>
            <a:r>
              <a:rPr lang="el-GR" sz="2600" dirty="0" smtClean="0">
                <a:latin typeface="Times New Roman" pitchFamily="18" charset="0"/>
                <a:cs typeface="Times New Roman" pitchFamily="18" charset="0"/>
              </a:rPr>
              <a:t>. Το </a:t>
            </a:r>
            <a:r>
              <a:rPr lang="el-GR" sz="2600" b="1" u="sng" dirty="0">
                <a:latin typeface="Times New Roman" pitchFamily="18" charset="0"/>
                <a:cs typeface="Times New Roman" pitchFamily="18" charset="0"/>
              </a:rPr>
              <a:t>και</a:t>
            </a:r>
            <a:r>
              <a:rPr lang="el-GR" sz="2600" dirty="0">
                <a:latin typeface="Times New Roman" pitchFamily="18" charset="0"/>
                <a:cs typeface="Times New Roman" pitchFamily="18" charset="0"/>
              </a:rPr>
              <a:t> λοιπόν συνδέει τα δύο ρήματα και φτιάχνει </a:t>
            </a:r>
            <a:r>
              <a:rPr lang="el-GR" sz="2600" b="1" dirty="0">
                <a:latin typeface="Times New Roman" pitchFamily="18" charset="0"/>
                <a:cs typeface="Times New Roman" pitchFamily="18" charset="0"/>
              </a:rPr>
              <a:t>ένα πρότυπο ζωής</a:t>
            </a:r>
            <a:r>
              <a:rPr lang="el-GR" sz="2600" dirty="0">
                <a:latin typeface="Times New Roman" pitchFamily="18" charset="0"/>
                <a:cs typeface="Times New Roman" pitchFamily="18" charset="0"/>
              </a:rPr>
              <a:t>. Τιμή θα πρέπει να αποδίδουμε στους ανθρώπους που αυτά που πιστεύουν τα κάνουν και πράξη. </a:t>
            </a:r>
            <a:r>
              <a:rPr lang="el-GR" sz="2600" u="sng" dirty="0" smtClean="0">
                <a:latin typeface="Times New Roman" pitchFamily="18" charset="0"/>
                <a:cs typeface="Times New Roman" pitchFamily="18" charset="0"/>
              </a:rPr>
              <a:t>Όχι μόνο </a:t>
            </a:r>
            <a:r>
              <a:rPr lang="el-GR" sz="2600" u="sng" dirty="0">
                <a:latin typeface="Times New Roman" pitchFamily="18" charset="0"/>
                <a:cs typeface="Times New Roman" pitchFamily="18" charset="0"/>
              </a:rPr>
              <a:t>όρισαν αλλά και φυλάγουν.</a:t>
            </a:r>
            <a:br>
              <a:rPr lang="el-GR" sz="2600" u="sng" dirty="0">
                <a:latin typeface="Times New Roman" pitchFamily="18" charset="0"/>
                <a:cs typeface="Times New Roman" pitchFamily="18" charset="0"/>
              </a:rPr>
            </a:br>
            <a:endParaRPr lang="el-GR" sz="2600" u="sng"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FF0000"/>
                </a:solidFill>
              </a:rPr>
              <a:t>«όρισαν – φυλάγουν»</a:t>
            </a:r>
            <a:endParaRPr lang="el-GR" b="1" dirty="0">
              <a:solidFill>
                <a:srgbClr val="FF0000"/>
              </a:solidFill>
            </a:endParaRPr>
          </a:p>
        </p:txBody>
      </p:sp>
      <p:sp>
        <p:nvSpPr>
          <p:cNvPr id="3" name="2 - Θέση περιεχομένου"/>
          <p:cNvSpPr>
            <a:spLocks noGrp="1"/>
          </p:cNvSpPr>
          <p:nvPr>
            <p:ph idx="1"/>
          </p:nvPr>
        </p:nvSpPr>
        <p:spPr/>
        <p:txBody>
          <a:bodyPr>
            <a:normAutofit fontScale="92500"/>
          </a:bodyPr>
          <a:lstStyle/>
          <a:p>
            <a:pPr>
              <a:buNone/>
            </a:pPr>
            <a:r>
              <a:rPr lang="el-GR" b="1" dirty="0" smtClean="0"/>
              <a:t>    </a:t>
            </a:r>
            <a:r>
              <a:rPr lang="el-GR" u="sng" dirty="0" smtClean="0"/>
              <a:t>Προσέξτε τους χρόνους των ρημάτων : όρισαν –φυλάγουν : ποιο σκοπό εξυπηρετεί , τι δηλώνεται με τη χρήση τους;</a:t>
            </a:r>
          </a:p>
          <a:p>
            <a:pPr>
              <a:buNone/>
            </a:pPr>
            <a:r>
              <a:rPr lang="el-GR" b="1" dirty="0" smtClean="0"/>
              <a:t>    Ο αόριστος </a:t>
            </a:r>
            <a:r>
              <a:rPr lang="el-GR" dirty="0" smtClean="0"/>
              <a:t>(όρισαν)</a:t>
            </a:r>
            <a:r>
              <a:rPr lang="el-GR" b="1" dirty="0" smtClean="0"/>
              <a:t> </a:t>
            </a:r>
            <a:r>
              <a:rPr lang="el-GR" dirty="0" smtClean="0"/>
              <a:t>δείχνει αποφασιστικότητα και συμπεριφορά που έχει τις ρίζες της στο παρελθόν και </a:t>
            </a:r>
            <a:r>
              <a:rPr lang="el-GR" b="1" dirty="0" smtClean="0"/>
              <a:t>ο ενεστώτας </a:t>
            </a:r>
            <a:r>
              <a:rPr lang="el-GR" dirty="0" smtClean="0"/>
              <a:t>(φυλάγουν) δείχνει διάρκεια στο παρόν και στο μέλλον και υπογραμμίζει ότι μένουν για πάντα συνειδητοί φύλακες των αξιών και κυρίως της ελευθερίας.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rgbClr val="FF0000"/>
                </a:solidFill>
                <a:latin typeface="Times New Roman" pitchFamily="18" charset="0"/>
                <a:cs typeface="Times New Roman" pitchFamily="18" charset="0"/>
              </a:rPr>
              <a:t>Τα ηθικά γνωρίσματα αυτών που υπερασπίζονται Θερμοπύλες</a:t>
            </a:r>
            <a:endParaRPr lang="el-GR" b="1" dirty="0">
              <a:solidFill>
                <a:srgbClr val="FF0000"/>
              </a:solidFill>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10000"/>
          </a:bodyPr>
          <a:lstStyle/>
          <a:p>
            <a:r>
              <a:rPr lang="el-GR" dirty="0" smtClean="0">
                <a:latin typeface="Times New Roman" pitchFamily="18" charset="0"/>
                <a:cs typeface="Times New Roman" pitchFamily="18" charset="0"/>
              </a:rPr>
              <a:t>Αισθάνονται </a:t>
            </a:r>
            <a:r>
              <a:rPr lang="el-GR" dirty="0">
                <a:latin typeface="Times New Roman" pitchFamily="18" charset="0"/>
                <a:cs typeface="Times New Roman" pitchFamily="18" charset="0"/>
              </a:rPr>
              <a:t>την ευθύνη του χρέους. (1-3</a:t>
            </a:r>
            <a:r>
              <a:rPr lang="el-GR" dirty="0" smtClean="0">
                <a:latin typeface="Times New Roman" pitchFamily="18" charset="0"/>
                <a:cs typeface="Times New Roman" pitchFamily="18" charset="0"/>
              </a:rPr>
              <a:t>)</a:t>
            </a:r>
          </a:p>
          <a:p>
            <a:r>
              <a:rPr lang="el-GR" dirty="0" smtClean="0">
                <a:latin typeface="Times New Roman" pitchFamily="18" charset="0"/>
                <a:cs typeface="Times New Roman" pitchFamily="18" charset="0"/>
              </a:rPr>
              <a:t>Είναι </a:t>
            </a:r>
            <a:r>
              <a:rPr lang="el-GR" dirty="0">
                <a:latin typeface="Times New Roman" pitchFamily="18" charset="0"/>
                <a:cs typeface="Times New Roman" pitchFamily="18" charset="0"/>
              </a:rPr>
              <a:t>δίκαιοι και απόλυτα υπεύθυνοι όσον αφορά τη δική τους δράση, αλλά δείχνουν λύπη κι  ευσπλαχνία στους συνανθρώπους τους.(4-5</a:t>
            </a:r>
            <a:r>
              <a:rPr lang="el-GR" dirty="0" smtClean="0">
                <a:latin typeface="Times New Roman" pitchFamily="18" charset="0"/>
                <a:cs typeface="Times New Roman" pitchFamily="18" charset="0"/>
              </a:rPr>
              <a:t>)</a:t>
            </a:r>
          </a:p>
          <a:p>
            <a:r>
              <a:rPr lang="el-GR" dirty="0" smtClean="0">
                <a:latin typeface="Times New Roman" pitchFamily="18" charset="0"/>
                <a:cs typeface="Times New Roman" pitchFamily="18" charset="0"/>
              </a:rPr>
              <a:t>Είναι </a:t>
            </a:r>
            <a:r>
              <a:rPr lang="el-GR" dirty="0">
                <a:latin typeface="Times New Roman" pitchFamily="18" charset="0"/>
                <a:cs typeface="Times New Roman" pitchFamily="18" charset="0"/>
              </a:rPr>
              <a:t>γενναιόδωροι (γενναίοι) και συνδράμουν </a:t>
            </a:r>
            <a:r>
              <a:rPr lang="el-GR" dirty="0" smtClean="0">
                <a:latin typeface="Times New Roman" pitchFamily="18" charset="0"/>
                <a:cs typeface="Times New Roman" pitchFamily="18" charset="0"/>
              </a:rPr>
              <a:t>όσους χρειάζονται βοήθεια, όσο μπορούν κάθε φορά, ανάλογα με την οικονομική τους δυνατότητα.(6-8)</a:t>
            </a:r>
          </a:p>
          <a:p>
            <a:r>
              <a:rPr lang="el-GR" dirty="0" smtClean="0">
                <a:latin typeface="Times New Roman" pitchFamily="18" charset="0"/>
                <a:cs typeface="Times New Roman" pitchFamily="18" charset="0"/>
              </a:rPr>
              <a:t>Είναι φιλαλήθεις χωρίς ωστόσο να μισούν όσους ψεύδονται.(9-10)</a:t>
            </a:r>
            <a:endParaRPr lang="el-GR" dirty="0">
              <a:latin typeface="Times New Roman" pitchFamily="18" charset="0"/>
              <a:cs typeface="Times New Roman" pitchFamily="18" charset="0"/>
            </a:endParaRP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900</Words>
  <Application>Microsoft Office PowerPoint</Application>
  <PresentationFormat>Προβολή στην οθόνη (4:3)</PresentationFormat>
  <Paragraphs>80</Paragraphs>
  <Slides>25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Θέμα του Office</vt:lpstr>
      <vt:lpstr>ΘΕΜΑ </vt:lpstr>
      <vt:lpstr>ΘΕΜΑΤΙΚΑ ΚΕΝΤΡΑ</vt:lpstr>
      <vt:lpstr>ΚΥΡΙΑ ΙΔΕΑ </vt:lpstr>
      <vt:lpstr>«Θερμοπύλες»</vt:lpstr>
      <vt:lpstr>ΕΝΟΤΗΤΕΣ</vt:lpstr>
      <vt:lpstr>Σε ποιους αναφέρεται ο πληθυντικός του πρώτου στίχου; </vt:lpstr>
      <vt:lpstr>όρισαν και φυλάγουν</vt:lpstr>
      <vt:lpstr>«όρισαν – φυλάγουν»</vt:lpstr>
      <vt:lpstr>Τα ηθικά γνωρίσματα αυτών που υπερασπίζονται Θερμοπύλες</vt:lpstr>
      <vt:lpstr>Συντακτικός και σημασιολογικός ρόλος των μετοχών</vt:lpstr>
      <vt:lpstr>Στίχοι 11-14</vt:lpstr>
      <vt:lpstr>Στίχοι 11-14</vt:lpstr>
      <vt:lpstr>Τα ιστορικά στοιχεία γίνονται σύμβολα στο ποίημα</vt:lpstr>
      <vt:lpstr>Τα ιστορικά στοιχεία γίνονται σύμβολα στο ποίημα</vt:lpstr>
      <vt:lpstr>Τα ιστορικά στοιχεία γίνονται σύμβολα στο ποίημα</vt:lpstr>
      <vt:lpstr>Τα ποιήματα του Καβάφη</vt:lpstr>
      <vt:lpstr>ΑΙΣΘΗΤΙΚΗ ΠΡΟΣΕΓΓΙΣΗ</vt:lpstr>
      <vt:lpstr>Γλώσσα</vt:lpstr>
      <vt:lpstr>Ο ποιητικός του λόγος </vt:lpstr>
      <vt:lpstr>Στιχουργική</vt:lpstr>
      <vt:lpstr>Ύφος</vt:lpstr>
      <vt:lpstr> Τεχνική </vt:lpstr>
      <vt:lpstr>Εκφραστικά μέσα </vt:lpstr>
      <vt:lpstr>Συμπέρασμα </vt:lpstr>
      <vt:lpstr>Συμπέρασμα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dc:title>
  <dc:creator>user</dc:creator>
  <cp:lastModifiedBy>user</cp:lastModifiedBy>
  <cp:revision>30</cp:revision>
  <dcterms:created xsi:type="dcterms:W3CDTF">2023-05-04T17:46:28Z</dcterms:created>
  <dcterms:modified xsi:type="dcterms:W3CDTF">2023-05-11T05:01:30Z</dcterms:modified>
</cp:coreProperties>
</file>