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5593" initials="5" lastIdx="1" clrIdx="0">
    <p:extLst>
      <p:ext uri="{19B8F6BF-5375-455C-9EA6-DF929625EA0E}">
        <p15:presenceInfo xmlns:p15="http://schemas.microsoft.com/office/powerpoint/2012/main" userId="559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90427-D764-45D3-B923-F4427BE06E2B}" type="datetimeFigureOut">
              <a:rPr lang="el-GR" smtClean="0"/>
              <a:t>8/11/2020</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A214C-8D41-4B7C-8A45-FF31730D9845}" type="slidenum">
              <a:rPr lang="el-GR" smtClean="0"/>
              <a:t>‹#›</a:t>
            </a:fld>
            <a:endParaRPr lang="el-GR"/>
          </a:p>
        </p:txBody>
      </p:sp>
    </p:spTree>
    <p:extLst>
      <p:ext uri="{BB962C8B-B14F-4D97-AF65-F5344CB8AC3E}">
        <p14:creationId xmlns:p14="http://schemas.microsoft.com/office/powerpoint/2010/main" val="1885037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9BF7DE-6094-4A37-BE62-60D991AEEF6A}" type="datetime1">
              <a:rPr lang="el-GR" smtClean="0"/>
              <a:t>8/11/2020</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65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1AE21-FB95-41E7-B860-4FC3A7FF1BA2}" type="datetime1">
              <a:rPr lang="el-GR" smtClean="0"/>
              <a:t>8/11/2020</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416569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66105-6582-49C7-B578-08B1E76439FC}" type="datetime1">
              <a:rPr lang="el-GR" smtClean="0"/>
              <a:t>8/11/2020</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140170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C005E7-2671-489D-9FA1-0EC4FABC4D63}" type="datetime1">
              <a:rPr lang="el-GR" smtClean="0"/>
              <a:t>8/11/2020</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70811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756DC6-8AAD-4354-8FB2-860209912147}" type="datetime1">
              <a:rPr lang="el-GR" smtClean="0"/>
              <a:t>8/11/2020</a:t>
            </a:fld>
            <a:endParaRPr lang="el-GR"/>
          </a:p>
        </p:txBody>
      </p:sp>
      <p:sp>
        <p:nvSpPr>
          <p:cNvPr id="5" name="Footer Placeholder 4"/>
          <p:cNvSpPr>
            <a:spLocks noGrp="1"/>
          </p:cNvSpPr>
          <p:nvPr>
            <p:ph type="ftr" sz="quarter" idx="11"/>
          </p:nvPr>
        </p:nvSpPr>
        <p:spPr/>
        <p:txBody>
          <a:bodyPr/>
          <a:lstStyle/>
          <a:p>
            <a:r>
              <a:rPr lang="el-GR"/>
              <a:t>3ο ΓΥΜΝΑΣΙΟ ΚΟΡΩΠΙΟΥ</a:t>
            </a:r>
          </a:p>
        </p:txBody>
      </p:sp>
      <p:sp>
        <p:nvSpPr>
          <p:cNvPr id="6" name="Slide Number Placeholder 5"/>
          <p:cNvSpPr>
            <a:spLocks noGrp="1"/>
          </p:cNvSpPr>
          <p:nvPr>
            <p:ph type="sldNum" sz="quarter" idx="12"/>
          </p:nvPr>
        </p:nvSpPr>
        <p:spPr/>
        <p:txBody>
          <a:bodyPr/>
          <a:lstStyle/>
          <a:p>
            <a:fld id="{A2B9E7B4-90DF-4873-A460-987C1500CD92}"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35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0F220C-01F0-4CB9-A5C7-707FF57A5E62}" type="datetime1">
              <a:rPr lang="el-GR" smtClean="0"/>
              <a:t>8/11/2020</a:t>
            </a:fld>
            <a:endParaRPr lang="el-GR"/>
          </a:p>
        </p:txBody>
      </p:sp>
      <p:sp>
        <p:nvSpPr>
          <p:cNvPr id="6" name="Footer Placeholder 5"/>
          <p:cNvSpPr>
            <a:spLocks noGrp="1"/>
          </p:cNvSpPr>
          <p:nvPr>
            <p:ph type="ftr" sz="quarter" idx="11"/>
          </p:nvPr>
        </p:nvSpPr>
        <p:spPr/>
        <p:txBody>
          <a:bodyPr/>
          <a:lstStyle/>
          <a:p>
            <a:r>
              <a:rPr lang="el-GR"/>
              <a:t>3ο ΓΥΜΝΑΣΙΟ ΚΟΡΩΠΙΟΥ</a:t>
            </a:r>
          </a:p>
        </p:txBody>
      </p:sp>
      <p:sp>
        <p:nvSpPr>
          <p:cNvPr id="7" name="Slide Number Placeholder 6"/>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3149781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65E21-F885-4E04-BE42-EC93DDBC6358}" type="datetime1">
              <a:rPr lang="el-GR" smtClean="0"/>
              <a:t>8/11/2020</a:t>
            </a:fld>
            <a:endParaRPr lang="el-GR"/>
          </a:p>
        </p:txBody>
      </p:sp>
      <p:sp>
        <p:nvSpPr>
          <p:cNvPr id="8" name="Footer Placeholder 7"/>
          <p:cNvSpPr>
            <a:spLocks noGrp="1"/>
          </p:cNvSpPr>
          <p:nvPr>
            <p:ph type="ftr" sz="quarter" idx="11"/>
          </p:nvPr>
        </p:nvSpPr>
        <p:spPr/>
        <p:txBody>
          <a:bodyPr/>
          <a:lstStyle/>
          <a:p>
            <a:r>
              <a:rPr lang="el-GR"/>
              <a:t>3ο ΓΥΜΝΑΣΙΟ ΚΟΡΩΠΙΟΥ</a:t>
            </a:r>
          </a:p>
        </p:txBody>
      </p:sp>
      <p:sp>
        <p:nvSpPr>
          <p:cNvPr id="9" name="Slide Number Placeholder 8"/>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126519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4B1DE7-3A7F-4EC1-97EB-4A715F339BDB}" type="datetime1">
              <a:rPr lang="el-GR" smtClean="0"/>
              <a:t>8/11/2020</a:t>
            </a:fld>
            <a:endParaRPr lang="el-GR"/>
          </a:p>
        </p:txBody>
      </p:sp>
      <p:sp>
        <p:nvSpPr>
          <p:cNvPr id="4" name="Footer Placeholder 3"/>
          <p:cNvSpPr>
            <a:spLocks noGrp="1"/>
          </p:cNvSpPr>
          <p:nvPr>
            <p:ph type="ftr" sz="quarter" idx="11"/>
          </p:nvPr>
        </p:nvSpPr>
        <p:spPr/>
        <p:txBody>
          <a:bodyPr/>
          <a:lstStyle/>
          <a:p>
            <a:r>
              <a:rPr lang="el-GR"/>
              <a:t>3ο ΓΥΜΝΑΣΙΟ ΚΟΡΩΠΙΟΥ</a:t>
            </a:r>
          </a:p>
        </p:txBody>
      </p:sp>
      <p:sp>
        <p:nvSpPr>
          <p:cNvPr id="5" name="Slide Number Placeholder 4"/>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393775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99DED8-63F2-4882-B3EB-61520C627F38}" type="datetime1">
              <a:rPr lang="el-GR" smtClean="0"/>
              <a:t>8/11/2020</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a:t>3ο ΓΥΜΝΑΣΙΟ ΚΟΡΩΠΙΟΥ</a:t>
            </a:r>
          </a:p>
        </p:txBody>
      </p:sp>
      <p:sp>
        <p:nvSpPr>
          <p:cNvPr id="9" name="Slide Number Placeholder 8"/>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283867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11AC0F-F54E-45F3-B9B3-0EBE17D87687}" type="datetime1">
              <a:rPr lang="el-GR" smtClean="0"/>
              <a:t>8/11/2020</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a:t>3ο ΓΥΜΝΑΣΙΟ ΚΟΡΩΠΙΟΥ</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B9E7B4-90DF-4873-A460-987C1500CD92}" type="slidenum">
              <a:rPr lang="el-GR" smtClean="0"/>
              <a:t>‹#›</a:t>
            </a:fld>
            <a:endParaRPr lang="el-GR"/>
          </a:p>
        </p:txBody>
      </p:sp>
    </p:spTree>
    <p:extLst>
      <p:ext uri="{BB962C8B-B14F-4D97-AF65-F5344CB8AC3E}">
        <p14:creationId xmlns:p14="http://schemas.microsoft.com/office/powerpoint/2010/main" val="3398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2C22DC-6373-4673-9D4D-A6D552A56D6F}" type="datetime1">
              <a:rPr lang="el-GR" smtClean="0"/>
              <a:t>8/11/2020</a:t>
            </a:fld>
            <a:endParaRPr lang="el-GR"/>
          </a:p>
        </p:txBody>
      </p:sp>
      <p:sp>
        <p:nvSpPr>
          <p:cNvPr id="6" name="Footer Placeholder 5"/>
          <p:cNvSpPr>
            <a:spLocks noGrp="1"/>
          </p:cNvSpPr>
          <p:nvPr>
            <p:ph type="ftr" sz="quarter" idx="11"/>
          </p:nvPr>
        </p:nvSpPr>
        <p:spPr/>
        <p:txBody>
          <a:bodyPr/>
          <a:lstStyle/>
          <a:p>
            <a:r>
              <a:rPr lang="el-GR"/>
              <a:t>3ο ΓΥΜΝΑΣΙΟ ΚΟΡΩΠΙΟΥ</a:t>
            </a:r>
          </a:p>
        </p:txBody>
      </p:sp>
      <p:sp>
        <p:nvSpPr>
          <p:cNvPr id="7" name="Slide Number Placeholder 6"/>
          <p:cNvSpPr>
            <a:spLocks noGrp="1"/>
          </p:cNvSpPr>
          <p:nvPr>
            <p:ph type="sldNum" sz="quarter" idx="12"/>
          </p:nvPr>
        </p:nvSpPr>
        <p:spPr/>
        <p:txBody>
          <a:bodyPr/>
          <a:lstStyle/>
          <a:p>
            <a:fld id="{A2B9E7B4-90DF-4873-A460-987C1500CD92}" type="slidenum">
              <a:rPr lang="el-GR" smtClean="0"/>
              <a:t>‹#›</a:t>
            </a:fld>
            <a:endParaRPr lang="el-GR"/>
          </a:p>
        </p:txBody>
      </p:sp>
    </p:spTree>
    <p:extLst>
      <p:ext uri="{BB962C8B-B14F-4D97-AF65-F5344CB8AC3E}">
        <p14:creationId xmlns:p14="http://schemas.microsoft.com/office/powerpoint/2010/main" val="74834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313A69A-9D48-43EA-9ABF-B70D4632558B}" type="datetime1">
              <a:rPr lang="el-GR" smtClean="0"/>
              <a:t>8/11/2020</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a:t>3ο ΓΥΜΝΑΣΙΟ ΚΟΡΩΠΙΟΥ</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2B9E7B4-90DF-4873-A460-987C1500CD92}"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1856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photodentro.edu.gr/v/item/ds/8521/3297" TargetMode="External"/><Relationship Id="rId2" Type="http://schemas.openxmlformats.org/officeDocument/2006/relationships/hyperlink" Target="http://ebooks.edu.gr/ebooks/v/html/8547/2294/Geografia_B-Gymnasiou_html-empl/mat2_8.html" TargetMode="External"/><Relationship Id="rId1" Type="http://schemas.openxmlformats.org/officeDocument/2006/relationships/slideLayout" Target="../slideLayouts/slideLayout7.xml"/><Relationship Id="rId5" Type="http://schemas.openxmlformats.org/officeDocument/2006/relationships/hyperlink" Target="http://photodentro.edu.gr/v/item/video/8522/213" TargetMode="External"/><Relationship Id="rId4" Type="http://schemas.openxmlformats.org/officeDocument/2006/relationships/hyperlink" Target="http://photodentro.edu.gr/v/item/video/8522/21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users.sch.gr/pvyridis/agppt/agb43f/data/img6.gi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F526-3FC0-427D-A7C9-505FCA7B1EAA}"/>
              </a:ext>
            </a:extLst>
          </p:cNvPr>
          <p:cNvSpPr>
            <a:spLocks noGrp="1"/>
          </p:cNvSpPr>
          <p:nvPr>
            <p:ph type="ctrTitle"/>
          </p:nvPr>
        </p:nvSpPr>
        <p:spPr>
          <a:xfrm>
            <a:off x="1524000" y="1122363"/>
            <a:ext cx="9144000" cy="946134"/>
          </a:xfrm>
        </p:spPr>
        <p:txBody>
          <a:bodyPr>
            <a:normAutofit/>
          </a:bodyPr>
          <a:lstStyle/>
          <a:p>
            <a:r>
              <a:rPr lang="el-GR" sz="4000" dirty="0"/>
              <a:t>ΜΑΘΗΜΑ 8</a:t>
            </a:r>
          </a:p>
        </p:txBody>
      </p:sp>
      <p:sp>
        <p:nvSpPr>
          <p:cNvPr id="3" name="Subtitle 2">
            <a:extLst>
              <a:ext uri="{FF2B5EF4-FFF2-40B4-BE49-F238E27FC236}">
                <a16:creationId xmlns:a16="http://schemas.microsoft.com/office/drawing/2014/main" id="{6DC70977-1629-43D7-BFF3-1F7DA05D2D37}"/>
              </a:ext>
            </a:extLst>
          </p:cNvPr>
          <p:cNvSpPr>
            <a:spLocks noGrp="1"/>
          </p:cNvSpPr>
          <p:nvPr>
            <p:ph type="subTitle" idx="1"/>
          </p:nvPr>
        </p:nvSpPr>
        <p:spPr>
          <a:xfrm>
            <a:off x="1524000" y="3602038"/>
            <a:ext cx="9144000" cy="561589"/>
          </a:xfrm>
        </p:spPr>
        <p:txBody>
          <a:bodyPr/>
          <a:lstStyle/>
          <a:p>
            <a:r>
              <a:rPr lang="el-GR" dirty="0"/>
              <a:t>Η ΓΕΩΛΟΓΙΚΗ ΙΣΤΟΡΙΑ Της ΕΛΛΑΔΑΣ</a:t>
            </a:r>
          </a:p>
        </p:txBody>
      </p:sp>
      <p:sp>
        <p:nvSpPr>
          <p:cNvPr id="4" name="Footer Placeholder 3">
            <a:extLst>
              <a:ext uri="{FF2B5EF4-FFF2-40B4-BE49-F238E27FC236}">
                <a16:creationId xmlns:a16="http://schemas.microsoft.com/office/drawing/2014/main" id="{B98C3B2E-3728-4C71-BD18-AB276D7E61E8}"/>
              </a:ext>
            </a:extLst>
          </p:cNvPr>
          <p:cNvSpPr>
            <a:spLocks noGrp="1"/>
          </p:cNvSpPr>
          <p:nvPr>
            <p:ph type="ftr" sz="quarter" idx="11"/>
          </p:nvPr>
        </p:nvSpPr>
        <p:spPr/>
        <p:txBody>
          <a:bodyPr/>
          <a:lstStyle/>
          <a:p>
            <a:r>
              <a:rPr lang="el-GR" sz="1200" cap="none" dirty="0"/>
              <a:t>3ο </a:t>
            </a:r>
            <a:r>
              <a:rPr lang="el-GR" sz="1200" dirty="0"/>
              <a:t>ΓΥΜΝΑΣΙΟ ΚΟΡΩΠΙΟΥ</a:t>
            </a:r>
          </a:p>
        </p:txBody>
      </p:sp>
    </p:spTree>
    <p:extLst>
      <p:ext uri="{BB962C8B-B14F-4D97-AF65-F5344CB8AC3E}">
        <p14:creationId xmlns:p14="http://schemas.microsoft.com/office/powerpoint/2010/main" val="30916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DEE3426-2711-435B-8FA9-A9E266832AAD}"/>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3" name="Content Placeholder 2">
            <a:extLst>
              <a:ext uri="{FF2B5EF4-FFF2-40B4-BE49-F238E27FC236}">
                <a16:creationId xmlns:a16="http://schemas.microsoft.com/office/drawing/2014/main" id="{BBAB1FE7-59B8-496B-9980-257085E8AB75}"/>
              </a:ext>
            </a:extLst>
          </p:cNvPr>
          <p:cNvSpPr>
            <a:spLocks noGrp="1"/>
          </p:cNvSpPr>
          <p:nvPr>
            <p:ph idx="4294967295"/>
          </p:nvPr>
        </p:nvSpPr>
        <p:spPr>
          <a:xfrm>
            <a:off x="485776" y="409575"/>
            <a:ext cx="11220450" cy="5459413"/>
          </a:xfrm>
        </p:spPr>
        <p:txBody>
          <a:bodyPr/>
          <a:lstStyle/>
          <a:p>
            <a:endParaRPr lang="el-GR" dirty="0"/>
          </a:p>
          <a:p>
            <a:endParaRPr lang="el-GR" dirty="0"/>
          </a:p>
          <a:p>
            <a:endParaRPr lang="el-GR" dirty="0"/>
          </a:p>
          <a:p>
            <a:endParaRPr lang="el-GR" dirty="0"/>
          </a:p>
          <a:p>
            <a:endParaRPr lang="el-GR" dirty="0"/>
          </a:p>
          <a:p>
            <a:endParaRPr lang="el-GR" dirty="0"/>
          </a:p>
        </p:txBody>
      </p:sp>
      <p:sp>
        <p:nvSpPr>
          <p:cNvPr id="5" name="TextBox 4">
            <a:extLst>
              <a:ext uri="{FF2B5EF4-FFF2-40B4-BE49-F238E27FC236}">
                <a16:creationId xmlns:a16="http://schemas.microsoft.com/office/drawing/2014/main" id="{BD55B8AD-1C97-4E35-99C2-2CB342070A88}"/>
              </a:ext>
            </a:extLst>
          </p:cNvPr>
          <p:cNvSpPr txBox="1"/>
          <p:nvPr/>
        </p:nvSpPr>
        <p:spPr>
          <a:xfrm>
            <a:off x="485774" y="751344"/>
            <a:ext cx="11068050" cy="5355312"/>
          </a:xfrm>
          <a:prstGeom prst="rect">
            <a:avLst/>
          </a:prstGeom>
          <a:noFill/>
        </p:spPr>
        <p:txBody>
          <a:bodyPr wrap="square" rtlCol="0">
            <a:spAutoFit/>
          </a:bodyPr>
          <a:lstStyle/>
          <a:p>
            <a:pPr marL="285750" indent="-285750">
              <a:buFont typeface="Arial" panose="020B0604020202020204" pitchFamily="34" charset="0"/>
              <a:buChar char="•"/>
            </a:pPr>
            <a:r>
              <a:rPr lang="el-GR" dirty="0"/>
              <a:t>Διαδραστικό βιβλίο μαθητή  </a:t>
            </a:r>
          </a:p>
          <a:p>
            <a:pPr marL="285750" indent="-285750">
              <a:buFont typeface="Arial" panose="020B0604020202020204" pitchFamily="34" charset="0"/>
              <a:buChar char="•"/>
            </a:pPr>
            <a:endParaRPr lang="el-GR" dirty="0"/>
          </a:p>
          <a:p>
            <a:r>
              <a:rPr lang="en-US" dirty="0">
                <a:hlinkClick r:id="rId2"/>
              </a:rPr>
              <a:t>http://ebooks.edu.gr/ebooks/v/html/8547/2294/Geografia_B-Gymnasiou_html-empl/mat2_8.html</a:t>
            </a:r>
            <a:endParaRPr lang="el-GR" dirty="0"/>
          </a:p>
          <a:p>
            <a:endParaRPr lang="el-GR" dirty="0"/>
          </a:p>
          <a:p>
            <a:endParaRPr lang="el-GR" dirty="0"/>
          </a:p>
          <a:p>
            <a:pPr marL="285750" indent="-285750">
              <a:buFont typeface="Arial" panose="020B0604020202020204" pitchFamily="34" charset="0"/>
              <a:buChar char="•"/>
            </a:pPr>
            <a:r>
              <a:rPr lang="el-GR" dirty="0"/>
              <a:t>Γεωλογική εξέλιξη του Ελλαδικού χώρου</a:t>
            </a:r>
          </a:p>
          <a:p>
            <a:pPr marL="285750" indent="-285750">
              <a:buFont typeface="Arial" panose="020B0604020202020204" pitchFamily="34" charset="0"/>
              <a:buChar char="•"/>
            </a:pPr>
            <a:endParaRPr lang="el-GR" dirty="0"/>
          </a:p>
          <a:p>
            <a:r>
              <a:rPr lang="en-US" dirty="0">
                <a:hlinkClick r:id="rId3"/>
              </a:rPr>
              <a:t>http://photodentro.edu.gr/v/item/ds/8521/3297</a:t>
            </a:r>
            <a:endParaRPr lang="el-GR" dirty="0"/>
          </a:p>
          <a:p>
            <a:endParaRPr lang="el-GR" dirty="0"/>
          </a:p>
          <a:p>
            <a:endParaRPr lang="el-GR" dirty="0"/>
          </a:p>
          <a:p>
            <a:pPr marL="285750" indent="-285750">
              <a:buFont typeface="Arial" panose="020B0604020202020204" pitchFamily="34" charset="0"/>
              <a:buChar char="•"/>
            </a:pPr>
            <a:r>
              <a:rPr lang="el-GR" dirty="0"/>
              <a:t>Ηφαιστειακό τόξο νοτίου Αιγαίου</a:t>
            </a:r>
          </a:p>
          <a:p>
            <a:endParaRPr lang="el-GR" dirty="0"/>
          </a:p>
          <a:p>
            <a:r>
              <a:rPr lang="en-US" dirty="0">
                <a:hlinkClick r:id="rId4"/>
              </a:rPr>
              <a:t>http://photodentro.edu.gr/v/item/video/8522/211</a:t>
            </a:r>
            <a:endParaRPr lang="el-GR" dirty="0"/>
          </a:p>
          <a:p>
            <a:endParaRPr lang="el-GR" dirty="0"/>
          </a:p>
          <a:p>
            <a:endParaRPr lang="el-GR" dirty="0"/>
          </a:p>
          <a:p>
            <a:pPr marL="285750" indent="-285750">
              <a:buFont typeface="Arial" panose="020B0604020202020204" pitchFamily="34" charset="0"/>
              <a:buChar char="•"/>
            </a:pPr>
            <a:r>
              <a:rPr lang="el-GR" dirty="0"/>
              <a:t>Πρόβλεψη ηφαιστειακών εκρήξεων</a:t>
            </a:r>
          </a:p>
          <a:p>
            <a:pPr marL="285750" indent="-285750">
              <a:buFont typeface="Arial" panose="020B0604020202020204" pitchFamily="34" charset="0"/>
              <a:buChar char="•"/>
            </a:pPr>
            <a:endParaRPr lang="el-GR" dirty="0"/>
          </a:p>
          <a:p>
            <a:r>
              <a:rPr lang="en-US" dirty="0">
                <a:hlinkClick r:id="rId5"/>
              </a:rPr>
              <a:t>http://photodentro.edu.gr/v/item/video/8522/213</a:t>
            </a:r>
            <a:endParaRPr lang="el-GR" dirty="0"/>
          </a:p>
          <a:p>
            <a:endParaRPr lang="el-GR" dirty="0"/>
          </a:p>
        </p:txBody>
      </p:sp>
    </p:spTree>
    <p:extLst>
      <p:ext uri="{BB962C8B-B14F-4D97-AF65-F5344CB8AC3E}">
        <p14:creationId xmlns:p14="http://schemas.microsoft.com/office/powerpoint/2010/main" val="318202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1306871-E948-433F-A8BC-45EA07A14291}"/>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4" name="TextBox 3">
            <a:extLst>
              <a:ext uri="{FF2B5EF4-FFF2-40B4-BE49-F238E27FC236}">
                <a16:creationId xmlns:a16="http://schemas.microsoft.com/office/drawing/2014/main" id="{E4B6C9A4-2082-475A-9FF1-7F52CC725A5E}"/>
              </a:ext>
            </a:extLst>
          </p:cNvPr>
          <p:cNvSpPr txBox="1"/>
          <p:nvPr/>
        </p:nvSpPr>
        <p:spPr>
          <a:xfrm>
            <a:off x="497150" y="585927"/>
            <a:ext cx="11449609" cy="880369"/>
          </a:xfrm>
          <a:prstGeom prst="rect">
            <a:avLst/>
          </a:prstGeom>
          <a:noFill/>
        </p:spPr>
        <p:txBody>
          <a:bodyPr wrap="none" rtlCol="0">
            <a:spAutoFit/>
          </a:bodyPr>
          <a:lstStyle/>
          <a:p>
            <a:pPr>
              <a:lnSpc>
                <a:spcPct val="150000"/>
              </a:lnSpc>
            </a:pPr>
            <a:r>
              <a:rPr lang="el-GR" dirty="0"/>
              <a:t>Τεκτονικές – Λιθοσφαιρικές πλάκες: Τα κομμάτια της λιθόσφαιρας, δηλαδή του σχηματισμού που αποτελείται από τον </a:t>
            </a:r>
          </a:p>
          <a:p>
            <a:pPr>
              <a:lnSpc>
                <a:spcPct val="150000"/>
              </a:lnSpc>
            </a:pPr>
            <a:r>
              <a:rPr lang="el-GR" dirty="0"/>
              <a:t>φλοιό και το ανώτερο τμήμα του μανδύα της γης.</a:t>
            </a:r>
          </a:p>
        </p:txBody>
      </p:sp>
      <p:sp>
        <p:nvSpPr>
          <p:cNvPr id="17" name="TextBox 16">
            <a:extLst>
              <a:ext uri="{FF2B5EF4-FFF2-40B4-BE49-F238E27FC236}">
                <a16:creationId xmlns:a16="http://schemas.microsoft.com/office/drawing/2014/main" id="{6C45A88D-B343-45AA-B0A8-65CDDAAD009E}"/>
              </a:ext>
            </a:extLst>
          </p:cNvPr>
          <p:cNvSpPr txBox="1"/>
          <p:nvPr/>
        </p:nvSpPr>
        <p:spPr>
          <a:xfrm>
            <a:off x="371196" y="2564030"/>
            <a:ext cx="2070164" cy="464871"/>
          </a:xfrm>
          <a:prstGeom prst="rect">
            <a:avLst/>
          </a:prstGeom>
          <a:noFill/>
        </p:spPr>
        <p:txBody>
          <a:bodyPr wrap="square" rtlCol="0">
            <a:spAutoFit/>
          </a:bodyPr>
          <a:lstStyle/>
          <a:p>
            <a:pPr>
              <a:lnSpc>
                <a:spcPct val="150000"/>
              </a:lnSpc>
            </a:pPr>
            <a:r>
              <a:rPr lang="el-GR" dirty="0"/>
              <a:t>Ευρασιατική πλάκα: </a:t>
            </a:r>
          </a:p>
        </p:txBody>
      </p:sp>
      <p:cxnSp>
        <p:nvCxnSpPr>
          <p:cNvPr id="18" name="Straight Arrow Connector 17">
            <a:extLst>
              <a:ext uri="{FF2B5EF4-FFF2-40B4-BE49-F238E27FC236}">
                <a16:creationId xmlns:a16="http://schemas.microsoft.com/office/drawing/2014/main" id="{720A98CB-2967-4C28-97A6-3AF00C7763D1}"/>
              </a:ext>
            </a:extLst>
          </p:cNvPr>
          <p:cNvCxnSpPr>
            <a:cxnSpLocks/>
            <a:endCxn id="21" idx="1"/>
          </p:cNvCxnSpPr>
          <p:nvPr/>
        </p:nvCxnSpPr>
        <p:spPr>
          <a:xfrm flipV="1">
            <a:off x="2516939" y="2249858"/>
            <a:ext cx="545857" cy="5480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6836F657-17E9-4B38-B817-F59BDC6D8874}"/>
              </a:ext>
            </a:extLst>
          </p:cNvPr>
          <p:cNvCxnSpPr>
            <a:cxnSpLocks/>
          </p:cNvCxnSpPr>
          <p:nvPr/>
        </p:nvCxnSpPr>
        <p:spPr>
          <a:xfrm>
            <a:off x="2516939" y="2895669"/>
            <a:ext cx="5458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157A13E5-DDA9-4C3C-BEFF-FB6325079657}"/>
              </a:ext>
            </a:extLst>
          </p:cNvPr>
          <p:cNvCxnSpPr>
            <a:cxnSpLocks/>
            <a:endCxn id="28" idx="1"/>
          </p:cNvCxnSpPr>
          <p:nvPr/>
        </p:nvCxnSpPr>
        <p:spPr>
          <a:xfrm>
            <a:off x="2516939" y="3028901"/>
            <a:ext cx="621436" cy="3147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EF9181AA-8E46-488F-9436-880A5090A17D}"/>
              </a:ext>
            </a:extLst>
          </p:cNvPr>
          <p:cNvSpPr txBox="1"/>
          <p:nvPr/>
        </p:nvSpPr>
        <p:spPr>
          <a:xfrm>
            <a:off x="3062796" y="1926692"/>
            <a:ext cx="8176334" cy="646331"/>
          </a:xfrm>
          <a:prstGeom prst="rect">
            <a:avLst/>
          </a:prstGeom>
          <a:noFill/>
        </p:spPr>
        <p:txBody>
          <a:bodyPr wrap="square" rtlCol="0">
            <a:spAutoFit/>
          </a:bodyPr>
          <a:lstStyle/>
          <a:p>
            <a:r>
              <a:rPr lang="el-GR" dirty="0"/>
              <a:t>Μικροπλάκα Αιγαίου (Αιγαιακή) κινείται ΝΔ. Περιλαμβάνει όλο το Αιγαίο, τμήμα της Στερεάς Ελλάδας, την Πελοπόνησσο, την Κρήτη.</a:t>
            </a:r>
          </a:p>
        </p:txBody>
      </p:sp>
      <p:sp>
        <p:nvSpPr>
          <p:cNvPr id="26" name="TextBox 25">
            <a:extLst>
              <a:ext uri="{FF2B5EF4-FFF2-40B4-BE49-F238E27FC236}">
                <a16:creationId xmlns:a16="http://schemas.microsoft.com/office/drawing/2014/main" id="{5BC79578-999B-463F-BC2C-1577A4CA20B5}"/>
              </a:ext>
            </a:extLst>
          </p:cNvPr>
          <p:cNvSpPr txBox="1"/>
          <p:nvPr/>
        </p:nvSpPr>
        <p:spPr>
          <a:xfrm>
            <a:off x="5203676" y="4549307"/>
            <a:ext cx="6726433" cy="369332"/>
          </a:xfrm>
          <a:prstGeom prst="rect">
            <a:avLst/>
          </a:prstGeom>
          <a:noFill/>
        </p:spPr>
        <p:txBody>
          <a:bodyPr wrap="square" rtlCol="0">
            <a:spAutoFit/>
          </a:bodyPr>
          <a:lstStyle/>
          <a:p>
            <a:r>
              <a:rPr lang="el-GR" dirty="0"/>
              <a:t>Ανατολικά, έχει την μικροπλάκα της Αραβίας</a:t>
            </a:r>
          </a:p>
        </p:txBody>
      </p:sp>
      <p:sp>
        <p:nvSpPr>
          <p:cNvPr id="28" name="TextBox 27">
            <a:extLst>
              <a:ext uri="{FF2B5EF4-FFF2-40B4-BE49-F238E27FC236}">
                <a16:creationId xmlns:a16="http://schemas.microsoft.com/office/drawing/2014/main" id="{251BA194-558C-4846-AF27-AA06157D0395}"/>
              </a:ext>
            </a:extLst>
          </p:cNvPr>
          <p:cNvSpPr txBox="1"/>
          <p:nvPr/>
        </p:nvSpPr>
        <p:spPr>
          <a:xfrm>
            <a:off x="3138375" y="3158970"/>
            <a:ext cx="8176334" cy="369332"/>
          </a:xfrm>
          <a:prstGeom prst="rect">
            <a:avLst/>
          </a:prstGeom>
          <a:noFill/>
        </p:spPr>
        <p:txBody>
          <a:bodyPr wrap="square" rtlCol="0">
            <a:spAutoFit/>
          </a:bodyPr>
          <a:lstStyle/>
          <a:p>
            <a:r>
              <a:rPr lang="el-GR" dirty="0"/>
              <a:t>Μικροπλάκα Απουλίας, κινείται Α - ΒΑ.</a:t>
            </a:r>
          </a:p>
        </p:txBody>
      </p:sp>
      <p:sp>
        <p:nvSpPr>
          <p:cNvPr id="31" name="TextBox 30">
            <a:extLst>
              <a:ext uri="{FF2B5EF4-FFF2-40B4-BE49-F238E27FC236}">
                <a16:creationId xmlns:a16="http://schemas.microsoft.com/office/drawing/2014/main" id="{C8C5499B-AE69-427E-85C1-B71ED3F0F2BE}"/>
              </a:ext>
            </a:extLst>
          </p:cNvPr>
          <p:cNvSpPr txBox="1"/>
          <p:nvPr/>
        </p:nvSpPr>
        <p:spPr>
          <a:xfrm>
            <a:off x="371196" y="4465331"/>
            <a:ext cx="4156416" cy="464871"/>
          </a:xfrm>
          <a:prstGeom prst="rect">
            <a:avLst/>
          </a:prstGeom>
          <a:noFill/>
        </p:spPr>
        <p:txBody>
          <a:bodyPr wrap="square" rtlCol="0">
            <a:spAutoFit/>
          </a:bodyPr>
          <a:lstStyle/>
          <a:p>
            <a:pPr>
              <a:lnSpc>
                <a:spcPct val="150000"/>
              </a:lnSpc>
            </a:pPr>
            <a:r>
              <a:rPr lang="el-GR" dirty="0"/>
              <a:t>Αφρικανική πλάκα, κινείται προς τα Β-ΒΑ:</a:t>
            </a:r>
          </a:p>
        </p:txBody>
      </p:sp>
      <p:cxnSp>
        <p:nvCxnSpPr>
          <p:cNvPr id="32" name="Straight Arrow Connector 31">
            <a:extLst>
              <a:ext uri="{FF2B5EF4-FFF2-40B4-BE49-F238E27FC236}">
                <a16:creationId xmlns:a16="http://schemas.microsoft.com/office/drawing/2014/main" id="{FCC8A684-0FFD-4A4E-ACED-7070765C9CBC}"/>
              </a:ext>
            </a:extLst>
          </p:cNvPr>
          <p:cNvCxnSpPr>
            <a:cxnSpLocks/>
          </p:cNvCxnSpPr>
          <p:nvPr/>
        </p:nvCxnSpPr>
        <p:spPr>
          <a:xfrm>
            <a:off x="4598634" y="4733973"/>
            <a:ext cx="5458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7BD23FBF-009B-46B3-92C8-95386FCCF0CE}"/>
              </a:ext>
            </a:extLst>
          </p:cNvPr>
          <p:cNvSpPr txBox="1"/>
          <p:nvPr/>
        </p:nvSpPr>
        <p:spPr>
          <a:xfrm>
            <a:off x="3138375" y="2714234"/>
            <a:ext cx="8176334" cy="369332"/>
          </a:xfrm>
          <a:prstGeom prst="rect">
            <a:avLst/>
          </a:prstGeom>
          <a:noFill/>
        </p:spPr>
        <p:txBody>
          <a:bodyPr wrap="square" rtlCol="0">
            <a:spAutoFit/>
          </a:bodyPr>
          <a:lstStyle/>
          <a:p>
            <a:r>
              <a:rPr lang="el-GR" dirty="0"/>
              <a:t>Μικροπλάκα Ανατολίας, κινείται Δ.</a:t>
            </a:r>
          </a:p>
        </p:txBody>
      </p:sp>
    </p:spTree>
    <p:extLst>
      <p:ext uri="{BB962C8B-B14F-4D97-AF65-F5344CB8AC3E}">
        <p14:creationId xmlns:p14="http://schemas.microsoft.com/office/powerpoint/2010/main" val="216227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21" grpId="0"/>
      <p:bldP spid="26" grpId="0"/>
      <p:bldP spid="28" grpId="0"/>
      <p:bldP spid="31"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353455C-3811-4596-81B7-5EAFCA582B72}"/>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3" name="TextBox 2">
            <a:extLst>
              <a:ext uri="{FF2B5EF4-FFF2-40B4-BE49-F238E27FC236}">
                <a16:creationId xmlns:a16="http://schemas.microsoft.com/office/drawing/2014/main" id="{5D733A96-F280-4F94-9F41-39058400B560}"/>
              </a:ext>
            </a:extLst>
          </p:cNvPr>
          <p:cNvSpPr txBox="1"/>
          <p:nvPr/>
        </p:nvSpPr>
        <p:spPr>
          <a:xfrm>
            <a:off x="426128" y="834042"/>
            <a:ext cx="7608045" cy="2031325"/>
          </a:xfrm>
          <a:prstGeom prst="rect">
            <a:avLst/>
          </a:prstGeom>
          <a:noFill/>
        </p:spPr>
        <p:txBody>
          <a:bodyPr wrap="none" rtlCol="0">
            <a:spAutoFit/>
          </a:bodyPr>
          <a:lstStyle/>
          <a:p>
            <a:r>
              <a:rPr lang="el-GR" dirty="0"/>
              <a:t>Η σημερινή εικόνα του Ελλάδικού χώρου είναι αποτέλεσμα των συγκρούσεων:</a:t>
            </a:r>
          </a:p>
          <a:p>
            <a:endParaRPr lang="el-GR" dirty="0"/>
          </a:p>
          <a:p>
            <a:r>
              <a:rPr lang="el-GR" dirty="0"/>
              <a:t>α) της αφρικανική πλάκας με τη μικροπλάκα του Αιγαίου</a:t>
            </a:r>
          </a:p>
          <a:p>
            <a:endParaRPr lang="el-GR" dirty="0"/>
          </a:p>
          <a:p>
            <a:r>
              <a:rPr lang="el-GR" dirty="0"/>
              <a:t>β) της αραβικής μικροπλάκας με τη μικροπλάκα της Ανατολίας</a:t>
            </a:r>
          </a:p>
          <a:p>
            <a:endParaRPr lang="el-GR" dirty="0"/>
          </a:p>
          <a:p>
            <a:r>
              <a:rPr lang="el-GR" dirty="0"/>
              <a:t>γ) της μικροπλάκας του Αιγαίου με της Ανατολίας και της Απουλίας.</a:t>
            </a:r>
          </a:p>
        </p:txBody>
      </p:sp>
      <p:sp>
        <p:nvSpPr>
          <p:cNvPr id="5" name="TextBox 4">
            <a:extLst>
              <a:ext uri="{FF2B5EF4-FFF2-40B4-BE49-F238E27FC236}">
                <a16:creationId xmlns:a16="http://schemas.microsoft.com/office/drawing/2014/main" id="{E103B045-CAC8-440F-BC34-8086E2179D22}"/>
              </a:ext>
            </a:extLst>
          </p:cNvPr>
          <p:cNvSpPr txBox="1"/>
          <p:nvPr/>
        </p:nvSpPr>
        <p:spPr>
          <a:xfrm>
            <a:off x="284086" y="3770050"/>
            <a:ext cx="11797525" cy="880369"/>
          </a:xfrm>
          <a:prstGeom prst="rect">
            <a:avLst/>
          </a:prstGeom>
          <a:noFill/>
        </p:spPr>
        <p:txBody>
          <a:bodyPr wrap="none" rtlCol="0">
            <a:spAutoFit/>
          </a:bodyPr>
          <a:lstStyle/>
          <a:p>
            <a:pPr>
              <a:lnSpc>
                <a:spcPct val="150000"/>
              </a:lnSpc>
            </a:pPr>
            <a:r>
              <a:rPr lang="el-GR" dirty="0"/>
              <a:t>Τηθύς θάλασσα: Τεράστια θάλασσα απομεινάρι της οποίας είναι η Μεσόγειος θάλασσα. Κάλυπτε όλη την περιοχή στην</a:t>
            </a:r>
          </a:p>
          <a:p>
            <a:pPr>
              <a:lnSpc>
                <a:spcPct val="150000"/>
              </a:lnSpc>
            </a:pPr>
            <a:r>
              <a:rPr lang="el-GR" dirty="0"/>
              <a:t>οποία εξελίχθηκε η αλπική ορογένεση στην Ευρώπη, καθώς επίσης και την περιοχή της νότιας Ασίας και τον Ινδικό Ωκεανό.</a:t>
            </a:r>
          </a:p>
        </p:txBody>
      </p:sp>
    </p:spTree>
    <p:extLst>
      <p:ext uri="{BB962C8B-B14F-4D97-AF65-F5344CB8AC3E}">
        <p14:creationId xmlns:p14="http://schemas.microsoft.com/office/powerpoint/2010/main" val="11238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03BB5C5-543A-4DDA-93FD-1A2B28FFB247}"/>
              </a:ext>
            </a:extLst>
          </p:cNvPr>
          <p:cNvSpPr>
            <a:spLocks noGrp="1"/>
          </p:cNvSpPr>
          <p:nvPr>
            <p:ph type="ftr" sz="quarter" idx="11"/>
          </p:nvPr>
        </p:nvSpPr>
        <p:spPr/>
        <p:txBody>
          <a:bodyPr/>
          <a:lstStyle/>
          <a:p>
            <a:r>
              <a:rPr lang="el-GR" sz="1200" cap="none" dirty="0"/>
              <a:t>3ο </a:t>
            </a:r>
            <a:r>
              <a:rPr lang="el-GR" sz="1200" dirty="0"/>
              <a:t>ΓΥΜΝΑΣΙΟ ΚΟΡΩΠΙΟΥ</a:t>
            </a:r>
          </a:p>
        </p:txBody>
      </p:sp>
      <p:pic>
        <p:nvPicPr>
          <p:cNvPr id="2050" name="Picture 2">
            <a:extLst>
              <a:ext uri="{FF2B5EF4-FFF2-40B4-BE49-F238E27FC236}">
                <a16:creationId xmlns:a16="http://schemas.microsoft.com/office/drawing/2014/main" id="{AAF277A1-AF83-4AD9-8E2D-63673F48A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2793" y="476133"/>
            <a:ext cx="9286413" cy="498714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33DCA4C-70D0-4381-9962-3FF04ACB4FA8}"/>
              </a:ext>
            </a:extLst>
          </p:cNvPr>
          <p:cNvSpPr txBox="1"/>
          <p:nvPr/>
        </p:nvSpPr>
        <p:spPr>
          <a:xfrm>
            <a:off x="1340528" y="5752730"/>
            <a:ext cx="8149701" cy="369332"/>
          </a:xfrm>
          <a:prstGeom prst="rect">
            <a:avLst/>
          </a:prstGeom>
          <a:noFill/>
        </p:spPr>
        <p:txBody>
          <a:bodyPr wrap="square" rtlCol="0">
            <a:spAutoFit/>
          </a:bodyPr>
          <a:lstStyle/>
          <a:p>
            <a:r>
              <a:rPr lang="el-GR" dirty="0"/>
              <a:t>Πηγή: </a:t>
            </a:r>
            <a:r>
              <a:rPr lang="en-US" dirty="0"/>
              <a:t>http://www.geo.auth.gr/courses/ggg/ggg871y/ch2.htm</a:t>
            </a:r>
            <a:endParaRPr lang="el-GR" dirty="0"/>
          </a:p>
        </p:txBody>
      </p:sp>
    </p:spTree>
    <p:extLst>
      <p:ext uri="{BB962C8B-B14F-4D97-AF65-F5344CB8AC3E}">
        <p14:creationId xmlns:p14="http://schemas.microsoft.com/office/powerpoint/2010/main" val="426383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165E5B8-BFE7-4275-B56C-FB524A027E54}"/>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3" name="TextBox 2">
            <a:extLst>
              <a:ext uri="{FF2B5EF4-FFF2-40B4-BE49-F238E27FC236}">
                <a16:creationId xmlns:a16="http://schemas.microsoft.com/office/drawing/2014/main" id="{39A3360B-0DB8-4F47-B5E5-DD4D30CFF9A3}"/>
              </a:ext>
            </a:extLst>
          </p:cNvPr>
          <p:cNvSpPr txBox="1"/>
          <p:nvPr/>
        </p:nvSpPr>
        <p:spPr>
          <a:xfrm>
            <a:off x="816744" y="835981"/>
            <a:ext cx="10804125" cy="1711366"/>
          </a:xfrm>
          <a:prstGeom prst="rect">
            <a:avLst/>
          </a:prstGeom>
          <a:noFill/>
        </p:spPr>
        <p:txBody>
          <a:bodyPr wrap="square" rtlCol="0">
            <a:spAutoFit/>
          </a:bodyPr>
          <a:lstStyle/>
          <a:p>
            <a:pPr>
              <a:lnSpc>
                <a:spcPct val="150000"/>
              </a:lnSpc>
            </a:pPr>
            <a:r>
              <a:rPr lang="el-GR" dirty="0"/>
              <a:t>Μέχρι να αρχίσει η αλπική πτύχωση η περιοχή της Ελλάδας βρισκόταν στον βυθό της Τηθύος θάλασσας. Κατά </a:t>
            </a:r>
          </a:p>
          <a:p>
            <a:pPr>
              <a:lnSpc>
                <a:spcPct val="150000"/>
              </a:lnSpc>
            </a:pPr>
            <a:r>
              <a:rPr lang="el-GR" dirty="0"/>
              <a:t>τη διάρκεια του Μεσοζωικού αιώνα ο βυθός της Τηθύος γέμιζε με:</a:t>
            </a:r>
          </a:p>
          <a:p>
            <a:pPr>
              <a:lnSpc>
                <a:spcPct val="150000"/>
              </a:lnSpc>
            </a:pPr>
            <a:r>
              <a:rPr lang="el-GR" dirty="0"/>
              <a:t>α) ιζήματα από διάβρωση και αποσάθρωση μακρινών οροσειρών </a:t>
            </a:r>
          </a:p>
          <a:p>
            <a:pPr>
              <a:lnSpc>
                <a:spcPct val="150000"/>
              </a:lnSpc>
            </a:pPr>
            <a:r>
              <a:rPr lang="el-GR" dirty="0"/>
              <a:t>β) με όστρακα θαλάσσιων ζώων και κελύφη μικροοργανισμών.</a:t>
            </a:r>
          </a:p>
        </p:txBody>
      </p:sp>
      <p:sp>
        <p:nvSpPr>
          <p:cNvPr id="5" name="TextBox 4">
            <a:extLst>
              <a:ext uri="{FF2B5EF4-FFF2-40B4-BE49-F238E27FC236}">
                <a16:creationId xmlns:a16="http://schemas.microsoft.com/office/drawing/2014/main" id="{CF6922F5-ECAF-4055-9B27-A8F7B31062A4}"/>
              </a:ext>
            </a:extLst>
          </p:cNvPr>
          <p:cNvSpPr txBox="1"/>
          <p:nvPr/>
        </p:nvSpPr>
        <p:spPr>
          <a:xfrm>
            <a:off x="693937" y="3534791"/>
            <a:ext cx="10804125" cy="1803699"/>
          </a:xfrm>
          <a:prstGeom prst="rect">
            <a:avLst/>
          </a:prstGeom>
          <a:noFill/>
        </p:spPr>
        <p:txBody>
          <a:bodyPr wrap="square" rtlCol="0">
            <a:spAutoFit/>
          </a:bodyPr>
          <a:lstStyle/>
          <a:p>
            <a:pPr>
              <a:lnSpc>
                <a:spcPct val="150000"/>
              </a:lnSpc>
            </a:pPr>
            <a:r>
              <a:rPr lang="el-GR" dirty="0"/>
              <a:t>Αλπική ορογένεση                    Τα ιζήματα πτυχώθηκαν και ανυψώθηκαν δημιουργώντας βουνά γύρω από τη Μεσόγειο (απομεινάρι της Τηθύος). </a:t>
            </a:r>
            <a:r>
              <a:rPr lang="en-US" dirty="0">
                <a:hlinkClick r:id="rId2"/>
              </a:rPr>
              <a:t>http://users.sch.gr/pvyridis/agppt/agb43f/data/img6.gif</a:t>
            </a:r>
            <a:r>
              <a:rPr lang="el-GR" dirty="0"/>
              <a:t>  </a:t>
            </a:r>
          </a:p>
          <a:p>
            <a:pPr>
              <a:lnSpc>
                <a:spcPct val="150000"/>
              </a:lnSpc>
            </a:pPr>
            <a:r>
              <a:rPr lang="el-GR" sz="1100" i="1" dirty="0"/>
              <a:t>(Πηγή: </a:t>
            </a:r>
            <a:r>
              <a:rPr lang="en-US" sz="1100" i="1" dirty="0"/>
              <a:t>https://vyridis.weebly.com/beta43-deltaupsilonnu940muepsiloniotasigmaf-piomicronupsilon-deltaiotaalphamuomicronrhophi974nuomicronupsilonnu-tauetanu-epsilonpiiotaphi-tauetasigmaf-gammaetasigmaf.html</a:t>
            </a:r>
            <a:r>
              <a:rPr lang="el-GR" sz="1100" i="1" dirty="0"/>
              <a:t>)</a:t>
            </a:r>
          </a:p>
          <a:p>
            <a:pPr>
              <a:lnSpc>
                <a:spcPct val="150000"/>
              </a:lnSpc>
            </a:pPr>
            <a:endParaRPr lang="el-GR" dirty="0"/>
          </a:p>
        </p:txBody>
      </p:sp>
      <p:sp>
        <p:nvSpPr>
          <p:cNvPr id="6" name="Arrow: Right 5">
            <a:extLst>
              <a:ext uri="{FF2B5EF4-FFF2-40B4-BE49-F238E27FC236}">
                <a16:creationId xmlns:a16="http://schemas.microsoft.com/office/drawing/2014/main" id="{CC09CB26-43F7-478B-8E5D-DCFD86D56E37}"/>
              </a:ext>
            </a:extLst>
          </p:cNvPr>
          <p:cNvSpPr/>
          <p:nvPr/>
        </p:nvSpPr>
        <p:spPr>
          <a:xfrm flipV="1">
            <a:off x="2627791" y="3798313"/>
            <a:ext cx="754602"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60502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C59C51-BE06-45B5-81E2-8F1770CD3963}"/>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4" name="TextBox 3">
            <a:extLst>
              <a:ext uri="{FF2B5EF4-FFF2-40B4-BE49-F238E27FC236}">
                <a16:creationId xmlns:a16="http://schemas.microsoft.com/office/drawing/2014/main" id="{A0ECE117-C70B-4BE4-8E1F-D425C4103E3B}"/>
              </a:ext>
            </a:extLst>
          </p:cNvPr>
          <p:cNvSpPr txBox="1"/>
          <p:nvPr/>
        </p:nvSpPr>
        <p:spPr>
          <a:xfrm>
            <a:off x="816744" y="835981"/>
            <a:ext cx="10804125" cy="2957861"/>
          </a:xfrm>
          <a:prstGeom prst="rect">
            <a:avLst/>
          </a:prstGeom>
          <a:noFill/>
        </p:spPr>
        <p:txBody>
          <a:bodyPr wrap="square" rtlCol="0">
            <a:spAutoFit/>
          </a:bodyPr>
          <a:lstStyle/>
          <a:p>
            <a:pPr>
              <a:lnSpc>
                <a:spcPct val="150000"/>
              </a:lnSpc>
            </a:pPr>
            <a:r>
              <a:rPr lang="el-GR" dirty="0"/>
              <a:t>Τι ήταν η Αιγηίδα και πως σχηματίσθηκε;</a:t>
            </a:r>
          </a:p>
          <a:p>
            <a:pPr>
              <a:lnSpc>
                <a:spcPct val="150000"/>
              </a:lnSpc>
            </a:pPr>
            <a:r>
              <a:rPr lang="el-GR" dirty="0"/>
              <a:t>Η Αιγηίδα ήταν μια ενιαία ξηρά που κάλυπτε πριν από 20 εκατομμύρια χρόνια περίπου όλο τον ελληνικό χώρο από το Ιόνιο έως τη μικρά Ασία και τα νότια της Κρήτης. Δημιουργήθηκα κατά την Αλπική Πτύχωση όταν τα ιζήματα που γέμιζαν τον πυθμένα της Τηθύος πτυχώθηκαν και ανυψώθηκαν. Από την ανύψωσή τους στην περιοχή της Ελλάδας, δημιουργήθηκε η Αιγηίδα. </a:t>
            </a:r>
          </a:p>
          <a:p>
            <a:pPr>
              <a:lnSpc>
                <a:spcPct val="150000"/>
              </a:lnSpc>
            </a:pPr>
            <a:endParaRPr lang="el-GR" dirty="0"/>
          </a:p>
          <a:p>
            <a:pPr>
              <a:lnSpc>
                <a:spcPct val="150000"/>
              </a:lnSpc>
            </a:pPr>
            <a:endParaRPr lang="el-GR" dirty="0"/>
          </a:p>
        </p:txBody>
      </p:sp>
      <p:pic>
        <p:nvPicPr>
          <p:cNvPr id="3074" name="Picture 2" descr="img8.2">
            <a:extLst>
              <a:ext uri="{FF2B5EF4-FFF2-40B4-BE49-F238E27FC236}">
                <a16:creationId xmlns:a16="http://schemas.microsoft.com/office/drawing/2014/main" id="{6FCC575E-7775-47A0-8723-B082546AE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2763" y="2546596"/>
            <a:ext cx="3295650" cy="325939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4C98ACE-387D-434B-AA70-CCB775C13FA5}"/>
              </a:ext>
            </a:extLst>
          </p:cNvPr>
          <p:cNvSpPr txBox="1"/>
          <p:nvPr/>
        </p:nvSpPr>
        <p:spPr>
          <a:xfrm>
            <a:off x="1623587" y="3978066"/>
            <a:ext cx="6094520" cy="338554"/>
          </a:xfrm>
          <a:prstGeom prst="rect">
            <a:avLst/>
          </a:prstGeom>
          <a:noFill/>
        </p:spPr>
        <p:txBody>
          <a:bodyPr wrap="square">
            <a:spAutoFit/>
          </a:bodyPr>
          <a:lstStyle/>
          <a:p>
            <a:r>
              <a:rPr lang="el-GR" sz="1600" b="1" i="1" dirty="0">
                <a:solidFill>
                  <a:srgbClr val="000000"/>
                </a:solidFill>
                <a:effectLst/>
              </a:rPr>
              <a:t>8.2 </a:t>
            </a:r>
            <a:r>
              <a:rPr lang="el-GR" sz="1600" b="0" i="1" dirty="0">
                <a:solidFill>
                  <a:srgbClr val="000000"/>
                </a:solidFill>
                <a:effectLst/>
              </a:rPr>
              <a:t>Η περιοχή της Ελλάδας πριν από 23 εκατομμύρια χρόνια</a:t>
            </a:r>
            <a:endParaRPr lang="el-GR" sz="1600" dirty="0"/>
          </a:p>
        </p:txBody>
      </p:sp>
    </p:spTree>
    <p:extLst>
      <p:ext uri="{BB962C8B-B14F-4D97-AF65-F5344CB8AC3E}">
        <p14:creationId xmlns:p14="http://schemas.microsoft.com/office/powerpoint/2010/main" val="1189202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BE793EE-06DF-4940-ABD9-2195403BA276}"/>
              </a:ext>
            </a:extLst>
          </p:cNvPr>
          <p:cNvSpPr>
            <a:spLocks noGrp="1"/>
          </p:cNvSpPr>
          <p:nvPr>
            <p:ph type="ftr" sz="quarter" idx="11"/>
          </p:nvPr>
        </p:nvSpPr>
        <p:spPr/>
        <p:txBody>
          <a:bodyPr/>
          <a:lstStyle/>
          <a:p>
            <a:r>
              <a:rPr lang="el-GR" sz="1200" cap="none" dirty="0"/>
              <a:t>3ο </a:t>
            </a:r>
            <a:r>
              <a:rPr lang="el-GR" sz="1200" dirty="0"/>
              <a:t>ΓΥΜΝΑΣΙΟ ΚΟΡΩΠΙΟΥ</a:t>
            </a:r>
          </a:p>
        </p:txBody>
      </p:sp>
      <p:sp>
        <p:nvSpPr>
          <p:cNvPr id="4" name="TextBox 3">
            <a:extLst>
              <a:ext uri="{FF2B5EF4-FFF2-40B4-BE49-F238E27FC236}">
                <a16:creationId xmlns:a16="http://schemas.microsoft.com/office/drawing/2014/main" id="{411A75FE-6F95-430B-B621-78266897B829}"/>
              </a:ext>
            </a:extLst>
          </p:cNvPr>
          <p:cNvSpPr txBox="1"/>
          <p:nvPr/>
        </p:nvSpPr>
        <p:spPr>
          <a:xfrm>
            <a:off x="816744" y="835981"/>
            <a:ext cx="10804125" cy="2542363"/>
          </a:xfrm>
          <a:prstGeom prst="rect">
            <a:avLst/>
          </a:prstGeom>
          <a:noFill/>
        </p:spPr>
        <p:txBody>
          <a:bodyPr wrap="square" rtlCol="0">
            <a:spAutoFit/>
          </a:bodyPr>
          <a:lstStyle/>
          <a:p>
            <a:pPr>
              <a:lnSpc>
                <a:spcPct val="150000"/>
              </a:lnSpc>
            </a:pPr>
            <a:r>
              <a:rPr lang="el-GR" dirty="0"/>
              <a:t>Ποια ήταν η εξέλιξη της Αιγηίδας;</a:t>
            </a:r>
          </a:p>
          <a:p>
            <a:pPr>
              <a:lnSpc>
                <a:spcPct val="150000"/>
              </a:lnSpc>
            </a:pPr>
            <a:r>
              <a:rPr lang="el-GR" dirty="0"/>
              <a:t>Γεωλογικές διεργασίες καταποντίστηκαν και κατακερμάτισαν τμήματα της Αιγηίδας. Η θάλασσα εισχώρησε αργά</a:t>
            </a:r>
          </a:p>
          <a:p>
            <a:pPr>
              <a:lnSpc>
                <a:spcPct val="150000"/>
              </a:lnSpc>
            </a:pPr>
            <a:r>
              <a:rPr lang="el-GR" dirty="0"/>
              <a:t>στο εσωτερικό της, ενώ σχηματίστηκαν και τεράστιες λίμνες. Τα πιο ψηλά τμήματα της Αιγηίδας σχημάτισαν τα νησιωτικά συμπλέγματα του Αιγαίου. Έτσι εξηγείται γιατί γενικά το Αιγαίο Πέλαγος είναι ρηχή θάλασσα, αφού ο βυθός της είναι τμήμα της Αιγηίδας που καταποντίστηκε, ενώ το Ιόνιο είναι κατάλοιπο της Τηθύος.</a:t>
            </a:r>
          </a:p>
          <a:p>
            <a:pPr>
              <a:lnSpc>
                <a:spcPct val="150000"/>
              </a:lnSpc>
            </a:pPr>
            <a:endParaRPr lang="el-GR" dirty="0"/>
          </a:p>
        </p:txBody>
      </p:sp>
    </p:spTree>
    <p:extLst>
      <p:ext uri="{BB962C8B-B14F-4D97-AF65-F5344CB8AC3E}">
        <p14:creationId xmlns:p14="http://schemas.microsoft.com/office/powerpoint/2010/main" val="327757025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127</TotalTime>
  <Words>557</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ΜΑΘΗΜΑ 8</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ΕΠΑΝΑΛΗΠΤΙΚΟ ΜΑΘΗΜΑ ΓΕΩΓΡΑΦΙΚΕΣ ΣΥΝΤΕΤΑΓΜΕΝΕΣ - ΧΑΡΤΕΣ</dc:title>
  <dc:creator>5593</dc:creator>
  <cp:lastModifiedBy>5593</cp:lastModifiedBy>
  <cp:revision>22</cp:revision>
  <dcterms:created xsi:type="dcterms:W3CDTF">2020-11-07T15:12:06Z</dcterms:created>
  <dcterms:modified xsi:type="dcterms:W3CDTF">2020-11-08T16:17:43Z</dcterms:modified>
</cp:coreProperties>
</file>